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7.xml" ContentType="application/vnd.openxmlformats-officedocument.presentationml.notesSlid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8.xml" ContentType="application/vnd.openxmlformats-officedocument.presentationml.notesSl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9.xml" ContentType="application/vnd.openxmlformats-officedocument.presentationml.notesSlid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4.xml" ContentType="application/vnd.openxmlformats-officedocument.themeOverrid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5.xml" ContentType="application/vnd.openxmlformats-officedocument.themeOverr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147375253" r:id="rId2"/>
    <p:sldId id="2147375235" r:id="rId3"/>
    <p:sldId id="258" r:id="rId4"/>
    <p:sldId id="2147375242" r:id="rId5"/>
    <p:sldId id="281" r:id="rId6"/>
    <p:sldId id="2147375236" r:id="rId7"/>
    <p:sldId id="2147375241" r:id="rId8"/>
    <p:sldId id="2147375238" r:id="rId9"/>
    <p:sldId id="2147375239" r:id="rId10"/>
    <p:sldId id="2147375250" r:id="rId11"/>
    <p:sldId id="2147375245" r:id="rId12"/>
    <p:sldId id="2147375246" r:id="rId13"/>
    <p:sldId id="2147375247" r:id="rId14"/>
    <p:sldId id="277" r:id="rId15"/>
    <p:sldId id="2147375256" r:id="rId16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4400"/>
    <a:srgbClr val="45BA45"/>
    <a:srgbClr val="01A500"/>
    <a:srgbClr val="005D00"/>
    <a:srgbClr val="003E00"/>
    <a:srgbClr val="009000"/>
    <a:srgbClr val="008001"/>
    <a:srgbClr val="007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047"/>
    <p:restoredTop sz="94756"/>
  </p:normalViewPr>
  <p:slideViewPr>
    <p:cSldViewPr snapToGrid="0">
      <p:cViewPr varScale="1">
        <p:scale>
          <a:sx n="111" d="100"/>
          <a:sy n="111" d="100"/>
        </p:scale>
        <p:origin x="21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_____Microsoft_Excel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_____Microsoft_Excel9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____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3215746388448438E-2"/>
          <c:y val="0.11935647145983258"/>
          <c:w val="0.85928624111788232"/>
          <c:h val="0.71446271339184331"/>
        </c:manualLayout>
      </c:layout>
      <c:lineChart>
        <c:grouping val="standard"/>
        <c:varyColors val="0"/>
        <c:ser>
          <c:idx val="2"/>
          <c:order val="2"/>
          <c:tx>
            <c:strRef>
              <c:f>Лист1!$D$1</c:f>
              <c:strCache>
                <c:ptCount val="1"/>
                <c:pt idx="0">
                  <c:v>Трафик Поиск</c:v>
                </c:pt>
              </c:strCache>
            </c:strRef>
          </c:tx>
          <c:spPr>
            <a:ln w="28575" cap="rnd">
              <a:solidFill>
                <a:srgbClr val="EA4E1B"/>
              </a:solidFill>
              <a:round/>
            </a:ln>
            <a:effectLst/>
          </c:spPr>
          <c:marker>
            <c:symbol val="none"/>
          </c:marker>
          <c:cat>
            <c:numRef>
              <c:f>Лист1!$A$2:$A$27</c:f>
              <c:numCache>
                <c:formatCode>m/d/yy</c:formatCode>
                <c:ptCount val="26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  <c:pt idx="12">
                  <c:v>45658</c:v>
                </c:pt>
                <c:pt idx="13">
                  <c:v>45689</c:v>
                </c:pt>
                <c:pt idx="14">
                  <c:v>45717</c:v>
                </c:pt>
                <c:pt idx="15">
                  <c:v>45748</c:v>
                </c:pt>
                <c:pt idx="16">
                  <c:v>45778</c:v>
                </c:pt>
                <c:pt idx="17">
                  <c:v>45809</c:v>
                </c:pt>
                <c:pt idx="18">
                  <c:v>45839</c:v>
                </c:pt>
                <c:pt idx="19">
                  <c:v>45870</c:v>
                </c:pt>
                <c:pt idx="20">
                  <c:v>45901</c:v>
                </c:pt>
                <c:pt idx="21">
                  <c:v>45931</c:v>
                </c:pt>
                <c:pt idx="22">
                  <c:v>45962</c:v>
                </c:pt>
                <c:pt idx="23">
                  <c:v>45992</c:v>
                </c:pt>
                <c:pt idx="24">
                  <c:v>46023</c:v>
                </c:pt>
                <c:pt idx="25">
                  <c:v>46054</c:v>
                </c:pt>
              </c:numCache>
            </c:numRef>
          </c:cat>
          <c:val>
            <c:numRef>
              <c:f>Лист1!$D$2:$D$27</c:f>
              <c:numCache>
                <c:formatCode>_-* #,##0_-;\-* #,##0_-;_-* "-"??_-;_-@_-</c:formatCode>
                <c:ptCount val="26"/>
                <c:pt idx="0">
                  <c:v>37481128000</c:v>
                </c:pt>
                <c:pt idx="1">
                  <c:v>36442560400</c:v>
                </c:pt>
                <c:pt idx="2">
                  <c:v>37035387700</c:v>
                </c:pt>
                <c:pt idx="3">
                  <c:v>35055245000</c:v>
                </c:pt>
                <c:pt idx="4">
                  <c:v>34839712800</c:v>
                </c:pt>
                <c:pt idx="5">
                  <c:v>30871463200</c:v>
                </c:pt>
                <c:pt idx="6">
                  <c:v>30356544600</c:v>
                </c:pt>
                <c:pt idx="7">
                  <c:v>30855512800</c:v>
                </c:pt>
                <c:pt idx="8">
                  <c:v>32878977000</c:v>
                </c:pt>
                <c:pt idx="9">
                  <c:v>35856901400</c:v>
                </c:pt>
                <c:pt idx="10">
                  <c:v>35447157600</c:v>
                </c:pt>
                <c:pt idx="11">
                  <c:v>34503700400</c:v>
                </c:pt>
                <c:pt idx="12">
                  <c:v>34712701100</c:v>
                </c:pt>
                <c:pt idx="13">
                  <c:v>32434753500</c:v>
                </c:pt>
                <c:pt idx="14">
                  <c:v>34911068500</c:v>
                </c:pt>
                <c:pt idx="15">
                  <c:v>33213336700</c:v>
                </c:pt>
                <c:pt idx="16">
                  <c:v>31726700700</c:v>
                </c:pt>
                <c:pt idx="17">
                  <c:v>29860101800</c:v>
                </c:pt>
                <c:pt idx="18">
                  <c:v>29439890300</c:v>
                </c:pt>
                <c:pt idx="19">
                  <c:v>28593434700</c:v>
                </c:pt>
                <c:pt idx="20">
                  <c:v>29879918400</c:v>
                </c:pt>
                <c:pt idx="21">
                  <c:v>33142937200</c:v>
                </c:pt>
                <c:pt idx="22">
                  <c:v>32287383600</c:v>
                </c:pt>
                <c:pt idx="23">
                  <c:v>32748848000</c:v>
                </c:pt>
                <c:pt idx="24">
                  <c:v>33271884100</c:v>
                </c:pt>
                <c:pt idx="25">
                  <c:v>31818822200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173-AB4C-A7D8-F6BBD073E5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25349648"/>
        <c:axId val="1325351360"/>
      </c:lineChar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Трафик LLM*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Лист1!$A$2:$A$27</c:f>
              <c:numCache>
                <c:formatCode>m/d/yy</c:formatCode>
                <c:ptCount val="26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  <c:pt idx="12">
                  <c:v>45658</c:v>
                </c:pt>
                <c:pt idx="13">
                  <c:v>45689</c:v>
                </c:pt>
                <c:pt idx="14">
                  <c:v>45717</c:v>
                </c:pt>
                <c:pt idx="15">
                  <c:v>45748</c:v>
                </c:pt>
                <c:pt idx="16">
                  <c:v>45778</c:v>
                </c:pt>
                <c:pt idx="17">
                  <c:v>45809</c:v>
                </c:pt>
                <c:pt idx="18">
                  <c:v>45839</c:v>
                </c:pt>
                <c:pt idx="19">
                  <c:v>45870</c:v>
                </c:pt>
                <c:pt idx="20">
                  <c:v>45901</c:v>
                </c:pt>
                <c:pt idx="21">
                  <c:v>45931</c:v>
                </c:pt>
                <c:pt idx="22">
                  <c:v>45962</c:v>
                </c:pt>
                <c:pt idx="23">
                  <c:v>45992</c:v>
                </c:pt>
                <c:pt idx="24">
                  <c:v>46023</c:v>
                </c:pt>
                <c:pt idx="25">
                  <c:v>46054</c:v>
                </c:pt>
              </c:numCache>
            </c:numRef>
          </c:cat>
          <c:val>
            <c:numRef>
              <c:f>Лист1!$B$2:$B$27</c:f>
              <c:numCache>
                <c:formatCode>_-* #,##0_-;\-* #,##0_-;_-* "-"??_-;_-@_-</c:formatCode>
                <c:ptCount val="26"/>
                <c:pt idx="0">
                  <c:v>240783579.53025967</c:v>
                </c:pt>
                <c:pt idx="1">
                  <c:v>245027818.19622615</c:v>
                </c:pt>
                <c:pt idx="2">
                  <c:v>295320144.1471194</c:v>
                </c:pt>
                <c:pt idx="3">
                  <c:v>269487614.86546803</c:v>
                </c:pt>
                <c:pt idx="4">
                  <c:v>181734710.23356614</c:v>
                </c:pt>
                <c:pt idx="5">
                  <c:v>120846508.71854821</c:v>
                </c:pt>
                <c:pt idx="6">
                  <c:v>74185934.64922519</c:v>
                </c:pt>
                <c:pt idx="7">
                  <c:v>64943767.896918416</c:v>
                </c:pt>
                <c:pt idx="8">
                  <c:v>87564351.592873067</c:v>
                </c:pt>
                <c:pt idx="9">
                  <c:v>197294956.53674886</c:v>
                </c:pt>
                <c:pt idx="10">
                  <c:v>297181036.47198987</c:v>
                </c:pt>
                <c:pt idx="11">
                  <c:v>372478202.37289143</c:v>
                </c:pt>
                <c:pt idx="12">
                  <c:v>469242758.35523355</c:v>
                </c:pt>
                <c:pt idx="13">
                  <c:v>735536315.06655133</c:v>
                </c:pt>
                <c:pt idx="14">
                  <c:v>899645003.47537732</c:v>
                </c:pt>
                <c:pt idx="15">
                  <c:v>1175884246.7060528</c:v>
                </c:pt>
                <c:pt idx="16">
                  <c:v>1386996881.9515471</c:v>
                </c:pt>
                <c:pt idx="17">
                  <c:v>1283967900</c:v>
                </c:pt>
                <c:pt idx="18">
                  <c:v>1080290100</c:v>
                </c:pt>
                <c:pt idx="19">
                  <c:v>981552800</c:v>
                </c:pt>
                <c:pt idx="20">
                  <c:v>1503147300</c:v>
                </c:pt>
                <c:pt idx="21">
                  <c:v>2214070800</c:v>
                </c:pt>
                <c:pt idx="22">
                  <c:v>2272506300</c:v>
                </c:pt>
                <c:pt idx="23">
                  <c:v>2738568200</c:v>
                </c:pt>
                <c:pt idx="24">
                  <c:v>2458435900</c:v>
                </c:pt>
                <c:pt idx="25">
                  <c:v>2667020800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173-AB4C-A7D8-F6BBD073E55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Трафик LLM* (с учетом агрегаторов ИИ)</c:v>
                </c:pt>
              </c:strCache>
            </c:strRef>
          </c:tx>
          <c:spPr>
            <a:ln w="28575" cap="rnd">
              <a:solidFill>
                <a:srgbClr val="00B050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Лист1!$A$2:$A$27</c:f>
              <c:numCache>
                <c:formatCode>m/d/yy</c:formatCode>
                <c:ptCount val="26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  <c:pt idx="12">
                  <c:v>45658</c:v>
                </c:pt>
                <c:pt idx="13">
                  <c:v>45689</c:v>
                </c:pt>
                <c:pt idx="14">
                  <c:v>45717</c:v>
                </c:pt>
                <c:pt idx="15">
                  <c:v>45748</c:v>
                </c:pt>
                <c:pt idx="16">
                  <c:v>45778</c:v>
                </c:pt>
                <c:pt idx="17">
                  <c:v>45809</c:v>
                </c:pt>
                <c:pt idx="18">
                  <c:v>45839</c:v>
                </c:pt>
                <c:pt idx="19">
                  <c:v>45870</c:v>
                </c:pt>
                <c:pt idx="20">
                  <c:v>45901</c:v>
                </c:pt>
                <c:pt idx="21">
                  <c:v>45931</c:v>
                </c:pt>
                <c:pt idx="22">
                  <c:v>45962</c:v>
                </c:pt>
                <c:pt idx="23">
                  <c:v>45992</c:v>
                </c:pt>
                <c:pt idx="24">
                  <c:v>46023</c:v>
                </c:pt>
                <c:pt idx="25">
                  <c:v>46054</c:v>
                </c:pt>
              </c:numCache>
            </c:numRef>
          </c:cat>
          <c:val>
            <c:numRef>
              <c:f>Лист1!$C$2:$C$27</c:f>
              <c:numCache>
                <c:formatCode>General</c:formatCode>
                <c:ptCount val="26"/>
                <c:pt idx="20" formatCode="_-* #,##0_-;\-* #,##0_-;_-* &quot;-&quot;??_-;_-@_-">
                  <c:v>1878934125</c:v>
                </c:pt>
                <c:pt idx="21" formatCode="_-* #,##0_-;\-* #,##0_-;_-* &quot;-&quot;??_-;_-@_-">
                  <c:v>2767588500</c:v>
                </c:pt>
                <c:pt idx="22" formatCode="_-* #,##0_-;\-* #,##0_-;_-* &quot;-&quot;??_-;_-@_-">
                  <c:v>2840632875</c:v>
                </c:pt>
                <c:pt idx="23" formatCode="_-* #,##0_-;\-* #,##0_-;_-* &quot;-&quot;??_-;_-@_-">
                  <c:v>3423210250</c:v>
                </c:pt>
                <c:pt idx="24" formatCode="_-* #,##0_-;\-* #,##0_-;_-* &quot;-&quot;??_-;_-@_-">
                  <c:v>3073044875</c:v>
                </c:pt>
                <c:pt idx="25" formatCode="_-* #,##0_-;\-* #,##0_-;_-* &quot;-&quot;??_-;_-@_-">
                  <c:v>3333776000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173-AB4C-A7D8-F6BBD073E5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68989472"/>
        <c:axId val="1427077872"/>
      </c:lineChart>
      <c:dateAx>
        <c:axId val="1325349648"/>
        <c:scaling>
          <c:orientation val="minMax"/>
        </c:scaling>
        <c:delete val="0"/>
        <c:axPos val="b"/>
        <c:numFmt formatCode="m/d/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25351360"/>
        <c:crosses val="autoZero"/>
        <c:auto val="1"/>
        <c:lblOffset val="100"/>
        <c:baseTimeUnit val="months"/>
      </c:dateAx>
      <c:valAx>
        <c:axId val="1325351360"/>
        <c:scaling>
          <c:orientation val="minMax"/>
        </c:scaling>
        <c:delete val="0"/>
        <c:axPos val="l"/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25349648"/>
        <c:crosses val="autoZero"/>
        <c:crossBetween val="between"/>
        <c:dispUnits>
          <c:builtInUnit val="billions"/>
        </c:dispUnits>
      </c:valAx>
      <c:valAx>
        <c:axId val="1427077872"/>
        <c:scaling>
          <c:orientation val="minMax"/>
        </c:scaling>
        <c:delete val="0"/>
        <c:axPos val="r"/>
        <c:numFmt formatCode="#,##0.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68989472"/>
        <c:crosses val="max"/>
        <c:crossBetween val="between"/>
        <c:dispUnits>
          <c:builtInUnit val="billions"/>
        </c:dispUnits>
      </c:valAx>
      <c:dateAx>
        <c:axId val="1668989472"/>
        <c:scaling>
          <c:orientation val="minMax"/>
        </c:scaling>
        <c:delete val="1"/>
        <c:axPos val="b"/>
        <c:numFmt formatCode="m/d/yy" sourceLinked="1"/>
        <c:majorTickMark val="out"/>
        <c:minorTickMark val="none"/>
        <c:tickLblPos val="nextTo"/>
        <c:crossAx val="1427077872"/>
        <c:crosses val="autoZero"/>
        <c:auto val="1"/>
        <c:lblOffset val="100"/>
        <c:baseTimeUnit val="months"/>
        <c:majorUnit val="1"/>
        <c:minorUnit val="1"/>
      </c:date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4.0544453412952978E-2"/>
          <c:y val="1.6463224138802697E-2"/>
          <c:w val="0.93822022820255435"/>
          <c:h val="7.721331512995292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050">
          <a:solidFill>
            <a:schemeClr val="tx1"/>
          </a:solidFill>
        </a:defRPr>
      </a:pPr>
      <a:endParaRPr lang="ru-RU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027808216392568"/>
          <c:y val="0"/>
          <c:w val="0.74139541153885835"/>
          <c:h val="0.8539002754340684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Традиционные</c:v>
                </c:pt>
              </c:strCache>
            </c:strRef>
          </c:tx>
          <c:spPr>
            <a:solidFill>
              <a:srgbClr val="FFFFFF">
                <a:lumMod val="85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Museo Sans Cyrl 900" panose="02000000000000000000" pitchFamily="2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Лист1!$B$1:$C$1</c:f>
              <c:strCache>
                <c:ptCount val="2"/>
                <c:pt idx="0">
                  <c:v>2026</c:v>
                </c:pt>
                <c:pt idx="1">
                  <c:v>2030</c:v>
                </c:pt>
              </c:strCache>
            </c:strRef>
          </c:cat>
          <c:val>
            <c:numRef>
              <c:f>Лист1!$B$2:$C$2</c:f>
              <c:numCache>
                <c:formatCode>0%</c:formatCode>
                <c:ptCount val="2"/>
                <c:pt idx="0">
                  <c:v>0.65600000000000003</c:v>
                </c:pt>
                <c:pt idx="1">
                  <c:v>0.39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CC-C440-AA87-2EC5F56E141D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AI-Driven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invertIfNegative val="0"/>
          <c:dLbls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424564184240702"/>
                      <c:h val="0.1661387758872689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BECC-C440-AA87-2EC5F56E141D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Museo Sans Cyrl 900" panose="02000000000000000000" pitchFamily="2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Лист1!$B$1:$C$1</c:f>
              <c:strCache>
                <c:ptCount val="2"/>
                <c:pt idx="0">
                  <c:v>2026</c:v>
                </c:pt>
                <c:pt idx="1">
                  <c:v>2030</c:v>
                </c:pt>
              </c:strCache>
            </c:strRef>
          </c:cat>
          <c:val>
            <c:numRef>
              <c:f>Лист1!$B$3:$C$3</c:f>
              <c:numCache>
                <c:formatCode>0%</c:formatCode>
                <c:ptCount val="2"/>
                <c:pt idx="0">
                  <c:v>0.34299999999999997</c:v>
                </c:pt>
                <c:pt idx="1">
                  <c:v>0.61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ECC-C440-AA87-2EC5F56E14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615684159"/>
        <c:axId val="615795775"/>
      </c:barChart>
      <c:catAx>
        <c:axId val="6156841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Museo Sans Cyrl 300" panose="02000000000000000000" pitchFamily="2" charset="0"/>
                <a:ea typeface="+mn-ea"/>
                <a:cs typeface="+mn-cs"/>
              </a:defRPr>
            </a:pPr>
            <a:endParaRPr lang="ru-RU"/>
          </a:p>
        </c:txPr>
        <c:crossAx val="615795775"/>
        <c:crosses val="autoZero"/>
        <c:auto val="1"/>
        <c:lblAlgn val="ctr"/>
        <c:lblOffset val="100"/>
        <c:noMultiLvlLbl val="0"/>
      </c:catAx>
      <c:valAx>
        <c:axId val="615795775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6156841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Museo Sans Cyrl 300" panose="02000000000000000000" pitchFamily="2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b="0" i="0">
          <a:solidFill>
            <a:schemeClr val="bg1"/>
          </a:solidFill>
          <a:latin typeface="Museo Sans Cyrl 300" panose="02000000000000000000" pitchFamily="2" charset="0"/>
        </a:defRPr>
      </a:pPr>
      <a:endParaRPr lang="ru-RU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flip="none" rotWithShape="1">
              <a:gsLst>
                <a:gs pos="0">
                  <a:srgbClr val="000000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Museo Sans Cyrl 900" panose="02000000000000000000" pitchFamily="2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8"/>
                <c:pt idx="0">
                  <c:v>Поиск в Яндексе или Google</c:v>
                </c:pt>
                <c:pt idx="1">
                  <c:v>Обзоры, инструкции, видеоотзывы</c:v>
                </c:pt>
                <c:pt idx="2">
                  <c:v>Социальные сети</c:v>
                </c:pt>
                <c:pt idx="3">
                  <c:v>Сайты-отзовики</c:v>
                </c:pt>
                <c:pt idx="4">
                  <c:v>СМИ, новостные сайты и статьи</c:v>
                </c:pt>
                <c:pt idx="5">
                  <c:v>Советы друзей, знакомых, коллег</c:v>
                </c:pt>
                <c:pt idx="6">
                  <c:v>Тематические форумы и сообщества</c:v>
                </c:pt>
                <c:pt idx="7">
                  <c:v>Сайты брендов и интернет-магазинов</c:v>
                </c:pt>
              </c:strCache>
            </c:strRef>
          </c:cat>
          <c:val>
            <c:numRef>
              <c:f>Лист1!$B$2:$B$9</c:f>
              <c:numCache>
                <c:formatCode>0%</c:formatCode>
                <c:ptCount val="8"/>
                <c:pt idx="0">
                  <c:v>0.26579999999999998</c:v>
                </c:pt>
                <c:pt idx="1">
                  <c:v>0.22589999999999999</c:v>
                </c:pt>
                <c:pt idx="2">
                  <c:v>0.19769999999999999</c:v>
                </c:pt>
                <c:pt idx="3">
                  <c:v>0.19600000000000001</c:v>
                </c:pt>
                <c:pt idx="4">
                  <c:v>0.1578</c:v>
                </c:pt>
                <c:pt idx="5">
                  <c:v>0.14779999999999999</c:v>
                </c:pt>
                <c:pt idx="6">
                  <c:v>0.1429</c:v>
                </c:pt>
                <c:pt idx="7">
                  <c:v>0.13119999999999998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DC-AB46-9B62-F97AA81615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617478383"/>
        <c:axId val="760160319"/>
      </c:barChart>
      <c:catAx>
        <c:axId val="617478383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Museo Sans Cyrl 300" panose="02000000000000000000" pitchFamily="2" charset="0"/>
                <a:ea typeface="+mn-ea"/>
                <a:cs typeface="+mn-cs"/>
              </a:defRPr>
            </a:pPr>
            <a:endParaRPr lang="ru-RU"/>
          </a:p>
        </c:txPr>
        <c:crossAx val="760160319"/>
        <c:crosses val="autoZero"/>
        <c:auto val="1"/>
        <c:lblAlgn val="ctr"/>
        <c:lblOffset val="100"/>
        <c:noMultiLvlLbl val="0"/>
      </c:catAx>
      <c:valAx>
        <c:axId val="760160319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6174783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b="0" i="0">
          <a:solidFill>
            <a:schemeClr val="tx1"/>
          </a:solidFill>
          <a:latin typeface="Museo Sans Cyrl 300" panose="02000000000000000000" pitchFamily="2" charset="0"/>
        </a:defRPr>
      </a:pPr>
      <a:endParaRPr lang="ru-RU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8265178256142833"/>
          <c:y val="0.22815885550167481"/>
          <c:w val="0.60192495077856123"/>
          <c:h val="0.7392167602855882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gradFill>
              <a:gsLst>
                <a:gs pos="0">
                  <a:srgbClr val="000000"/>
                </a:gs>
                <a:gs pos="100000">
                  <a:srgbClr val="00B050"/>
                </a:gs>
              </a:gsLst>
              <a:lin ang="0" scaled="1"/>
            </a:gradFill>
          </c:spPr>
          <c:dPt>
            <c:idx val="0"/>
            <c:bubble3D val="0"/>
            <c:spPr>
              <a:solidFill>
                <a:srgbClr val="FFFFFF">
                  <a:lumMod val="65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9A8-C04C-8ABE-70B7D7687F76}"/>
              </c:ext>
            </c:extLst>
          </c:dPt>
          <c:dPt>
            <c:idx val="1"/>
            <c:bubble3D val="0"/>
            <c:spPr>
              <a:gradFill flip="none" rotWithShape="1">
                <a:gsLst>
                  <a:gs pos="0">
                    <a:srgbClr val="000000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9A8-C04C-8ABE-70B7D7687F76}"/>
              </c:ext>
            </c:extLst>
          </c:dPt>
          <c:dPt>
            <c:idx val="2"/>
            <c:bubble3D val="0"/>
            <c:spPr>
              <a:solidFill>
                <a:srgbClr val="53535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9A8-C04C-8ABE-70B7D7687F7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Не используют активно ИИ</c:v>
                </c:pt>
                <c:pt idx="1">
                  <c:v>Поведение изменилось</c:v>
                </c:pt>
                <c:pt idx="2">
                  <c:v>Ничего не изменилось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0.55000000000000004</c:v>
                </c:pt>
                <c:pt idx="1">
                  <c:v>0.35100000000000003</c:v>
                </c:pt>
                <c:pt idx="2">
                  <c:v>9.9000000000000005E-2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9A8-C04C-8ABE-70B7D7687F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62"/>
        <c:holeSize val="46"/>
      </c:doughnutChart>
      <c:spPr>
        <a:noFill/>
        <a:ln>
          <a:noFill/>
        </a:ln>
        <a:effectLst/>
      </c:spPr>
    </c:plotArea>
    <c:legend>
      <c:legendPos val="b"/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1.0083472493855135E-2"/>
          <c:y val="1.6816059600187158E-2"/>
          <c:w val="0.45902850440374782"/>
          <c:h val="0.171160475405872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326802553194491"/>
          <c:y val="4.5453500000000001E-2"/>
          <c:w val="0.77761687085210329"/>
          <c:h val="0.9249349999999999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flip="none" rotWithShape="1">
              <a:gsLst>
                <a:gs pos="0">
                  <a:srgbClr val="026141"/>
                </a:gs>
                <a:gs pos="99000">
                  <a:srgbClr val="00B050"/>
                </a:gs>
              </a:gsLst>
              <a:lin ang="0" scaled="1"/>
              <a:tileRect/>
            </a:gradFill>
            <a:ln w="12700" cap="flat">
              <a:noFill/>
              <a:miter lim="400000"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0" u="none" strike="noStrike">
                    <a:solidFill>
                      <a:srgbClr val="000000"/>
                    </a:solidFill>
                    <a:latin typeface="Museo Sans Cyrl 900" panose="02000000000000000000" pitchFamily="2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Perplexity</c:v>
                </c:pt>
                <c:pt idx="1">
                  <c:v>GigaChat</c:v>
                </c:pt>
                <c:pt idx="2">
                  <c:v>Алиса</c:v>
                </c:pt>
                <c:pt idx="3">
                  <c:v>Claude</c:v>
                </c:pt>
                <c:pt idx="4">
                  <c:v>Gemini</c:v>
                </c:pt>
                <c:pt idx="5">
                  <c:v>ChatGPT</c:v>
                </c:pt>
                <c:pt idx="6">
                  <c:v>Grok</c:v>
                </c:pt>
                <c:pt idx="7">
                  <c:v>Qwen</c:v>
                </c:pt>
                <c:pt idx="8">
                  <c:v>Deepseek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0.29036600000000001</c:v>
                </c:pt>
                <c:pt idx="1">
                  <c:v>0.25870300000000002</c:v>
                </c:pt>
                <c:pt idx="2">
                  <c:v>0.175506</c:v>
                </c:pt>
                <c:pt idx="3">
                  <c:v>0.17080600000000001</c:v>
                </c:pt>
                <c:pt idx="4">
                  <c:v>0.11193</c:v>
                </c:pt>
                <c:pt idx="5">
                  <c:v>6.0352000000000003E-2</c:v>
                </c:pt>
                <c:pt idx="6">
                  <c:v>5.0175999999999998E-2</c:v>
                </c:pt>
                <c:pt idx="7">
                  <c:v>4.7583E-2</c:v>
                </c:pt>
                <c:pt idx="8">
                  <c:v>4.0729000000000001E-2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F4-E64A-B9D0-DA8C9B3D63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2094734552"/>
        <c:axId val="2094734553"/>
      </c:barChart>
      <c:catAx>
        <c:axId val="209473455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 w="12700" cap="flat">
            <a:solidFill>
              <a:srgbClr val="D9D9D9"/>
            </a:solidFill>
            <a:prstDash val="solid"/>
            <a:round/>
          </a:ln>
        </c:spPr>
        <c:txPr>
          <a:bodyPr rot="0"/>
          <a:lstStyle/>
          <a:p>
            <a:pPr>
              <a:defRPr sz="1400" b="0" i="0" u="none" strike="noStrike">
                <a:solidFill>
                  <a:srgbClr val="000000"/>
                </a:solidFill>
                <a:latin typeface="Museo Sans Cyrl 300"/>
              </a:defRPr>
            </a:pPr>
            <a:endParaRPr lang="ru-RU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t"/>
        <c:numFmt formatCode="0.0%" sourceLinked="0"/>
        <c:majorTickMark val="none"/>
        <c:minorTickMark val="none"/>
        <c:tickLblPos val="none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400" b="0" i="0" u="none" strike="noStrike">
                <a:solidFill>
                  <a:srgbClr val="000000"/>
                </a:solidFill>
                <a:latin typeface="Museo Sans Cyrl 300"/>
              </a:defRPr>
            </a:pPr>
            <a:endParaRPr lang="ru-RU"/>
          </a:p>
        </c:txPr>
        <c:crossAx val="2094734552"/>
        <c:crosses val="autoZero"/>
        <c:crossBetween val="between"/>
        <c:majorUnit val="7.4999999999999997E-2"/>
        <c:minorUnit val="3.7499999999999999E-2"/>
      </c:valAx>
      <c:spPr>
        <a:noFill/>
        <a:ln w="25400">
          <a:noFill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Прямые переходы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15"/>
            <c:spPr>
              <a:noFill/>
              <a:ln w="9525">
                <a:noFill/>
              </a:ln>
              <a:effectLst/>
            </c:spPr>
          </c:marker>
          <c:xVal>
            <c:numRef>
              <c:f>Лист1!$A$2:$A$31</c:f>
              <c:numCache>
                <c:formatCode>0%</c:formatCode>
                <c:ptCount val="30"/>
                <c:pt idx="0">
                  <c:v>0.18845999999999999</c:v>
                </c:pt>
                <c:pt idx="1">
                  <c:v>0.21103875000000005</c:v>
                </c:pt>
                <c:pt idx="2">
                  <c:v>0.19559250000000003</c:v>
                </c:pt>
                <c:pt idx="3">
                  <c:v>0.17764874999999999</c:v>
                </c:pt>
                <c:pt idx="4">
                  <c:v>0.20025000000000001</c:v>
                </c:pt>
                <c:pt idx="5">
                  <c:v>0.20454750000000002</c:v>
                </c:pt>
                <c:pt idx="6">
                  <c:v>0.14988374999999998</c:v>
                </c:pt>
                <c:pt idx="7">
                  <c:v>0.15589125000000001</c:v>
                </c:pt>
                <c:pt idx="8">
                  <c:v>0.18302625</c:v>
                </c:pt>
                <c:pt idx="9">
                  <c:v>0.18621000000000001</c:v>
                </c:pt>
                <c:pt idx="10">
                  <c:v>0.18012374999999997</c:v>
                </c:pt>
                <c:pt idx="11">
                  <c:v>0.194715</c:v>
                </c:pt>
                <c:pt idx="12">
                  <c:v>0.14785875000000001</c:v>
                </c:pt>
                <c:pt idx="13">
                  <c:v>0.18281250000000002</c:v>
                </c:pt>
                <c:pt idx="14">
                  <c:v>0.17309250000000004</c:v>
                </c:pt>
                <c:pt idx="15">
                  <c:v>0.18308249999999998</c:v>
                </c:pt>
                <c:pt idx="16">
                  <c:v>0.20001374999999999</c:v>
                </c:pt>
                <c:pt idx="17">
                  <c:v>0.18461250000000001</c:v>
                </c:pt>
                <c:pt idx="18">
                  <c:v>0.17883000000000002</c:v>
                </c:pt>
                <c:pt idx="19">
                  <c:v>0.14660999999999999</c:v>
                </c:pt>
                <c:pt idx="20">
                  <c:v>0.15725249999999999</c:v>
                </c:pt>
                <c:pt idx="21">
                  <c:v>0.16767000000000001</c:v>
                </c:pt>
                <c:pt idx="22">
                  <c:v>0.21577499999999999</c:v>
                </c:pt>
                <c:pt idx="23">
                  <c:v>0.1699425</c:v>
                </c:pt>
                <c:pt idx="24">
                  <c:v>0.16816499999999998</c:v>
                </c:pt>
                <c:pt idx="25">
                  <c:v>0.1789425</c:v>
                </c:pt>
                <c:pt idx="26">
                  <c:v>0.18634500000000001</c:v>
                </c:pt>
                <c:pt idx="27">
                  <c:v>0.26250749999999995</c:v>
                </c:pt>
                <c:pt idx="28">
                  <c:v>0.14557500000000001</c:v>
                </c:pt>
                <c:pt idx="29">
                  <c:v>0.16077375000000002</c:v>
                </c:pt>
              </c:numCache>
            </c:numRef>
          </c:xVal>
          <c:yVal>
            <c:numRef>
              <c:f>Лист1!$B$2:$B$31</c:f>
              <c:numCache>
                <c:formatCode>0</c:formatCode>
                <c:ptCount val="30"/>
                <c:pt idx="0">
                  <c:v>219.20513486375501</c:v>
                </c:pt>
                <c:pt idx="1">
                  <c:v>73.151526090075009</c:v>
                </c:pt>
                <c:pt idx="2">
                  <c:v>102.89734730436774</c:v>
                </c:pt>
                <c:pt idx="3">
                  <c:v>85.498511423749918</c:v>
                </c:pt>
                <c:pt idx="4">
                  <c:v>38.071693806217532</c:v>
                </c:pt>
                <c:pt idx="5">
                  <c:v>54.512542706782405</c:v>
                </c:pt>
                <c:pt idx="6">
                  <c:v>83.501306933766571</c:v>
                </c:pt>
                <c:pt idx="7">
                  <c:v>59.135630349288704</c:v>
                </c:pt>
                <c:pt idx="8">
                  <c:v>21.877628674450943</c:v>
                </c:pt>
                <c:pt idx="9">
                  <c:v>80.870663049280779</c:v>
                </c:pt>
                <c:pt idx="10">
                  <c:v>88.851099157574893</c:v>
                </c:pt>
                <c:pt idx="11">
                  <c:v>61.017663670924286</c:v>
                </c:pt>
                <c:pt idx="12">
                  <c:v>24.966290339516906</c:v>
                </c:pt>
                <c:pt idx="13">
                  <c:v>22.709430592936592</c:v>
                </c:pt>
                <c:pt idx="14">
                  <c:v>102.52334762649494</c:v>
                </c:pt>
                <c:pt idx="15">
                  <c:v>146.8688968542171</c:v>
                </c:pt>
                <c:pt idx="16">
                  <c:v>32.658607742621207</c:v>
                </c:pt>
                <c:pt idx="17">
                  <c:v>127.49124996625265</c:v>
                </c:pt>
                <c:pt idx="18">
                  <c:v>131.45526118166589</c:v>
                </c:pt>
                <c:pt idx="19">
                  <c:v>34.285530124525366</c:v>
                </c:pt>
                <c:pt idx="20">
                  <c:v>64.850474081282471</c:v>
                </c:pt>
                <c:pt idx="21">
                  <c:v>104.93620432759165</c:v>
                </c:pt>
                <c:pt idx="22">
                  <c:v>362.01924641953798</c:v>
                </c:pt>
                <c:pt idx="23">
                  <c:v>150.33149876451685</c:v>
                </c:pt>
                <c:pt idx="24">
                  <c:v>114.32961060643645</c:v>
                </c:pt>
                <c:pt idx="25">
                  <c:v>90.760197003990655</c:v>
                </c:pt>
                <c:pt idx="26">
                  <c:v>219.89068502603911</c:v>
                </c:pt>
                <c:pt idx="27">
                  <c:v>60.639511049978189</c:v>
                </c:pt>
                <c:pt idx="28">
                  <c:v>0</c:v>
                </c:pt>
                <c:pt idx="29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77C-174B-BB05-E7446A7D00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79619519"/>
        <c:axId val="2079685727"/>
      </c:scatterChart>
      <c:valAx>
        <c:axId val="2079619519"/>
        <c:scaling>
          <c:orientation val="minMax"/>
          <c:max val="0.23"/>
          <c:min val="0.14000000000000001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79685727"/>
        <c:crosses val="autoZero"/>
        <c:crossBetween val="midCat"/>
      </c:valAx>
      <c:valAx>
        <c:axId val="2079685727"/>
        <c:scaling>
          <c:orientation val="minMax"/>
          <c:max val="300"/>
          <c:min val="0"/>
        </c:scaling>
        <c:delete val="0"/>
        <c:axPos val="l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7961951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Прямые переходы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15"/>
            <c:spPr>
              <a:solidFill>
                <a:srgbClr val="00B050"/>
              </a:solidFill>
              <a:ln w="9525">
                <a:solidFill>
                  <a:schemeClr val="bg1"/>
                </a:solidFill>
              </a:ln>
              <a:effectLst/>
            </c:spPr>
          </c:marker>
          <c:dPt>
            <c:idx val="1"/>
            <c:marker>
              <c:symbol val="circle"/>
              <c:size val="15"/>
              <c:spPr>
                <a:solidFill>
                  <a:srgbClr val="92D050"/>
                </a:solidFill>
                <a:ln w="9525">
                  <a:solidFill>
                    <a:schemeClr val="bg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3641-F548-A8F0-67E0860A3F37}"/>
              </c:ext>
            </c:extLst>
          </c:dPt>
          <c:dPt>
            <c:idx val="3"/>
            <c:marker>
              <c:symbol val="circle"/>
              <c:size val="15"/>
              <c:spPr>
                <a:solidFill>
                  <a:srgbClr val="FFC000"/>
                </a:solidFill>
                <a:ln w="9525">
                  <a:solidFill>
                    <a:schemeClr val="bg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3641-F548-A8F0-67E0860A3F37}"/>
              </c:ext>
            </c:extLst>
          </c:dPt>
          <c:dPt>
            <c:idx val="4"/>
            <c:marker>
              <c:symbol val="circle"/>
              <c:size val="15"/>
              <c:spPr>
                <a:solidFill>
                  <a:srgbClr val="92D050"/>
                </a:solidFill>
                <a:ln w="9525">
                  <a:solidFill>
                    <a:schemeClr val="bg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3641-F548-A8F0-67E0860A3F37}"/>
              </c:ext>
            </c:extLst>
          </c:dPt>
          <c:dPt>
            <c:idx val="5"/>
            <c:marker>
              <c:symbol val="circle"/>
              <c:size val="15"/>
              <c:spPr>
                <a:solidFill>
                  <a:srgbClr val="92D050"/>
                </a:solidFill>
                <a:ln w="9525">
                  <a:solidFill>
                    <a:schemeClr val="bg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3641-F548-A8F0-67E0860A3F37}"/>
              </c:ext>
            </c:extLst>
          </c:dPt>
          <c:dPt>
            <c:idx val="6"/>
            <c:marker>
              <c:symbol val="circle"/>
              <c:size val="15"/>
              <c:spPr>
                <a:solidFill>
                  <a:srgbClr val="FFC000"/>
                </a:solidFill>
                <a:ln w="9525">
                  <a:solidFill>
                    <a:schemeClr val="bg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3641-F548-A8F0-67E0860A3F37}"/>
              </c:ext>
            </c:extLst>
          </c:dPt>
          <c:dPt>
            <c:idx val="7"/>
            <c:marker>
              <c:symbol val="circle"/>
              <c:size val="15"/>
              <c:spPr>
                <a:solidFill>
                  <a:srgbClr val="FA4044"/>
                </a:solidFill>
                <a:ln w="9525">
                  <a:solidFill>
                    <a:schemeClr val="bg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3641-F548-A8F0-67E0860A3F37}"/>
              </c:ext>
            </c:extLst>
          </c:dPt>
          <c:dPt>
            <c:idx val="8"/>
            <c:marker>
              <c:symbol val="circle"/>
              <c:size val="15"/>
              <c:spPr>
                <a:solidFill>
                  <a:srgbClr val="92D050"/>
                </a:solidFill>
                <a:ln w="9525">
                  <a:solidFill>
                    <a:schemeClr val="bg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3641-F548-A8F0-67E0860A3F37}"/>
              </c:ext>
            </c:extLst>
          </c:dPt>
          <c:dPt>
            <c:idx val="11"/>
            <c:marker>
              <c:symbol val="circle"/>
              <c:size val="15"/>
              <c:spPr>
                <a:solidFill>
                  <a:srgbClr val="92D050"/>
                </a:solidFill>
                <a:ln w="9525">
                  <a:solidFill>
                    <a:schemeClr val="bg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7-3641-F548-A8F0-67E0860A3F37}"/>
              </c:ext>
            </c:extLst>
          </c:dPt>
          <c:dPt>
            <c:idx val="12"/>
            <c:marker>
              <c:symbol val="circle"/>
              <c:size val="15"/>
              <c:spPr>
                <a:solidFill>
                  <a:srgbClr val="FA4044"/>
                </a:solidFill>
                <a:ln w="9525">
                  <a:solidFill>
                    <a:schemeClr val="bg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8-3641-F548-A8F0-67E0860A3F37}"/>
              </c:ext>
            </c:extLst>
          </c:dPt>
          <c:dPt>
            <c:idx val="13"/>
            <c:marker>
              <c:symbol val="circle"/>
              <c:size val="15"/>
              <c:spPr>
                <a:solidFill>
                  <a:srgbClr val="92D050"/>
                </a:solidFill>
                <a:ln w="9525">
                  <a:solidFill>
                    <a:schemeClr val="bg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9-3641-F548-A8F0-67E0860A3F37}"/>
              </c:ext>
            </c:extLst>
          </c:dPt>
          <c:dPt>
            <c:idx val="14"/>
            <c:marker>
              <c:symbol val="circle"/>
              <c:size val="15"/>
              <c:spPr>
                <a:solidFill>
                  <a:srgbClr val="FFC000"/>
                </a:solidFill>
                <a:ln w="9525">
                  <a:solidFill>
                    <a:schemeClr val="bg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A-3641-F548-A8F0-67E0860A3F37}"/>
              </c:ext>
            </c:extLst>
          </c:dPt>
          <c:dPt>
            <c:idx val="16"/>
            <c:marker>
              <c:symbol val="circle"/>
              <c:size val="15"/>
              <c:spPr>
                <a:solidFill>
                  <a:srgbClr val="92D050"/>
                </a:solidFill>
                <a:ln w="9525">
                  <a:solidFill>
                    <a:schemeClr val="bg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B-3641-F548-A8F0-67E0860A3F37}"/>
              </c:ext>
            </c:extLst>
          </c:dPt>
          <c:dPt>
            <c:idx val="18"/>
            <c:marker>
              <c:symbol val="circle"/>
              <c:size val="15"/>
              <c:spPr>
                <a:solidFill>
                  <a:srgbClr val="FFC000"/>
                </a:solidFill>
                <a:ln w="9525">
                  <a:solidFill>
                    <a:schemeClr val="bg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C-3641-F548-A8F0-67E0860A3F37}"/>
              </c:ext>
            </c:extLst>
          </c:dPt>
          <c:dPt>
            <c:idx val="19"/>
            <c:marker>
              <c:symbol val="circle"/>
              <c:size val="15"/>
              <c:spPr>
                <a:solidFill>
                  <a:srgbClr val="FA4044"/>
                </a:solidFill>
                <a:ln w="9525">
                  <a:solidFill>
                    <a:schemeClr val="bg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D-3641-F548-A8F0-67E0860A3F37}"/>
              </c:ext>
            </c:extLst>
          </c:dPt>
          <c:dPt>
            <c:idx val="20"/>
            <c:marker>
              <c:symbol val="circle"/>
              <c:size val="15"/>
              <c:spPr>
                <a:solidFill>
                  <a:srgbClr val="FA4044"/>
                </a:solidFill>
                <a:ln w="9525">
                  <a:solidFill>
                    <a:schemeClr val="bg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E-3641-F548-A8F0-67E0860A3F37}"/>
              </c:ext>
            </c:extLst>
          </c:dPt>
          <c:dPt>
            <c:idx val="21"/>
            <c:marker>
              <c:symbol val="circle"/>
              <c:size val="15"/>
              <c:spPr>
                <a:solidFill>
                  <a:srgbClr val="FFC000"/>
                </a:solidFill>
                <a:ln w="9525">
                  <a:solidFill>
                    <a:schemeClr val="bg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F-3641-F548-A8F0-67E0860A3F37}"/>
              </c:ext>
            </c:extLst>
          </c:dPt>
          <c:dPt>
            <c:idx val="23"/>
            <c:marker>
              <c:symbol val="circle"/>
              <c:size val="15"/>
              <c:spPr>
                <a:solidFill>
                  <a:srgbClr val="FFC000"/>
                </a:solidFill>
                <a:ln w="9525">
                  <a:solidFill>
                    <a:schemeClr val="bg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0-3641-F548-A8F0-67E0860A3F37}"/>
              </c:ext>
            </c:extLst>
          </c:dPt>
          <c:dPt>
            <c:idx val="24"/>
            <c:marker>
              <c:symbol val="circle"/>
              <c:size val="15"/>
              <c:spPr>
                <a:solidFill>
                  <a:srgbClr val="FFC000"/>
                </a:solidFill>
                <a:ln w="9525">
                  <a:solidFill>
                    <a:schemeClr val="bg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1-3641-F548-A8F0-67E0860A3F37}"/>
              </c:ext>
            </c:extLst>
          </c:dPt>
          <c:dPt>
            <c:idx val="25"/>
            <c:marker>
              <c:symbol val="circle"/>
              <c:size val="15"/>
              <c:spPr>
                <a:solidFill>
                  <a:srgbClr val="FFC000"/>
                </a:solidFill>
                <a:ln w="9525">
                  <a:solidFill>
                    <a:schemeClr val="bg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2-3641-F548-A8F0-67E0860A3F37}"/>
              </c:ext>
            </c:extLst>
          </c:dPt>
          <c:dPt>
            <c:idx val="28"/>
            <c:marker>
              <c:symbol val="circle"/>
              <c:size val="15"/>
              <c:spPr>
                <a:solidFill>
                  <a:srgbClr val="FA4044"/>
                </a:solidFill>
                <a:ln w="9525">
                  <a:solidFill>
                    <a:schemeClr val="bg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3-3641-F548-A8F0-67E0860A3F37}"/>
              </c:ext>
            </c:extLst>
          </c:dPt>
          <c:dPt>
            <c:idx val="29"/>
            <c:marker>
              <c:symbol val="circle"/>
              <c:size val="15"/>
              <c:spPr>
                <a:solidFill>
                  <a:srgbClr val="FA4044"/>
                </a:solidFill>
                <a:ln w="9525">
                  <a:solidFill>
                    <a:schemeClr val="bg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4-3641-F548-A8F0-67E0860A3F37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5D7451C8-C007-D340-86B1-A5EB89A4784A}" type="CELLRANGE">
                      <a:rPr lang="en-US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5-3641-F548-A8F0-67E0860A3F37}"/>
                </c:ext>
              </c:extLst>
            </c:dLbl>
            <c:dLbl>
              <c:idx val="1"/>
              <c:layout>
                <c:manualLayout>
                  <c:x val="-1.8749999999999999E-2"/>
                  <c:y val="-4.3640937031626026E-2"/>
                </c:manualLayout>
              </c:layout>
              <c:tx>
                <c:rich>
                  <a:bodyPr/>
                  <a:lstStyle/>
                  <a:p>
                    <a:fld id="{5089E996-32AD-284A-83C2-B8B82F44A036}" type="CELLRANGE">
                      <a:rPr lang="en-US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3641-F548-A8F0-67E0860A3F3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EBF4F3E1-EE75-6E41-BF3B-B44338A27187}" type="CELLRANGE">
                      <a:rPr lang="ru-RU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6-3641-F548-A8F0-67E0860A3F37}"/>
                </c:ext>
              </c:extLst>
            </c:dLbl>
            <c:dLbl>
              <c:idx val="3"/>
              <c:layout>
                <c:manualLayout>
                  <c:x val="-7.4999999999999997E-2"/>
                  <c:y val="3.6367447526354943E-2"/>
                </c:manualLayout>
              </c:layout>
              <c:tx>
                <c:rich>
                  <a:bodyPr/>
                  <a:lstStyle/>
                  <a:p>
                    <a:fld id="{4717FCF2-9AA3-9E49-B43A-42911C185320}" type="CELLRANGE">
                      <a:rPr lang="en-US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3641-F548-A8F0-67E0860A3F37}"/>
                </c:ext>
              </c:extLst>
            </c:dLbl>
            <c:dLbl>
              <c:idx val="4"/>
              <c:layout>
                <c:manualLayout>
                  <c:x val="7.638800644811996E-17"/>
                  <c:y val="-4.8489930035141701E-3"/>
                </c:manualLayout>
              </c:layout>
              <c:tx>
                <c:rich>
                  <a:bodyPr/>
                  <a:lstStyle/>
                  <a:p>
                    <a:fld id="{20655406-C265-0446-831F-777104C121F5}" type="CELLRANGE">
                      <a:rPr lang="en-US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3641-F548-A8F0-67E0860A3F37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EF875EEC-89DF-574A-9BD8-BAA69B3B2993}" type="CELLRANGE">
                      <a:rPr lang="ru-RU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3641-F548-A8F0-67E0860A3F37}"/>
                </c:ext>
              </c:extLst>
            </c:dLbl>
            <c:dLbl>
              <c:idx val="6"/>
              <c:layout>
                <c:manualLayout>
                  <c:x val="-4.8958333333333333E-2"/>
                  <c:y val="-4.121644052986894E-2"/>
                </c:manualLayout>
              </c:layout>
              <c:tx>
                <c:rich>
                  <a:bodyPr/>
                  <a:lstStyle/>
                  <a:p>
                    <a:fld id="{F6B4BEF4-A260-D04F-AD33-F2BA790BF713}" type="CELLRANGE">
                      <a:rPr lang="en-US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3641-F548-A8F0-67E0860A3F37}"/>
                </c:ext>
              </c:extLst>
            </c:dLbl>
            <c:dLbl>
              <c:idx val="7"/>
              <c:layout>
                <c:manualLayout>
                  <c:x val="-0.10208333333333336"/>
                  <c:y val="1.4546979010541979E-2"/>
                </c:manualLayout>
              </c:layout>
              <c:tx>
                <c:rich>
                  <a:bodyPr/>
                  <a:lstStyle/>
                  <a:p>
                    <a:fld id="{C94A0DB6-FCD9-5A4A-B11C-6DB806E134D9}" type="CELLRANGE">
                      <a:rPr lang="en-US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3641-F548-A8F0-67E0860A3F37}"/>
                </c:ext>
              </c:extLst>
            </c:dLbl>
            <c:dLbl>
              <c:idx val="8"/>
              <c:layout>
                <c:manualLayout>
                  <c:x val="-2.2916666666666665E-2"/>
                  <c:y val="-4.3640937031625936E-2"/>
                </c:manualLayout>
              </c:layout>
              <c:tx>
                <c:rich>
                  <a:bodyPr/>
                  <a:lstStyle/>
                  <a:p>
                    <a:fld id="{8515AAB5-955F-734F-A4D7-D53FC2EF5715}" type="CELLRANGE">
                      <a:rPr lang="en-US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3641-F548-A8F0-67E0860A3F37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9459699A-D071-C041-86C5-9CA3282E729F}" type="CELLRANGE">
                      <a:rPr lang="ru-RU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7-3641-F548-A8F0-67E0860A3F37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5A1D4B04-078E-AF43-BC99-696E3B380F4B}" type="CELLRANGE">
                      <a:rPr lang="ru-RU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8-3641-F548-A8F0-67E0860A3F37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fld id="{6A895D20-89EC-C346-B974-E0B59B2016D3}" type="CELLRANGE">
                      <a:rPr lang="ru-RU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3641-F548-A8F0-67E0860A3F37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fld id="{8D79880C-F897-8843-A9F1-755AC2FD4AD4}" type="CELLRANGE">
                      <a:rPr lang="ru-RU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8-3641-F548-A8F0-67E0860A3F37}"/>
                </c:ext>
              </c:extLst>
            </c:dLbl>
            <c:dLbl>
              <c:idx val="13"/>
              <c:layout>
                <c:manualLayout>
                  <c:x val="0"/>
                  <c:y val="2.4244965017569963E-2"/>
                </c:manualLayout>
              </c:layout>
              <c:tx>
                <c:rich>
                  <a:bodyPr/>
                  <a:lstStyle/>
                  <a:p>
                    <a:fld id="{B5D5BC46-DEFA-3948-8BCF-CDC456E77FC2}" type="CELLRANGE">
                      <a:rPr lang="en-US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3641-F548-A8F0-67E0860A3F37}"/>
                </c:ext>
              </c:extLst>
            </c:dLbl>
            <c:dLbl>
              <c:idx val="14"/>
              <c:layout>
                <c:manualLayout>
                  <c:x val="-4.0625000000000001E-2"/>
                  <c:y val="-4.121644052986894E-2"/>
                </c:manualLayout>
              </c:layout>
              <c:tx>
                <c:rich>
                  <a:bodyPr/>
                  <a:lstStyle/>
                  <a:p>
                    <a:fld id="{42E80A15-60D9-8748-B8E1-C1E31AD5783E}" type="CELLRANGE">
                      <a:rPr lang="en-US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A-3641-F548-A8F0-67E0860A3F37}"/>
                </c:ext>
              </c:extLst>
            </c:dLbl>
            <c:dLbl>
              <c:idx val="15"/>
              <c:layout>
                <c:manualLayout>
                  <c:x val="-2.1874999999999999E-2"/>
                  <c:y val="-4.121644052986894E-2"/>
                </c:manualLayout>
              </c:layout>
              <c:tx>
                <c:rich>
                  <a:bodyPr/>
                  <a:lstStyle/>
                  <a:p>
                    <a:fld id="{0F94B97C-E8AC-2F4E-AAC7-7BEF121149C9}" type="CELLRANGE">
                      <a:rPr lang="en-US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9-3641-F548-A8F0-67E0860A3F37}"/>
                </c:ext>
              </c:extLst>
            </c:dLbl>
            <c:dLbl>
              <c:idx val="16"/>
              <c:layout>
                <c:manualLayout>
                  <c:x val="-9.375000000000076E-3"/>
                  <c:y val="3.1518454522840772E-2"/>
                </c:manualLayout>
              </c:layout>
              <c:tx>
                <c:rich>
                  <a:bodyPr/>
                  <a:lstStyle/>
                  <a:p>
                    <a:fld id="{A7C0FC11-6D8B-8046-BEC8-8E2A0F436051}" type="CELLRANGE">
                      <a:rPr lang="en-US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3641-F548-A8F0-67E0860A3F37}"/>
                </c:ext>
              </c:extLst>
            </c:dLbl>
            <c:dLbl>
              <c:idx val="17"/>
              <c:tx>
                <c:rich>
                  <a:bodyPr/>
                  <a:lstStyle/>
                  <a:p>
                    <a:fld id="{6C17A412-A30E-4642-BD75-75F165C999C7}" type="CELLRANGE">
                      <a:rPr lang="ru-RU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A-3641-F548-A8F0-67E0860A3F37}"/>
                </c:ext>
              </c:extLst>
            </c:dLbl>
            <c:dLbl>
              <c:idx val="18"/>
              <c:layout>
                <c:manualLayout>
                  <c:x val="-7.604166666666666E-2"/>
                  <c:y val="0"/>
                </c:manualLayout>
              </c:layout>
              <c:tx>
                <c:rich>
                  <a:bodyPr/>
                  <a:lstStyle/>
                  <a:p>
                    <a:fld id="{E26CDE9D-932F-6F4C-98AB-5DD71C31A58A}" type="CELLRANGE">
                      <a:rPr lang="en-US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C-3641-F548-A8F0-67E0860A3F37}"/>
                </c:ext>
              </c:extLst>
            </c:dLbl>
            <c:dLbl>
              <c:idx val="19"/>
              <c:tx>
                <c:rich>
                  <a:bodyPr/>
                  <a:lstStyle/>
                  <a:p>
                    <a:fld id="{7E1F2745-C941-794E-BF9F-A8C6C61F25CF}" type="CELLRANGE">
                      <a:rPr lang="ru-RU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D-3641-F548-A8F0-67E0860A3F37}"/>
                </c:ext>
              </c:extLst>
            </c:dLbl>
            <c:dLbl>
              <c:idx val="20"/>
              <c:layout>
                <c:manualLayout>
                  <c:x val="-9.3749999999999997E-3"/>
                  <c:y val="2.4244965017569963E-2"/>
                </c:manualLayout>
              </c:layout>
              <c:tx>
                <c:rich>
                  <a:bodyPr/>
                  <a:lstStyle/>
                  <a:p>
                    <a:fld id="{33D521AE-F631-254D-8741-75CA95B265B5}" type="CELLRANGE">
                      <a:rPr lang="en-US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E-3641-F548-A8F0-67E0860A3F37}"/>
                </c:ext>
              </c:extLst>
            </c:dLbl>
            <c:dLbl>
              <c:idx val="21"/>
              <c:layout>
                <c:manualLayout>
                  <c:x val="-7.0833333333333373E-2"/>
                  <c:y val="0"/>
                </c:manualLayout>
              </c:layout>
              <c:tx>
                <c:rich>
                  <a:bodyPr/>
                  <a:lstStyle/>
                  <a:p>
                    <a:fld id="{2EED9024-D761-BC4A-BE8E-F98F0DAEEDEC}" type="CELLRANGE">
                      <a:rPr lang="en-US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3641-F548-A8F0-67E0860A3F37}"/>
                </c:ext>
              </c:extLst>
            </c:dLbl>
            <c:dLbl>
              <c:idx val="22"/>
              <c:tx>
                <c:rich>
                  <a:bodyPr/>
                  <a:lstStyle/>
                  <a:p>
                    <a:fld id="{C591BB9D-3B03-684E-AB3B-7926F1BB1162}" type="CELLRANGE">
                      <a:rPr lang="ru-RU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B-3641-F548-A8F0-67E0860A3F37}"/>
                </c:ext>
              </c:extLst>
            </c:dLbl>
            <c:dLbl>
              <c:idx val="23"/>
              <c:layout>
                <c:manualLayout>
                  <c:x val="-3.1250000000000076E-2"/>
                  <c:y val="-4.121644052986894E-2"/>
                </c:manualLayout>
              </c:layout>
              <c:tx>
                <c:rich>
                  <a:bodyPr/>
                  <a:lstStyle/>
                  <a:p>
                    <a:fld id="{EF288E0A-6434-CE46-98C8-83B2EC79DEC2}" type="CELLRANGE">
                      <a:rPr lang="en-US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0-3641-F548-A8F0-67E0860A3F37}"/>
                </c:ext>
              </c:extLst>
            </c:dLbl>
            <c:dLbl>
              <c:idx val="24"/>
              <c:layout>
                <c:manualLayout>
                  <c:x val="-7.8125E-2"/>
                  <c:y val="-3.6367447526354943E-2"/>
                </c:manualLayout>
              </c:layout>
              <c:tx>
                <c:rich>
                  <a:bodyPr/>
                  <a:lstStyle/>
                  <a:p>
                    <a:fld id="{3B95CA92-9AB0-E944-9863-BF35719CE0D1}" type="CELLRANGE">
                      <a:rPr lang="en-US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3641-F548-A8F0-67E0860A3F37}"/>
                </c:ext>
              </c:extLst>
            </c:dLbl>
            <c:dLbl>
              <c:idx val="25"/>
              <c:layout>
                <c:manualLayout>
                  <c:x val="-3.1250000000000765E-3"/>
                  <c:y val="-2.9093958021084044E-2"/>
                </c:manualLayout>
              </c:layout>
              <c:tx>
                <c:rich>
                  <a:bodyPr/>
                  <a:lstStyle/>
                  <a:p>
                    <a:fld id="{698222F4-B8F8-C240-B213-513EC4170EDA}" type="CELLRANGE">
                      <a:rPr lang="en-US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2-3641-F548-A8F0-67E0860A3F37}"/>
                </c:ext>
              </c:extLst>
            </c:dLbl>
            <c:dLbl>
              <c:idx val="26"/>
              <c:layout>
                <c:manualLayout>
                  <c:x val="-3.5416666666666666E-2"/>
                  <c:y val="-5.0914426536896921E-2"/>
                </c:manualLayout>
              </c:layout>
              <c:tx>
                <c:rich>
                  <a:bodyPr/>
                  <a:lstStyle/>
                  <a:p>
                    <a:fld id="{26265510-15A0-1E4E-B66F-9E25C243DD4B}" type="CELLRANGE">
                      <a:rPr lang="en-US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C-3641-F548-A8F0-67E0860A3F37}"/>
                </c:ext>
              </c:extLst>
            </c:dLbl>
            <c:dLbl>
              <c:idx val="27"/>
              <c:tx>
                <c:rich>
                  <a:bodyPr/>
                  <a:lstStyle/>
                  <a:p>
                    <a:fld id="{3DB70F06-2B8B-0D46-ADA4-D89B8B5F404B}" type="CELLRANGE">
                      <a:rPr lang="ru-RU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D-3641-F548-A8F0-67E0860A3F37}"/>
                </c:ext>
              </c:extLst>
            </c:dLbl>
            <c:dLbl>
              <c:idx val="28"/>
              <c:tx>
                <c:rich>
                  <a:bodyPr/>
                  <a:lstStyle/>
                  <a:p>
                    <a:fld id="{60E2262E-BB3D-5B4E-BAEC-61B35E467A91}" type="CELLRANGE">
                      <a:rPr lang="ru-RU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3-3641-F548-A8F0-67E0860A3F37}"/>
                </c:ext>
              </c:extLst>
            </c:dLbl>
            <c:dLbl>
              <c:idx val="29"/>
              <c:tx>
                <c:rich>
                  <a:bodyPr/>
                  <a:lstStyle/>
                  <a:p>
                    <a:fld id="{0A580900-1D0C-334E-808C-A3725E878DC8}" type="CELLRANGE">
                      <a:rPr lang="ru-RU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4-3641-F548-A8F0-67E0860A3F3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Museo Sans Cyrl 300" panose="02000000000000000000" pitchFamily="2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xVal>
            <c:numRef>
              <c:f>Лист1!$A$2:$A$31</c:f>
              <c:numCache>
                <c:formatCode>0%</c:formatCode>
                <c:ptCount val="30"/>
                <c:pt idx="0">
                  <c:v>0.18845999999999999</c:v>
                </c:pt>
                <c:pt idx="1">
                  <c:v>0.21103875000000005</c:v>
                </c:pt>
                <c:pt idx="2">
                  <c:v>0.19559250000000003</c:v>
                </c:pt>
                <c:pt idx="3">
                  <c:v>0.17764874999999999</c:v>
                </c:pt>
                <c:pt idx="4">
                  <c:v>0.20025000000000001</c:v>
                </c:pt>
                <c:pt idx="5">
                  <c:v>0.20454750000000002</c:v>
                </c:pt>
                <c:pt idx="6">
                  <c:v>0.14988374999999998</c:v>
                </c:pt>
                <c:pt idx="7">
                  <c:v>0.15589125000000001</c:v>
                </c:pt>
                <c:pt idx="8">
                  <c:v>0.18302625</c:v>
                </c:pt>
                <c:pt idx="9">
                  <c:v>0.18621000000000001</c:v>
                </c:pt>
                <c:pt idx="10">
                  <c:v>0.18012374999999997</c:v>
                </c:pt>
                <c:pt idx="11">
                  <c:v>0.194715</c:v>
                </c:pt>
                <c:pt idx="12">
                  <c:v>0.14785875000000001</c:v>
                </c:pt>
                <c:pt idx="13">
                  <c:v>0.18281250000000002</c:v>
                </c:pt>
                <c:pt idx="14">
                  <c:v>0.17309250000000004</c:v>
                </c:pt>
                <c:pt idx="15">
                  <c:v>0.18308249999999998</c:v>
                </c:pt>
                <c:pt idx="16">
                  <c:v>0.20001374999999999</c:v>
                </c:pt>
                <c:pt idx="17">
                  <c:v>0.18461250000000001</c:v>
                </c:pt>
                <c:pt idx="18">
                  <c:v>0.17883000000000002</c:v>
                </c:pt>
                <c:pt idx="19">
                  <c:v>0.14660999999999999</c:v>
                </c:pt>
                <c:pt idx="20">
                  <c:v>0.15725249999999999</c:v>
                </c:pt>
                <c:pt idx="21">
                  <c:v>0.16767000000000001</c:v>
                </c:pt>
                <c:pt idx="22">
                  <c:v>0.21577499999999999</c:v>
                </c:pt>
                <c:pt idx="23">
                  <c:v>0.1699425</c:v>
                </c:pt>
                <c:pt idx="24">
                  <c:v>0.16816499999999998</c:v>
                </c:pt>
                <c:pt idx="25">
                  <c:v>0.1789425</c:v>
                </c:pt>
                <c:pt idx="26">
                  <c:v>0.18634500000000001</c:v>
                </c:pt>
                <c:pt idx="27">
                  <c:v>0.26250749999999995</c:v>
                </c:pt>
                <c:pt idx="28">
                  <c:v>0.14557500000000001</c:v>
                </c:pt>
                <c:pt idx="29">
                  <c:v>0.16077375000000002</c:v>
                </c:pt>
              </c:numCache>
            </c:numRef>
          </c:xVal>
          <c:yVal>
            <c:numRef>
              <c:f>Лист1!$B$2:$B$31</c:f>
              <c:numCache>
                <c:formatCode>0</c:formatCode>
                <c:ptCount val="30"/>
                <c:pt idx="0">
                  <c:v>219.20513486375501</c:v>
                </c:pt>
                <c:pt idx="1">
                  <c:v>73.151526090075009</c:v>
                </c:pt>
                <c:pt idx="2">
                  <c:v>102.89734730436774</c:v>
                </c:pt>
                <c:pt idx="3">
                  <c:v>85.498511423749918</c:v>
                </c:pt>
                <c:pt idx="4">
                  <c:v>38.071693806217532</c:v>
                </c:pt>
                <c:pt idx="5">
                  <c:v>54.512542706782405</c:v>
                </c:pt>
                <c:pt idx="6">
                  <c:v>83.501306933766571</c:v>
                </c:pt>
                <c:pt idx="7">
                  <c:v>59.135630349288704</c:v>
                </c:pt>
                <c:pt idx="8">
                  <c:v>21.877628674450943</c:v>
                </c:pt>
                <c:pt idx="9">
                  <c:v>80.870663049280779</c:v>
                </c:pt>
                <c:pt idx="10">
                  <c:v>88.851099157574893</c:v>
                </c:pt>
                <c:pt idx="11">
                  <c:v>61.017663670924286</c:v>
                </c:pt>
                <c:pt idx="12">
                  <c:v>24.966290339516906</c:v>
                </c:pt>
                <c:pt idx="13">
                  <c:v>22.709430592936592</c:v>
                </c:pt>
                <c:pt idx="14">
                  <c:v>102.52334762649494</c:v>
                </c:pt>
                <c:pt idx="15">
                  <c:v>146.8688968542171</c:v>
                </c:pt>
                <c:pt idx="16">
                  <c:v>32.658607742621207</c:v>
                </c:pt>
                <c:pt idx="17">
                  <c:v>127.49124996625265</c:v>
                </c:pt>
                <c:pt idx="18">
                  <c:v>131.45526118166589</c:v>
                </c:pt>
                <c:pt idx="19">
                  <c:v>34.285530124525366</c:v>
                </c:pt>
                <c:pt idx="20">
                  <c:v>64.850474081282471</c:v>
                </c:pt>
                <c:pt idx="21">
                  <c:v>104.93620432759165</c:v>
                </c:pt>
                <c:pt idx="22">
                  <c:v>362.01924641953798</c:v>
                </c:pt>
                <c:pt idx="23">
                  <c:v>150.33149876451685</c:v>
                </c:pt>
                <c:pt idx="24">
                  <c:v>114.32961060643645</c:v>
                </c:pt>
                <c:pt idx="25">
                  <c:v>90.760197003990655</c:v>
                </c:pt>
                <c:pt idx="26">
                  <c:v>219.89068502603911</c:v>
                </c:pt>
                <c:pt idx="27">
                  <c:v>60.639511049978189</c:v>
                </c:pt>
                <c:pt idx="28">
                  <c:v>0</c:v>
                </c:pt>
                <c:pt idx="29">
                  <c:v>0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Лист1!$D$2:$D$31</c15:f>
                <c15:dlblRangeCache>
                  <c:ptCount val="30"/>
                  <c:pt idx="0">
                    <c:v>Электроника и БТ</c:v>
                  </c:pt>
                  <c:pt idx="1">
                    <c:v>Туризм</c:v>
                  </c:pt>
                  <c:pt idx="2">
                    <c:v>Авиакомпании / авиабилеты</c:v>
                  </c:pt>
                  <c:pt idx="3">
                    <c:v>Сервисы покупки билетов </c:v>
                  </c:pt>
                  <c:pt idx="4">
                    <c:v>Авто</c:v>
                  </c:pt>
                  <c:pt idx="5">
                    <c:v>Шины и автоаксессуары</c:v>
                  </c:pt>
                  <c:pt idx="6">
                    <c:v>Маркетплейсы </c:v>
                  </c:pt>
                  <c:pt idx="7">
                    <c:v>Одежда и обувь</c:v>
                  </c:pt>
                  <c:pt idx="8">
                    <c:v>Ювелирные изделия</c:v>
                  </c:pt>
                  <c:pt idx="9">
                    <c:v>Детские товары</c:v>
                  </c:pt>
                  <c:pt idx="10">
                    <c:v>Beauty</c:v>
                  </c:pt>
                  <c:pt idx="11">
                    <c:v>DIY</c:v>
                  </c:pt>
                  <c:pt idx="12">
                    <c:v>Аптеки</c:v>
                  </c:pt>
                  <c:pt idx="13">
                    <c:v>Фармацевтические препараты</c:v>
                  </c:pt>
                  <c:pt idx="14">
                    <c:v>Клиники и анализы</c:v>
                  </c:pt>
                  <c:pt idx="15">
                    <c:v>Финансовые услуги</c:v>
                  </c:pt>
                  <c:pt idx="16">
                    <c:v>Страхование </c:v>
                  </c:pt>
                  <c:pt idx="17">
                    <c:v>Недвижимость </c:v>
                  </c:pt>
                  <c:pt idx="18">
                    <c:v>Логистика</c:v>
                  </c:pt>
                  <c:pt idx="19">
                    <c:v>Доставка продуктов</c:v>
                  </c:pt>
                  <c:pt idx="20">
                    <c:v>АЗС</c:v>
                  </c:pt>
                  <c:pt idx="21">
                    <c:v>Телеком </c:v>
                  </c:pt>
                  <c:pt idx="22">
                    <c:v>Образование </c:v>
                  </c:pt>
                  <c:pt idx="23">
                    <c:v>Книги</c:v>
                  </c:pt>
                  <c:pt idx="24">
                    <c:v>Классифайды </c:v>
                  </c:pt>
                  <c:pt idx="25">
                    <c:v>Сервисы поиска работы </c:v>
                  </c:pt>
                  <c:pt idx="26">
                    <c:v>Сервисы поиска специалистов </c:v>
                  </c:pt>
                  <c:pt idx="27">
                    <c:v>B2B / Сервисы для бизнеса </c:v>
                  </c:pt>
                  <c:pt idx="28">
                    <c:v>Продукты питания </c:v>
                  </c:pt>
                  <c:pt idx="29">
                    <c:v>Бытовая химия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E-3641-F548-A8F0-67E0860A3F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79619519"/>
        <c:axId val="2079685727"/>
      </c:scatterChart>
      <c:valAx>
        <c:axId val="2079619519"/>
        <c:scaling>
          <c:orientation val="minMax"/>
          <c:max val="0.23"/>
          <c:min val="0.14000000000000001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Museo Sans Cyrl 300" panose="02000000000000000000" pitchFamily="2" charset="0"/>
                <a:ea typeface="+mn-ea"/>
                <a:cs typeface="+mn-cs"/>
              </a:defRPr>
            </a:pPr>
            <a:endParaRPr lang="ru-RU"/>
          </a:p>
        </c:txPr>
        <c:crossAx val="2079685727"/>
        <c:crossesAt val="80"/>
        <c:crossBetween val="midCat"/>
      </c:valAx>
      <c:valAx>
        <c:axId val="2079685727"/>
        <c:scaling>
          <c:orientation val="minMax"/>
          <c:max val="300"/>
          <c:min val="0"/>
        </c:scaling>
        <c:delete val="0"/>
        <c:axPos val="l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Museo Sans Cyrl 300" panose="02000000000000000000" pitchFamily="2" charset="0"/>
                <a:ea typeface="+mn-ea"/>
                <a:cs typeface="+mn-cs"/>
              </a:defRPr>
            </a:pPr>
            <a:endParaRPr lang="ru-RU"/>
          </a:p>
        </c:txPr>
        <c:crossAx val="2079619519"/>
        <c:crossesAt val="0.18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b="0" i="0">
          <a:solidFill>
            <a:schemeClr val="tx1"/>
          </a:solidFill>
          <a:latin typeface="Museo Sans Cyrl 300" panose="02000000000000000000" pitchFamily="2" charset="0"/>
        </a:defRPr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Прямые переходы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15"/>
            <c:spPr>
              <a:solidFill>
                <a:srgbClr val="00B050"/>
              </a:solidFill>
              <a:ln w="9525">
                <a:solidFill>
                  <a:schemeClr val="bg1"/>
                </a:solidFill>
              </a:ln>
              <a:effectLst/>
            </c:spPr>
          </c:marker>
          <c:dPt>
            <c:idx val="1"/>
            <c:marker>
              <c:symbol val="circle"/>
              <c:size val="15"/>
              <c:spPr>
                <a:solidFill>
                  <a:srgbClr val="92D050"/>
                </a:solidFill>
                <a:ln w="9525">
                  <a:solidFill>
                    <a:schemeClr val="bg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CD80-EB4F-87FA-1D73FD1EBDC6}"/>
              </c:ext>
            </c:extLst>
          </c:dPt>
          <c:dPt>
            <c:idx val="3"/>
            <c:marker>
              <c:symbol val="circle"/>
              <c:size val="15"/>
              <c:spPr>
                <a:solidFill>
                  <a:srgbClr val="FFC000"/>
                </a:solidFill>
                <a:ln w="9525">
                  <a:solidFill>
                    <a:schemeClr val="bg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CD80-EB4F-87FA-1D73FD1EBDC6}"/>
              </c:ext>
            </c:extLst>
          </c:dPt>
          <c:dPt>
            <c:idx val="4"/>
            <c:marker>
              <c:symbol val="circle"/>
              <c:size val="15"/>
              <c:spPr>
                <a:solidFill>
                  <a:srgbClr val="92D050"/>
                </a:solidFill>
                <a:ln w="9525">
                  <a:solidFill>
                    <a:schemeClr val="bg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CD80-EB4F-87FA-1D73FD1EBDC6}"/>
              </c:ext>
            </c:extLst>
          </c:dPt>
          <c:dPt>
            <c:idx val="5"/>
            <c:marker>
              <c:symbol val="circle"/>
              <c:size val="15"/>
              <c:spPr>
                <a:solidFill>
                  <a:srgbClr val="92D050"/>
                </a:solidFill>
                <a:ln w="9525">
                  <a:solidFill>
                    <a:schemeClr val="bg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CD80-EB4F-87FA-1D73FD1EBDC6}"/>
              </c:ext>
            </c:extLst>
          </c:dPt>
          <c:dPt>
            <c:idx val="6"/>
            <c:marker>
              <c:symbol val="circle"/>
              <c:size val="15"/>
              <c:spPr>
                <a:solidFill>
                  <a:srgbClr val="FFC000"/>
                </a:solidFill>
                <a:ln w="9525">
                  <a:solidFill>
                    <a:schemeClr val="bg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CD80-EB4F-87FA-1D73FD1EBDC6}"/>
              </c:ext>
            </c:extLst>
          </c:dPt>
          <c:dPt>
            <c:idx val="7"/>
            <c:marker>
              <c:symbol val="circle"/>
              <c:size val="15"/>
              <c:spPr>
                <a:solidFill>
                  <a:srgbClr val="FA4044"/>
                </a:solidFill>
                <a:ln w="9525">
                  <a:solidFill>
                    <a:schemeClr val="bg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CD80-EB4F-87FA-1D73FD1EBDC6}"/>
              </c:ext>
            </c:extLst>
          </c:dPt>
          <c:dPt>
            <c:idx val="8"/>
            <c:marker>
              <c:symbol val="circle"/>
              <c:size val="15"/>
              <c:spPr>
                <a:solidFill>
                  <a:srgbClr val="92D050"/>
                </a:solidFill>
                <a:ln w="9525">
                  <a:solidFill>
                    <a:schemeClr val="bg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CD80-EB4F-87FA-1D73FD1EBDC6}"/>
              </c:ext>
            </c:extLst>
          </c:dPt>
          <c:dPt>
            <c:idx val="11"/>
            <c:marker>
              <c:symbol val="circle"/>
              <c:size val="15"/>
              <c:spPr>
                <a:solidFill>
                  <a:srgbClr val="92D050"/>
                </a:solidFill>
                <a:ln w="9525">
                  <a:solidFill>
                    <a:schemeClr val="bg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7-CD80-EB4F-87FA-1D73FD1EBDC6}"/>
              </c:ext>
            </c:extLst>
          </c:dPt>
          <c:dPt>
            <c:idx val="12"/>
            <c:marker>
              <c:symbol val="circle"/>
              <c:size val="15"/>
              <c:spPr>
                <a:solidFill>
                  <a:srgbClr val="FA4044"/>
                </a:solidFill>
                <a:ln w="9525">
                  <a:solidFill>
                    <a:schemeClr val="bg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8-CD80-EB4F-87FA-1D73FD1EBDC6}"/>
              </c:ext>
            </c:extLst>
          </c:dPt>
          <c:dPt>
            <c:idx val="13"/>
            <c:marker>
              <c:symbol val="circle"/>
              <c:size val="15"/>
              <c:spPr>
                <a:solidFill>
                  <a:srgbClr val="92D050"/>
                </a:solidFill>
                <a:ln w="9525">
                  <a:solidFill>
                    <a:schemeClr val="bg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9-CD80-EB4F-87FA-1D73FD1EBDC6}"/>
              </c:ext>
            </c:extLst>
          </c:dPt>
          <c:dPt>
            <c:idx val="14"/>
            <c:marker>
              <c:symbol val="circle"/>
              <c:size val="15"/>
              <c:spPr>
                <a:solidFill>
                  <a:srgbClr val="FFC000"/>
                </a:solidFill>
                <a:ln w="9525">
                  <a:solidFill>
                    <a:schemeClr val="bg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A-CD80-EB4F-87FA-1D73FD1EBDC6}"/>
              </c:ext>
            </c:extLst>
          </c:dPt>
          <c:dPt>
            <c:idx val="16"/>
            <c:marker>
              <c:symbol val="circle"/>
              <c:size val="15"/>
              <c:spPr>
                <a:solidFill>
                  <a:srgbClr val="92D050"/>
                </a:solidFill>
                <a:ln w="9525">
                  <a:solidFill>
                    <a:schemeClr val="bg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B-CD80-EB4F-87FA-1D73FD1EBDC6}"/>
              </c:ext>
            </c:extLst>
          </c:dPt>
          <c:dPt>
            <c:idx val="18"/>
            <c:marker>
              <c:symbol val="circle"/>
              <c:size val="15"/>
              <c:spPr>
                <a:solidFill>
                  <a:srgbClr val="FFC000"/>
                </a:solidFill>
                <a:ln w="9525">
                  <a:solidFill>
                    <a:schemeClr val="bg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C-CD80-EB4F-87FA-1D73FD1EBDC6}"/>
              </c:ext>
            </c:extLst>
          </c:dPt>
          <c:dPt>
            <c:idx val="19"/>
            <c:marker>
              <c:symbol val="circle"/>
              <c:size val="15"/>
              <c:spPr>
                <a:solidFill>
                  <a:srgbClr val="FA4044"/>
                </a:solidFill>
                <a:ln w="9525">
                  <a:solidFill>
                    <a:schemeClr val="bg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D-CD80-EB4F-87FA-1D73FD1EBDC6}"/>
              </c:ext>
            </c:extLst>
          </c:dPt>
          <c:dPt>
            <c:idx val="20"/>
            <c:marker>
              <c:symbol val="circle"/>
              <c:size val="15"/>
              <c:spPr>
                <a:solidFill>
                  <a:srgbClr val="FA4044"/>
                </a:solidFill>
                <a:ln w="9525">
                  <a:solidFill>
                    <a:schemeClr val="bg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E-CD80-EB4F-87FA-1D73FD1EBDC6}"/>
              </c:ext>
            </c:extLst>
          </c:dPt>
          <c:dPt>
            <c:idx val="21"/>
            <c:marker>
              <c:symbol val="circle"/>
              <c:size val="15"/>
              <c:spPr>
                <a:solidFill>
                  <a:srgbClr val="FFC000"/>
                </a:solidFill>
                <a:ln w="9525">
                  <a:solidFill>
                    <a:schemeClr val="bg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F-CD80-EB4F-87FA-1D73FD1EBDC6}"/>
              </c:ext>
            </c:extLst>
          </c:dPt>
          <c:dPt>
            <c:idx val="23"/>
            <c:marker>
              <c:symbol val="circle"/>
              <c:size val="15"/>
              <c:spPr>
                <a:solidFill>
                  <a:srgbClr val="FFC000"/>
                </a:solidFill>
                <a:ln w="9525">
                  <a:solidFill>
                    <a:schemeClr val="bg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0-CD80-EB4F-87FA-1D73FD1EBDC6}"/>
              </c:ext>
            </c:extLst>
          </c:dPt>
          <c:dPt>
            <c:idx val="24"/>
            <c:marker>
              <c:symbol val="circle"/>
              <c:size val="15"/>
              <c:spPr>
                <a:solidFill>
                  <a:srgbClr val="FFC000"/>
                </a:solidFill>
                <a:ln w="9525">
                  <a:solidFill>
                    <a:schemeClr val="bg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1-CD80-EB4F-87FA-1D73FD1EBDC6}"/>
              </c:ext>
            </c:extLst>
          </c:dPt>
          <c:dPt>
            <c:idx val="25"/>
            <c:marker>
              <c:symbol val="circle"/>
              <c:size val="15"/>
              <c:spPr>
                <a:solidFill>
                  <a:srgbClr val="FFC000"/>
                </a:solidFill>
                <a:ln w="9525">
                  <a:solidFill>
                    <a:schemeClr val="bg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2-CD80-EB4F-87FA-1D73FD1EBDC6}"/>
              </c:ext>
            </c:extLst>
          </c:dPt>
          <c:dPt>
            <c:idx val="28"/>
            <c:marker>
              <c:symbol val="circle"/>
              <c:size val="15"/>
              <c:spPr>
                <a:solidFill>
                  <a:srgbClr val="FA4044"/>
                </a:solidFill>
                <a:ln w="9525">
                  <a:solidFill>
                    <a:schemeClr val="bg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3-CD80-EB4F-87FA-1D73FD1EBDC6}"/>
              </c:ext>
            </c:extLst>
          </c:dPt>
          <c:dPt>
            <c:idx val="29"/>
            <c:marker>
              <c:symbol val="circle"/>
              <c:size val="15"/>
              <c:spPr>
                <a:solidFill>
                  <a:srgbClr val="FA4044"/>
                </a:solidFill>
                <a:ln w="9525">
                  <a:solidFill>
                    <a:schemeClr val="bg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4-CD80-EB4F-87FA-1D73FD1EBDC6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2D7FAEB7-BAC4-6044-91EC-B69B42FFB288}" type="CELLRANGE">
                      <a:rPr lang="en-US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5-CD80-EB4F-87FA-1D73FD1EBDC6}"/>
                </c:ext>
              </c:extLst>
            </c:dLbl>
            <c:dLbl>
              <c:idx val="1"/>
              <c:layout>
                <c:manualLayout>
                  <c:x val="-1.8749999999999999E-2"/>
                  <c:y val="-4.3640937031626026E-2"/>
                </c:manualLayout>
              </c:layout>
              <c:tx>
                <c:rich>
                  <a:bodyPr/>
                  <a:lstStyle/>
                  <a:p>
                    <a:fld id="{BA1DA3EB-74D9-FB4E-A652-2B48CC35253C}" type="CELLRANGE">
                      <a:rPr lang="en-US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CD80-EB4F-87FA-1D73FD1EBDC6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72EE7DEB-76D1-0249-AC72-A81F2FC5CA20}" type="CELLRANGE">
                      <a:rPr lang="ru-RU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6-CD80-EB4F-87FA-1D73FD1EBDC6}"/>
                </c:ext>
              </c:extLst>
            </c:dLbl>
            <c:dLbl>
              <c:idx val="3"/>
              <c:layout>
                <c:manualLayout>
                  <c:x val="-7.4999999999999997E-2"/>
                  <c:y val="3.6367447526354943E-2"/>
                </c:manualLayout>
              </c:layout>
              <c:tx>
                <c:rich>
                  <a:bodyPr/>
                  <a:lstStyle/>
                  <a:p>
                    <a:fld id="{0BA73B50-42B1-6A4B-8214-A9227E8916F4}" type="CELLRANGE">
                      <a:rPr lang="en-US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CD80-EB4F-87FA-1D73FD1EBDC6}"/>
                </c:ext>
              </c:extLst>
            </c:dLbl>
            <c:dLbl>
              <c:idx val="4"/>
              <c:layout>
                <c:manualLayout>
                  <c:x val="7.638800644811996E-17"/>
                  <c:y val="-4.8489930035141701E-3"/>
                </c:manualLayout>
              </c:layout>
              <c:tx>
                <c:rich>
                  <a:bodyPr/>
                  <a:lstStyle/>
                  <a:p>
                    <a:fld id="{13CF0A00-DEE8-3545-8EE5-C88EB1A25269}" type="CELLRANGE">
                      <a:rPr lang="en-US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CD80-EB4F-87FA-1D73FD1EBDC6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616EAD93-CE2E-F34A-8CCA-EE1D9B6E1006}" type="CELLRANGE">
                      <a:rPr lang="ru-RU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CD80-EB4F-87FA-1D73FD1EBDC6}"/>
                </c:ext>
              </c:extLst>
            </c:dLbl>
            <c:dLbl>
              <c:idx val="6"/>
              <c:layout>
                <c:manualLayout>
                  <c:x val="-4.8958333333333333E-2"/>
                  <c:y val="-4.121644052986894E-2"/>
                </c:manualLayout>
              </c:layout>
              <c:tx>
                <c:rich>
                  <a:bodyPr/>
                  <a:lstStyle/>
                  <a:p>
                    <a:fld id="{5F423DDF-518D-3147-8155-CE4B3F216D64}" type="CELLRANGE">
                      <a:rPr lang="en-US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CD80-EB4F-87FA-1D73FD1EBDC6}"/>
                </c:ext>
              </c:extLst>
            </c:dLbl>
            <c:dLbl>
              <c:idx val="7"/>
              <c:layout>
                <c:manualLayout>
                  <c:x val="-0.10208333333333336"/>
                  <c:y val="1.4546979010541979E-2"/>
                </c:manualLayout>
              </c:layout>
              <c:tx>
                <c:rich>
                  <a:bodyPr/>
                  <a:lstStyle/>
                  <a:p>
                    <a:fld id="{6605E030-9FFE-7B4E-82C1-6BF473D31B95}" type="CELLRANGE">
                      <a:rPr lang="en-US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CD80-EB4F-87FA-1D73FD1EBDC6}"/>
                </c:ext>
              </c:extLst>
            </c:dLbl>
            <c:dLbl>
              <c:idx val="8"/>
              <c:layout>
                <c:manualLayout>
                  <c:x val="-2.2916666666666665E-2"/>
                  <c:y val="-4.3640937031625936E-2"/>
                </c:manualLayout>
              </c:layout>
              <c:tx>
                <c:rich>
                  <a:bodyPr/>
                  <a:lstStyle/>
                  <a:p>
                    <a:fld id="{9D599524-EB2D-2E4B-B97F-4BFAAF60CDC6}" type="CELLRANGE">
                      <a:rPr lang="en-US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CD80-EB4F-87FA-1D73FD1EBDC6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10B70708-CE79-B743-8FFE-6DCFE7266E71}" type="CELLRANGE">
                      <a:rPr lang="ru-RU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7-CD80-EB4F-87FA-1D73FD1EBDC6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F165678A-9070-0248-9ED0-30F3F1C2B93D}" type="CELLRANGE">
                      <a:rPr lang="ru-RU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8-CD80-EB4F-87FA-1D73FD1EBDC6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fld id="{FBE7D545-9C72-1C42-B7BF-7AA88F2503C2}" type="CELLRANGE">
                      <a:rPr lang="ru-RU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CD80-EB4F-87FA-1D73FD1EBDC6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fld id="{E82B310E-5042-7D40-800B-AC68EBFC48A9}" type="CELLRANGE">
                      <a:rPr lang="ru-RU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8-CD80-EB4F-87FA-1D73FD1EBDC6}"/>
                </c:ext>
              </c:extLst>
            </c:dLbl>
            <c:dLbl>
              <c:idx val="13"/>
              <c:layout>
                <c:manualLayout>
                  <c:x val="0"/>
                  <c:y val="2.4244965017569963E-2"/>
                </c:manualLayout>
              </c:layout>
              <c:tx>
                <c:rich>
                  <a:bodyPr/>
                  <a:lstStyle/>
                  <a:p>
                    <a:fld id="{C042CDA2-433A-5442-9896-81C18D57E1E6}" type="CELLRANGE">
                      <a:rPr lang="en-US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CD80-EB4F-87FA-1D73FD1EBDC6}"/>
                </c:ext>
              </c:extLst>
            </c:dLbl>
            <c:dLbl>
              <c:idx val="14"/>
              <c:layout>
                <c:manualLayout>
                  <c:x val="-4.0625000000000001E-2"/>
                  <c:y val="-4.121644052986894E-2"/>
                </c:manualLayout>
              </c:layout>
              <c:tx>
                <c:rich>
                  <a:bodyPr/>
                  <a:lstStyle/>
                  <a:p>
                    <a:fld id="{2972D6D6-9F1B-424F-8C9E-553135A85AA8}" type="CELLRANGE">
                      <a:rPr lang="en-US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A-CD80-EB4F-87FA-1D73FD1EBDC6}"/>
                </c:ext>
              </c:extLst>
            </c:dLbl>
            <c:dLbl>
              <c:idx val="15"/>
              <c:layout>
                <c:manualLayout>
                  <c:x val="-2.1874999999999999E-2"/>
                  <c:y val="-4.121644052986894E-2"/>
                </c:manualLayout>
              </c:layout>
              <c:tx>
                <c:rich>
                  <a:bodyPr/>
                  <a:lstStyle/>
                  <a:p>
                    <a:fld id="{16BE801B-004B-E848-90D5-F3CF877B15D0}" type="CELLRANGE">
                      <a:rPr lang="en-US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9-CD80-EB4F-87FA-1D73FD1EBDC6}"/>
                </c:ext>
              </c:extLst>
            </c:dLbl>
            <c:dLbl>
              <c:idx val="16"/>
              <c:layout>
                <c:manualLayout>
                  <c:x val="-9.375000000000076E-3"/>
                  <c:y val="3.1518454522840772E-2"/>
                </c:manualLayout>
              </c:layout>
              <c:tx>
                <c:rich>
                  <a:bodyPr/>
                  <a:lstStyle/>
                  <a:p>
                    <a:fld id="{ABBC1245-5D42-AA40-99A0-6302F2122549}" type="CELLRANGE">
                      <a:rPr lang="en-US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CD80-EB4F-87FA-1D73FD1EBDC6}"/>
                </c:ext>
              </c:extLst>
            </c:dLbl>
            <c:dLbl>
              <c:idx val="17"/>
              <c:tx>
                <c:rich>
                  <a:bodyPr/>
                  <a:lstStyle/>
                  <a:p>
                    <a:fld id="{288BF645-9B2F-1D4E-BE80-C9E55B21C7E4}" type="CELLRANGE">
                      <a:rPr lang="ru-RU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A-CD80-EB4F-87FA-1D73FD1EBDC6}"/>
                </c:ext>
              </c:extLst>
            </c:dLbl>
            <c:dLbl>
              <c:idx val="18"/>
              <c:layout>
                <c:manualLayout>
                  <c:x val="-7.604166666666666E-2"/>
                  <c:y val="0"/>
                </c:manualLayout>
              </c:layout>
              <c:tx>
                <c:rich>
                  <a:bodyPr/>
                  <a:lstStyle/>
                  <a:p>
                    <a:fld id="{1856AF29-524C-784E-A708-FD5C6C00CB7B}" type="CELLRANGE">
                      <a:rPr lang="en-US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C-CD80-EB4F-87FA-1D73FD1EBDC6}"/>
                </c:ext>
              </c:extLst>
            </c:dLbl>
            <c:dLbl>
              <c:idx val="19"/>
              <c:tx>
                <c:rich>
                  <a:bodyPr/>
                  <a:lstStyle/>
                  <a:p>
                    <a:fld id="{03C8DADA-1F40-3446-8A9B-411A53BD59E4}" type="CELLRANGE">
                      <a:rPr lang="ru-RU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D-CD80-EB4F-87FA-1D73FD1EBDC6}"/>
                </c:ext>
              </c:extLst>
            </c:dLbl>
            <c:dLbl>
              <c:idx val="20"/>
              <c:layout>
                <c:manualLayout>
                  <c:x val="-9.3749999999999997E-3"/>
                  <c:y val="2.4244965017569963E-2"/>
                </c:manualLayout>
              </c:layout>
              <c:tx>
                <c:rich>
                  <a:bodyPr/>
                  <a:lstStyle/>
                  <a:p>
                    <a:fld id="{C40367F5-858B-0144-B485-0E9D9A2FC69A}" type="CELLRANGE">
                      <a:rPr lang="en-US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E-CD80-EB4F-87FA-1D73FD1EBDC6}"/>
                </c:ext>
              </c:extLst>
            </c:dLbl>
            <c:dLbl>
              <c:idx val="21"/>
              <c:layout>
                <c:manualLayout>
                  <c:x val="-7.0833333333333373E-2"/>
                  <c:y val="0"/>
                </c:manualLayout>
              </c:layout>
              <c:tx>
                <c:rich>
                  <a:bodyPr/>
                  <a:lstStyle/>
                  <a:p>
                    <a:fld id="{501A5E14-0251-5A4A-A144-66A1BD15DA01}" type="CELLRANGE">
                      <a:rPr lang="en-US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CD80-EB4F-87FA-1D73FD1EBDC6}"/>
                </c:ext>
              </c:extLst>
            </c:dLbl>
            <c:dLbl>
              <c:idx val="22"/>
              <c:tx>
                <c:rich>
                  <a:bodyPr/>
                  <a:lstStyle/>
                  <a:p>
                    <a:fld id="{1BCCC1B3-6144-204A-AE43-8CD15C27411F}" type="CELLRANGE">
                      <a:rPr lang="ru-RU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B-CD80-EB4F-87FA-1D73FD1EBDC6}"/>
                </c:ext>
              </c:extLst>
            </c:dLbl>
            <c:dLbl>
              <c:idx val="23"/>
              <c:layout>
                <c:manualLayout>
                  <c:x val="-3.1250000000000076E-2"/>
                  <c:y val="-4.121644052986894E-2"/>
                </c:manualLayout>
              </c:layout>
              <c:tx>
                <c:rich>
                  <a:bodyPr/>
                  <a:lstStyle/>
                  <a:p>
                    <a:fld id="{0A70E881-B361-8047-81DE-C51F59A08A55}" type="CELLRANGE">
                      <a:rPr lang="en-US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0-CD80-EB4F-87FA-1D73FD1EBDC6}"/>
                </c:ext>
              </c:extLst>
            </c:dLbl>
            <c:dLbl>
              <c:idx val="24"/>
              <c:layout>
                <c:manualLayout>
                  <c:x val="-7.8125E-2"/>
                  <c:y val="-3.6367447526354943E-2"/>
                </c:manualLayout>
              </c:layout>
              <c:tx>
                <c:rich>
                  <a:bodyPr/>
                  <a:lstStyle/>
                  <a:p>
                    <a:fld id="{0D8E4488-2B0B-E942-B39D-A1D129FFBD6C}" type="CELLRANGE">
                      <a:rPr lang="en-US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CD80-EB4F-87FA-1D73FD1EBDC6}"/>
                </c:ext>
              </c:extLst>
            </c:dLbl>
            <c:dLbl>
              <c:idx val="25"/>
              <c:layout>
                <c:manualLayout>
                  <c:x val="-3.1250000000000765E-3"/>
                  <c:y val="-2.9093958021084044E-2"/>
                </c:manualLayout>
              </c:layout>
              <c:tx>
                <c:rich>
                  <a:bodyPr/>
                  <a:lstStyle/>
                  <a:p>
                    <a:fld id="{8C230B64-8CF9-9647-92A3-CE64AC8887CC}" type="CELLRANGE">
                      <a:rPr lang="en-US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2-CD80-EB4F-87FA-1D73FD1EBDC6}"/>
                </c:ext>
              </c:extLst>
            </c:dLbl>
            <c:dLbl>
              <c:idx val="26"/>
              <c:layout>
                <c:manualLayout>
                  <c:x val="-3.5416666666666666E-2"/>
                  <c:y val="-5.0914426536896921E-2"/>
                </c:manualLayout>
              </c:layout>
              <c:tx>
                <c:rich>
                  <a:bodyPr/>
                  <a:lstStyle/>
                  <a:p>
                    <a:fld id="{9E27CC1D-9E78-BF4D-8E00-F7E498F95C9B}" type="CELLRANGE">
                      <a:rPr lang="en-US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C-CD80-EB4F-87FA-1D73FD1EBDC6}"/>
                </c:ext>
              </c:extLst>
            </c:dLbl>
            <c:dLbl>
              <c:idx val="27"/>
              <c:tx>
                <c:rich>
                  <a:bodyPr/>
                  <a:lstStyle/>
                  <a:p>
                    <a:fld id="{E214E89C-DCDE-6E44-BDD7-9501D0F92223}" type="CELLRANGE">
                      <a:rPr lang="ru-RU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D-CD80-EB4F-87FA-1D73FD1EBDC6}"/>
                </c:ext>
              </c:extLst>
            </c:dLbl>
            <c:dLbl>
              <c:idx val="28"/>
              <c:tx>
                <c:rich>
                  <a:bodyPr/>
                  <a:lstStyle/>
                  <a:p>
                    <a:fld id="{5520AE12-393D-7746-B060-10EE6B21F490}" type="CELLRANGE">
                      <a:rPr lang="ru-RU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3-CD80-EB4F-87FA-1D73FD1EBDC6}"/>
                </c:ext>
              </c:extLst>
            </c:dLbl>
            <c:dLbl>
              <c:idx val="29"/>
              <c:tx>
                <c:rich>
                  <a:bodyPr/>
                  <a:lstStyle/>
                  <a:p>
                    <a:fld id="{90F21926-62E8-FB4A-8CF1-A1E8998BCAF3}" type="CELLRANGE">
                      <a:rPr lang="ru-RU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4-CD80-EB4F-87FA-1D73FD1EBDC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Museo Sans Cyrl 300" panose="02000000000000000000" pitchFamily="2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xVal>
            <c:numRef>
              <c:f>Лист1!$A$2:$A$31</c:f>
              <c:numCache>
                <c:formatCode>0%</c:formatCode>
                <c:ptCount val="30"/>
                <c:pt idx="0">
                  <c:v>0.18845999999999999</c:v>
                </c:pt>
                <c:pt idx="1">
                  <c:v>0.21103875000000005</c:v>
                </c:pt>
                <c:pt idx="2">
                  <c:v>0.19559250000000003</c:v>
                </c:pt>
                <c:pt idx="3">
                  <c:v>0.17764874999999999</c:v>
                </c:pt>
                <c:pt idx="4">
                  <c:v>0.20025000000000001</c:v>
                </c:pt>
                <c:pt idx="5">
                  <c:v>0.20454750000000002</c:v>
                </c:pt>
                <c:pt idx="6">
                  <c:v>0.14988374999999998</c:v>
                </c:pt>
                <c:pt idx="7">
                  <c:v>0.15589125000000001</c:v>
                </c:pt>
                <c:pt idx="8">
                  <c:v>0.18302625</c:v>
                </c:pt>
                <c:pt idx="9">
                  <c:v>0.18621000000000001</c:v>
                </c:pt>
                <c:pt idx="10">
                  <c:v>0.18012374999999997</c:v>
                </c:pt>
                <c:pt idx="11">
                  <c:v>0.194715</c:v>
                </c:pt>
                <c:pt idx="12">
                  <c:v>0.14785875000000001</c:v>
                </c:pt>
                <c:pt idx="13">
                  <c:v>0.18281250000000002</c:v>
                </c:pt>
                <c:pt idx="14">
                  <c:v>0.17309250000000004</c:v>
                </c:pt>
                <c:pt idx="15">
                  <c:v>0.18308249999999998</c:v>
                </c:pt>
                <c:pt idx="16">
                  <c:v>0.20001374999999999</c:v>
                </c:pt>
                <c:pt idx="17">
                  <c:v>0.18461250000000001</c:v>
                </c:pt>
                <c:pt idx="18">
                  <c:v>0.17883000000000002</c:v>
                </c:pt>
                <c:pt idx="19">
                  <c:v>0.14660999999999999</c:v>
                </c:pt>
                <c:pt idx="20">
                  <c:v>0.15725249999999999</c:v>
                </c:pt>
                <c:pt idx="21">
                  <c:v>0.16767000000000001</c:v>
                </c:pt>
                <c:pt idx="22">
                  <c:v>0.21577499999999999</c:v>
                </c:pt>
                <c:pt idx="23">
                  <c:v>0.1699425</c:v>
                </c:pt>
                <c:pt idx="24">
                  <c:v>0.16816499999999998</c:v>
                </c:pt>
                <c:pt idx="25">
                  <c:v>0.1789425</c:v>
                </c:pt>
                <c:pt idx="26">
                  <c:v>0.18634500000000001</c:v>
                </c:pt>
                <c:pt idx="27">
                  <c:v>0.26250749999999995</c:v>
                </c:pt>
                <c:pt idx="28">
                  <c:v>0.14557500000000001</c:v>
                </c:pt>
                <c:pt idx="29">
                  <c:v>0.16077375000000002</c:v>
                </c:pt>
              </c:numCache>
            </c:numRef>
          </c:xVal>
          <c:yVal>
            <c:numRef>
              <c:f>Лист1!$B$2:$B$31</c:f>
              <c:numCache>
                <c:formatCode>0</c:formatCode>
                <c:ptCount val="30"/>
                <c:pt idx="0">
                  <c:v>219.20513486375501</c:v>
                </c:pt>
                <c:pt idx="1">
                  <c:v>73.151526090075009</c:v>
                </c:pt>
                <c:pt idx="2">
                  <c:v>102.89734730436774</c:v>
                </c:pt>
                <c:pt idx="3">
                  <c:v>85.498511423749918</c:v>
                </c:pt>
                <c:pt idx="4">
                  <c:v>38.071693806217532</c:v>
                </c:pt>
                <c:pt idx="5">
                  <c:v>54.512542706782405</c:v>
                </c:pt>
                <c:pt idx="6">
                  <c:v>83.501306933766571</c:v>
                </c:pt>
                <c:pt idx="7">
                  <c:v>59.135630349288704</c:v>
                </c:pt>
                <c:pt idx="8">
                  <c:v>21.877628674450943</c:v>
                </c:pt>
                <c:pt idx="9">
                  <c:v>80.870663049280779</c:v>
                </c:pt>
                <c:pt idx="10">
                  <c:v>88.851099157574893</c:v>
                </c:pt>
                <c:pt idx="11">
                  <c:v>61.017663670924286</c:v>
                </c:pt>
                <c:pt idx="12">
                  <c:v>24.966290339516906</c:v>
                </c:pt>
                <c:pt idx="13">
                  <c:v>22.709430592936592</c:v>
                </c:pt>
                <c:pt idx="14">
                  <c:v>102.52334762649494</c:v>
                </c:pt>
                <c:pt idx="15">
                  <c:v>146.8688968542171</c:v>
                </c:pt>
                <c:pt idx="16">
                  <c:v>32.658607742621207</c:v>
                </c:pt>
                <c:pt idx="17">
                  <c:v>127.49124996625265</c:v>
                </c:pt>
                <c:pt idx="18">
                  <c:v>131.45526118166589</c:v>
                </c:pt>
                <c:pt idx="19">
                  <c:v>34.285530124525366</c:v>
                </c:pt>
                <c:pt idx="20">
                  <c:v>64.850474081282471</c:v>
                </c:pt>
                <c:pt idx="21">
                  <c:v>104.93620432759165</c:v>
                </c:pt>
                <c:pt idx="22">
                  <c:v>362.01924641953798</c:v>
                </c:pt>
                <c:pt idx="23">
                  <c:v>150.33149876451685</c:v>
                </c:pt>
                <c:pt idx="24">
                  <c:v>114.32961060643645</c:v>
                </c:pt>
                <c:pt idx="25">
                  <c:v>90.760197003990655</c:v>
                </c:pt>
                <c:pt idx="26">
                  <c:v>219.89068502603911</c:v>
                </c:pt>
                <c:pt idx="27">
                  <c:v>60.639511049978189</c:v>
                </c:pt>
                <c:pt idx="28">
                  <c:v>0</c:v>
                </c:pt>
                <c:pt idx="29">
                  <c:v>0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Лист1!$D$2:$D$31</c15:f>
                <c15:dlblRangeCache>
                  <c:ptCount val="30"/>
                  <c:pt idx="0">
                    <c:v>Электроника и БТ</c:v>
                  </c:pt>
                  <c:pt idx="1">
                    <c:v>Туризм</c:v>
                  </c:pt>
                  <c:pt idx="2">
                    <c:v>Авиакомпании / авиабилеты</c:v>
                  </c:pt>
                  <c:pt idx="3">
                    <c:v>Сервисы покупки билетов </c:v>
                  </c:pt>
                  <c:pt idx="4">
                    <c:v>Авто</c:v>
                  </c:pt>
                  <c:pt idx="5">
                    <c:v>Шины и автоаксессуары</c:v>
                  </c:pt>
                  <c:pt idx="6">
                    <c:v>Маркетплейсы </c:v>
                  </c:pt>
                  <c:pt idx="7">
                    <c:v>Одежда и обувь</c:v>
                  </c:pt>
                  <c:pt idx="8">
                    <c:v>Ювелирные изделия</c:v>
                  </c:pt>
                  <c:pt idx="9">
                    <c:v>Детские товары</c:v>
                  </c:pt>
                  <c:pt idx="10">
                    <c:v>Beauty</c:v>
                  </c:pt>
                  <c:pt idx="11">
                    <c:v>DIY</c:v>
                  </c:pt>
                  <c:pt idx="12">
                    <c:v>Аптеки</c:v>
                  </c:pt>
                  <c:pt idx="13">
                    <c:v>Фармацевтические препараты</c:v>
                  </c:pt>
                  <c:pt idx="14">
                    <c:v>Клиники и анализы</c:v>
                  </c:pt>
                  <c:pt idx="15">
                    <c:v>Финансовые услуги</c:v>
                  </c:pt>
                  <c:pt idx="16">
                    <c:v>Страхование </c:v>
                  </c:pt>
                  <c:pt idx="17">
                    <c:v>Недвижимость </c:v>
                  </c:pt>
                  <c:pt idx="18">
                    <c:v>Логистика</c:v>
                  </c:pt>
                  <c:pt idx="19">
                    <c:v>Доставка продуктов</c:v>
                  </c:pt>
                  <c:pt idx="20">
                    <c:v>АЗС</c:v>
                  </c:pt>
                  <c:pt idx="21">
                    <c:v>Телеком </c:v>
                  </c:pt>
                  <c:pt idx="22">
                    <c:v>Образование </c:v>
                  </c:pt>
                  <c:pt idx="23">
                    <c:v>Книги</c:v>
                  </c:pt>
                  <c:pt idx="24">
                    <c:v>Классифайды </c:v>
                  </c:pt>
                  <c:pt idx="25">
                    <c:v>Сервисы поиска работы </c:v>
                  </c:pt>
                  <c:pt idx="26">
                    <c:v>Сервисы поиска специалистов </c:v>
                  </c:pt>
                  <c:pt idx="27">
                    <c:v>B2B / Сервисы для бизнеса </c:v>
                  </c:pt>
                  <c:pt idx="28">
                    <c:v>Продукты питания </c:v>
                  </c:pt>
                  <c:pt idx="29">
                    <c:v>Бытовая химия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E-CD80-EB4F-87FA-1D73FD1EBD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79619519"/>
        <c:axId val="2079685727"/>
      </c:scatterChart>
      <c:valAx>
        <c:axId val="2079619519"/>
        <c:scaling>
          <c:orientation val="minMax"/>
          <c:max val="0.23"/>
          <c:min val="0.14000000000000001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Museo Sans Cyrl 300" panose="02000000000000000000" pitchFamily="2" charset="0"/>
                <a:ea typeface="+mn-ea"/>
                <a:cs typeface="+mn-cs"/>
              </a:defRPr>
            </a:pPr>
            <a:endParaRPr lang="ru-RU"/>
          </a:p>
        </c:txPr>
        <c:crossAx val="2079685727"/>
        <c:crossesAt val="80"/>
        <c:crossBetween val="midCat"/>
      </c:valAx>
      <c:valAx>
        <c:axId val="2079685727"/>
        <c:scaling>
          <c:orientation val="minMax"/>
          <c:max val="300"/>
          <c:min val="0"/>
        </c:scaling>
        <c:delete val="0"/>
        <c:axPos val="l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Museo Sans Cyrl 300" panose="02000000000000000000" pitchFamily="2" charset="0"/>
                <a:ea typeface="+mn-ea"/>
                <a:cs typeface="+mn-cs"/>
              </a:defRPr>
            </a:pPr>
            <a:endParaRPr lang="ru-RU"/>
          </a:p>
        </c:txPr>
        <c:crossAx val="2079619519"/>
        <c:crossesAt val="0.18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b="0" i="0">
          <a:solidFill>
            <a:schemeClr val="tx1"/>
          </a:solidFill>
          <a:latin typeface="Museo Sans Cyrl 300" panose="02000000000000000000" pitchFamily="2" charset="0"/>
        </a:defRPr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274775810900051"/>
          <c:y val="6.9756001574183393E-2"/>
          <c:w val="0.38121095612574196"/>
          <c:h val="0.9012134072083964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Museo Sans Cyrl 900" panose="02000000000000000000" pitchFamily="2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Лист1!$A$2:$A$27</c:f>
              <c:strCache>
                <c:ptCount val="26"/>
                <c:pt idx="0">
                  <c:v>B2B / Сервисы для бизнеса </c:v>
                </c:pt>
                <c:pt idx="1">
                  <c:v>Образование </c:v>
                </c:pt>
                <c:pt idx="2">
                  <c:v>Туризм, путешествия </c:v>
                </c:pt>
                <c:pt idx="3">
                  <c:v>Авиакомпании / авиабилеты</c:v>
                </c:pt>
                <c:pt idx="4">
                  <c:v>Автопроизводители / автомобили</c:v>
                </c:pt>
                <c:pt idx="5">
                  <c:v>Шины и автоаксессуары</c:v>
                </c:pt>
                <c:pt idx="6">
                  <c:v>Сервисы поиска специалистов </c:v>
                </c:pt>
                <c:pt idx="7">
                  <c:v>Финансовые услуги</c:v>
                </c:pt>
                <c:pt idx="8">
                  <c:v>DIY, строительство и ремонт</c:v>
                </c:pt>
                <c:pt idx="9">
                  <c:v>Сервисы покупки билетов </c:v>
                </c:pt>
                <c:pt idx="10">
                  <c:v>Электроника и бытовая техника</c:v>
                </c:pt>
                <c:pt idx="11">
                  <c:v>Сервисы поиска работы </c:v>
                </c:pt>
                <c:pt idx="12">
                  <c:v>Детские товары</c:v>
                </c:pt>
                <c:pt idx="13">
                  <c:v>Недвижимость </c:v>
                </c:pt>
                <c:pt idx="14">
                  <c:v>Клиники и лабораторные анализы</c:v>
                </c:pt>
                <c:pt idx="15">
                  <c:v>Товары для дома / Бытовая химия</c:v>
                </c:pt>
                <c:pt idx="16">
                  <c:v>Классифайды </c:v>
                </c:pt>
                <c:pt idx="17">
                  <c:v>Телеком </c:v>
                </c:pt>
                <c:pt idx="18">
                  <c:v>АЗС и топливо</c:v>
                </c:pt>
                <c:pt idx="19">
                  <c:v>Маркетплейсы </c:v>
                </c:pt>
                <c:pt idx="20">
                  <c:v>Продукты питания </c:v>
                </c:pt>
                <c:pt idx="21">
                  <c:v>Доставка продуктов</c:v>
                </c:pt>
                <c:pt idx="22">
                  <c:v>Одежда и обувь</c:v>
                </c:pt>
                <c:pt idx="23">
                  <c:v>Аптеки</c:v>
                </c:pt>
                <c:pt idx="24">
                  <c:v>Страхование </c:v>
                </c:pt>
                <c:pt idx="25">
                  <c:v>Ювелирные изделия и аксессуары</c:v>
                </c:pt>
              </c:strCache>
            </c:strRef>
          </c:cat>
          <c:val>
            <c:numRef>
              <c:f>Лист1!$B$2:$B$27</c:f>
              <c:numCache>
                <c:formatCode>0%</c:formatCode>
                <c:ptCount val="26"/>
                <c:pt idx="0">
                  <c:v>0.144379125</c:v>
                </c:pt>
                <c:pt idx="1">
                  <c:v>0.12183735374999999</c:v>
                </c:pt>
                <c:pt idx="2">
                  <c:v>0.11985274875637439</c:v>
                </c:pt>
                <c:pt idx="3">
                  <c:v>0.118167208875</c:v>
                </c:pt>
                <c:pt idx="4">
                  <c:v>0.11553423749999998</c:v>
                </c:pt>
                <c:pt idx="5">
                  <c:v>0.11137534664504359</c:v>
                </c:pt>
                <c:pt idx="6">
                  <c:v>0.1038207857142857</c:v>
                </c:pt>
                <c:pt idx="7">
                  <c:v>9.8526545904590451E-2</c:v>
                </c:pt>
                <c:pt idx="8">
                  <c:v>9.73575E-2</c:v>
                </c:pt>
                <c:pt idx="9">
                  <c:v>9.7082301213960581E-2</c:v>
                </c:pt>
                <c:pt idx="10">
                  <c:v>9.6853931203931196E-2</c:v>
                </c:pt>
                <c:pt idx="11">
                  <c:v>9.3230156250000015E-2</c:v>
                </c:pt>
                <c:pt idx="12">
                  <c:v>9.3105000000000007E-2</c:v>
                </c:pt>
                <c:pt idx="13">
                  <c:v>9.2306250000000006E-2</c:v>
                </c:pt>
                <c:pt idx="14">
                  <c:v>9.2161442630882065E-2</c:v>
                </c:pt>
                <c:pt idx="15">
                  <c:v>8.4949708419023134E-2</c:v>
                </c:pt>
                <c:pt idx="16">
                  <c:v>8.470139013279801E-2</c:v>
                </c:pt>
                <c:pt idx="17">
                  <c:v>8.4576939749999996E-2</c:v>
                </c:pt>
                <c:pt idx="18">
                  <c:v>7.9282779187500013E-2</c:v>
                </c:pt>
                <c:pt idx="19">
                  <c:v>7.5749914746719549E-2</c:v>
                </c:pt>
                <c:pt idx="20">
                  <c:v>7.3880971560298395E-2</c:v>
                </c:pt>
                <c:pt idx="21">
                  <c:v>7.3565289641878862E-2</c:v>
                </c:pt>
                <c:pt idx="22">
                  <c:v>7.3257614044357322E-2</c:v>
                </c:pt>
                <c:pt idx="23">
                  <c:v>7.2387904691380386E-2</c:v>
                </c:pt>
                <c:pt idx="24">
                  <c:v>7.2222743194430561E-2</c:v>
                </c:pt>
                <c:pt idx="25">
                  <c:v>6.3867009937499997E-2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20-E448-A047-500C83CB42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620745007"/>
        <c:axId val="1620393247"/>
      </c:barChart>
      <c:catAx>
        <c:axId val="1620745007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Museo Sans Cyrl 300" panose="02000000000000000000" pitchFamily="2" charset="0"/>
                <a:ea typeface="+mn-ea"/>
                <a:cs typeface="+mn-cs"/>
              </a:defRPr>
            </a:pPr>
            <a:endParaRPr lang="ru-RU"/>
          </a:p>
        </c:txPr>
        <c:crossAx val="1620393247"/>
        <c:crosses val="autoZero"/>
        <c:auto val="1"/>
        <c:lblAlgn val="ctr"/>
        <c:lblOffset val="100"/>
        <c:noMultiLvlLbl val="0"/>
      </c:catAx>
      <c:valAx>
        <c:axId val="1620393247"/>
        <c:scaling>
          <c:orientation val="minMax"/>
          <c:max val="0.15"/>
        </c:scaling>
        <c:delete val="1"/>
        <c:axPos val="t"/>
        <c:numFmt formatCode="0%" sourceLinked="1"/>
        <c:majorTickMark val="none"/>
        <c:minorTickMark val="none"/>
        <c:tickLblPos val="nextTo"/>
        <c:crossAx val="16207450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b="0" i="0">
          <a:solidFill>
            <a:schemeClr val="tx1"/>
          </a:solidFill>
          <a:latin typeface="Museo Sans Cyrl 300" panose="02000000000000000000" pitchFamily="2" charset="0"/>
        </a:defRPr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0477547080169792E-2"/>
          <c:y val="3.3002449100538789E-2"/>
          <c:w val="0.67477408924346483"/>
          <c:h val="0.88800538030290188"/>
        </c:manualLayout>
      </c:layout>
      <c:lineChart>
        <c:grouping val="standar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Органика (SEO)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67C-9A40-8B7D-8981B0F0FFD8}"/>
                </c:ext>
              </c:extLst>
            </c:dLbl>
            <c:spPr>
              <a:solidFill>
                <a:schemeClr val="accent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Лист1!$B$1:$F$1</c:f>
              <c:strCach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strCache>
            </c:strRef>
          </c:cat>
          <c:val>
            <c:numRef>
              <c:f>Лист1!$B$2:$F$2</c:f>
              <c:numCache>
                <c:formatCode>0%</c:formatCode>
                <c:ptCount val="5"/>
                <c:pt idx="0" formatCode="0.00%">
                  <c:v>0.45645645645645655</c:v>
                </c:pt>
                <c:pt idx="1">
                  <c:v>0.37254901960784315</c:v>
                </c:pt>
                <c:pt idx="2">
                  <c:v>0.29523809523809524</c:v>
                </c:pt>
                <c:pt idx="3">
                  <c:v>0.23809523809523808</c:v>
                </c:pt>
                <c:pt idx="4">
                  <c:v>0.2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67C-9A40-8B7D-8981B0F0FFD8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Нейровыдача (AI SERP)</c:v>
                </c:pt>
              </c:strCache>
            </c:strRef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0070C0"/>
              </a:solidFill>
              <a:ln w="9525">
                <a:solidFill>
                  <a:srgbClr val="0070C0"/>
                </a:solidFill>
              </a:ln>
              <a:effectLst/>
            </c:spPr>
          </c:marker>
          <c:dLbls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67C-9A40-8B7D-8981B0F0FFD8}"/>
                </c:ext>
              </c:extLst>
            </c:dLbl>
            <c:spPr>
              <a:solidFill>
                <a:srgbClr val="0070C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Лист1!$B$1:$F$1</c:f>
              <c:strCach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strCache>
            </c:strRef>
          </c:cat>
          <c:val>
            <c:numRef>
              <c:f>Лист1!$B$3:$F$3</c:f>
              <c:numCache>
                <c:formatCode>0%</c:formatCode>
                <c:ptCount val="5"/>
                <c:pt idx="0" formatCode="0.00%">
                  <c:v>0.23623623623623624</c:v>
                </c:pt>
                <c:pt idx="1">
                  <c:v>0.27450980392156865</c:v>
                </c:pt>
                <c:pt idx="2">
                  <c:v>0.29523809523809524</c:v>
                </c:pt>
                <c:pt idx="3">
                  <c:v>0.2857142857142857</c:v>
                </c:pt>
                <c:pt idx="4">
                  <c:v>0.27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67C-9A40-8B7D-8981B0F0FFD8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LLM-поиск (ChatGPT, GigaChat…)</c:v>
                </c:pt>
              </c:strCache>
            </c:strRef>
          </c:tx>
          <c:spPr>
            <a:ln w="28575" cap="rnd">
              <a:solidFill>
                <a:srgbClr val="7030A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7030A0"/>
              </a:solidFill>
              <a:ln w="9525">
                <a:solidFill>
                  <a:srgbClr val="7030A0"/>
                </a:solidFill>
              </a:ln>
              <a:effectLst/>
            </c:spPr>
          </c:marker>
          <c:dLbls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67C-9A40-8B7D-8981B0F0FFD8}"/>
                </c:ext>
              </c:extLst>
            </c:dLbl>
            <c:spPr>
              <a:solidFill>
                <a:srgbClr val="7030A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Лист1!$B$1:$F$1</c:f>
              <c:strCach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strCache>
            </c:strRef>
          </c:cat>
          <c:val>
            <c:numRef>
              <c:f>Лист1!$B$4:$F$4</c:f>
              <c:numCache>
                <c:formatCode>0%</c:formatCode>
                <c:ptCount val="5"/>
                <c:pt idx="0" formatCode="0.00%">
                  <c:v>0.10710710710710712</c:v>
                </c:pt>
                <c:pt idx="1">
                  <c:v>0.13725490196078433</c:v>
                </c:pt>
                <c:pt idx="2">
                  <c:v>0.16190476190476191</c:v>
                </c:pt>
                <c:pt idx="3">
                  <c:v>0.1714285714285714</c:v>
                </c:pt>
                <c:pt idx="4">
                  <c:v>0.16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767C-9A40-8B7D-8981B0F0FFD8}"/>
            </c:ext>
          </c:extLst>
        </c:ser>
        <c:ser>
          <c:idx val="3"/>
          <c:order val="3"/>
          <c:tx>
            <c:strRef>
              <c:f>Лист1!$A$5</c:f>
              <c:strCache>
                <c:ptCount val="1"/>
                <c:pt idx="0">
                  <c:v>E-commerce платформы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4"/>
              <c:layout>
                <c:manualLayout>
                  <c:x val="0"/>
                  <c:y val="-1.47772160151666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67C-9A40-8B7D-8981B0F0FFD8}"/>
                </c:ext>
              </c:extLst>
            </c:dLbl>
            <c:spPr>
              <a:solidFill>
                <a:schemeClr val="accent3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Лист1!$B$1:$F$1</c:f>
              <c:strCach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strCache>
            </c:strRef>
          </c:cat>
          <c:val>
            <c:numRef>
              <c:f>Лист1!$B$5:$F$5</c:f>
              <c:numCache>
                <c:formatCode>0%</c:formatCode>
                <c:ptCount val="5"/>
                <c:pt idx="0" formatCode="0.00%">
                  <c:v>0.10610610610610612</c:v>
                </c:pt>
                <c:pt idx="1">
                  <c:v>0.11764705882352941</c:v>
                </c:pt>
                <c:pt idx="2">
                  <c:v>0.12380952380952381</c:v>
                </c:pt>
                <c:pt idx="3">
                  <c:v>0.12380952380952381</c:v>
                </c:pt>
                <c:pt idx="4">
                  <c:v>0.12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767C-9A40-8B7D-8981B0F0FFD8}"/>
            </c:ext>
          </c:extLst>
        </c:ser>
        <c:ser>
          <c:idx val="4"/>
          <c:order val="4"/>
          <c:tx>
            <c:strRef>
              <c:f>Лист1!$A$6</c:f>
              <c:strCache>
                <c:ptCount val="1"/>
                <c:pt idx="0">
                  <c:v>Платная реклама (SEM)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FFC000"/>
              </a:solidFill>
              <a:ln w="9525">
                <a:solidFill>
                  <a:srgbClr val="FFC000"/>
                </a:solidFill>
              </a:ln>
              <a:effectLst/>
            </c:spPr>
          </c:marker>
          <c:dLbls>
            <c:dLbl>
              <c:idx val="4"/>
              <c:layout>
                <c:manualLayout>
                  <c:x val="0"/>
                  <c:y val="2.2165824022749931E-2"/>
                </c:manualLayout>
              </c:layout>
              <c:spPr>
                <a:solidFill>
                  <a:srgbClr val="FFC00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67C-9A40-8B7D-8981B0F0FF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Лист1!$B$1:$F$1</c:f>
              <c:strCach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strCache>
            </c:strRef>
          </c:cat>
          <c:val>
            <c:numRef>
              <c:f>Лист1!$B$6:$F$6</c:f>
              <c:numCache>
                <c:formatCode>0%</c:formatCode>
                <c:ptCount val="5"/>
                <c:pt idx="0" formatCode="0.00%">
                  <c:v>9.4094094094094111E-2</c:v>
                </c:pt>
                <c:pt idx="1">
                  <c:v>7.8431372549019607E-2</c:v>
                </c:pt>
                <c:pt idx="2">
                  <c:v>6.6666666666666666E-2</c:v>
                </c:pt>
                <c:pt idx="3">
                  <c:v>6.6666666666666666E-2</c:v>
                </c:pt>
                <c:pt idx="4">
                  <c:v>7.0000000000000007E-2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767C-9A40-8B7D-8981B0F0FFD8}"/>
            </c:ext>
          </c:extLst>
        </c:ser>
        <c:ser>
          <c:idx val="5"/>
          <c:order val="5"/>
          <c:tx>
            <c:strRef>
              <c:f>Лист1!$A$7</c:f>
              <c:strCache>
                <c:ptCount val="1"/>
                <c:pt idx="0">
                  <c:v>AI-браузеры (Comet, Atlas…)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dLbls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67C-9A40-8B7D-8981B0F0FFD8}"/>
                </c:ext>
              </c:extLst>
            </c:dLbl>
            <c:spPr>
              <a:solidFill>
                <a:srgbClr val="00B05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Лист1!$B$1:$F$1</c:f>
              <c:strCach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strCache>
            </c:strRef>
          </c:cat>
          <c:val>
            <c:numRef>
              <c:f>Лист1!$B$7:$F$7</c:f>
              <c:numCache>
                <c:formatCode>0%</c:formatCode>
                <c:ptCount val="5"/>
                <c:pt idx="0" formatCode="General">
                  <c:v>0</c:v>
                </c:pt>
                <c:pt idx="1">
                  <c:v>9.8039215686274508E-3</c:v>
                </c:pt>
                <c:pt idx="2">
                  <c:v>2.8571428571428571E-2</c:v>
                </c:pt>
                <c:pt idx="3">
                  <c:v>4.7619047619047616E-2</c:v>
                </c:pt>
                <c:pt idx="4">
                  <c:v>0.08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767C-9A40-8B7D-8981B0F0FFD8}"/>
            </c:ext>
          </c:extLst>
        </c:ser>
        <c:ser>
          <c:idx val="6"/>
          <c:order val="6"/>
          <c:tx>
            <c:strRef>
              <c:f>Лист1!$A$8</c:f>
              <c:strCache>
                <c:ptCount val="1"/>
                <c:pt idx="0">
                  <c:v>Персональные ИИ-агенты</c:v>
                </c:pt>
              </c:strCache>
            </c:strRef>
          </c:tx>
          <c:spPr>
            <a:ln w="28575" cap="rnd">
              <a:solidFill>
                <a:srgbClr val="92D05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92D050"/>
              </a:solidFill>
              <a:ln w="9525">
                <a:solidFill>
                  <a:srgbClr val="92D050"/>
                </a:solidFill>
              </a:ln>
              <a:effectLst/>
            </c:spPr>
          </c:marker>
          <c:dLbls>
            <c:dLbl>
              <c:idx val="4"/>
              <c:layout>
                <c:manualLayout>
                  <c:x val="0"/>
                  <c:y val="-7.38860800758331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767C-9A40-8B7D-8981B0F0FFD8}"/>
                </c:ext>
              </c:extLst>
            </c:dLbl>
            <c:spPr>
              <a:solidFill>
                <a:srgbClr val="91BF6D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Лист1!$B$1:$F$1</c:f>
              <c:strCach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strCache>
            </c:strRef>
          </c:cat>
          <c:val>
            <c:numRef>
              <c:f>Лист1!$B$8:$F$8</c:f>
              <c:numCache>
                <c:formatCode>0%</c:formatCode>
                <c:ptCount val="5"/>
                <c:pt idx="0" formatCode="General">
                  <c:v>0</c:v>
                </c:pt>
                <c:pt idx="1">
                  <c:v>9.8039215686274508E-3</c:v>
                </c:pt>
                <c:pt idx="2">
                  <c:v>2.8571428571428571E-2</c:v>
                </c:pt>
                <c:pt idx="3">
                  <c:v>6.6666666666666666E-2</c:v>
                </c:pt>
                <c:pt idx="4">
                  <c:v>0.1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767C-9A40-8B7D-8981B0F0FF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4763488"/>
        <c:axId val="164926256"/>
      </c:lineChart>
      <c:catAx>
        <c:axId val="164763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4926256"/>
        <c:crosses val="autoZero"/>
        <c:auto val="1"/>
        <c:lblAlgn val="ctr"/>
        <c:lblOffset val="100"/>
        <c:noMultiLvlLbl val="0"/>
      </c:catAx>
      <c:valAx>
        <c:axId val="164926256"/>
        <c:scaling>
          <c:orientation val="minMax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4763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450525273637314"/>
          <c:y val="6.9596227116889509E-2"/>
          <c:w val="0.23734668060062702"/>
          <c:h val="0.3485307239071113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n-lt"/>
        <a:ea typeface="+mn-ea"/>
        <a:cs typeface="+mn-cs"/>
        <a:sym typeface="Calibri"/>
      </a:defRPr>
    </a:lvl1pPr>
    <a:lvl2pPr indent="228600" defTabSz="457200" latinLnBrk="0">
      <a:defRPr sz="1200">
        <a:latin typeface="+mn-lt"/>
        <a:ea typeface="+mn-ea"/>
        <a:cs typeface="+mn-cs"/>
        <a:sym typeface="Calibri"/>
      </a:defRPr>
    </a:lvl2pPr>
    <a:lvl3pPr indent="457200" defTabSz="457200" latinLnBrk="0">
      <a:defRPr sz="1200">
        <a:latin typeface="+mn-lt"/>
        <a:ea typeface="+mn-ea"/>
        <a:cs typeface="+mn-cs"/>
        <a:sym typeface="Calibri"/>
      </a:defRPr>
    </a:lvl3pPr>
    <a:lvl4pPr indent="685800" defTabSz="457200" latinLnBrk="0">
      <a:defRPr sz="1200">
        <a:latin typeface="+mn-lt"/>
        <a:ea typeface="+mn-ea"/>
        <a:cs typeface="+mn-cs"/>
        <a:sym typeface="Calibri"/>
      </a:defRPr>
    </a:lvl4pPr>
    <a:lvl5pPr indent="914400" defTabSz="457200" latinLnBrk="0">
      <a:defRPr sz="1200">
        <a:latin typeface="+mn-lt"/>
        <a:ea typeface="+mn-ea"/>
        <a:cs typeface="+mn-cs"/>
        <a:sym typeface="Calibri"/>
      </a:defRPr>
    </a:lvl5pPr>
    <a:lvl6pPr indent="1143000" defTabSz="457200" latinLnBrk="0">
      <a:defRPr sz="1200">
        <a:latin typeface="+mn-lt"/>
        <a:ea typeface="+mn-ea"/>
        <a:cs typeface="+mn-cs"/>
        <a:sym typeface="Calibri"/>
      </a:defRPr>
    </a:lvl6pPr>
    <a:lvl7pPr indent="1371600" defTabSz="457200" latinLnBrk="0">
      <a:defRPr sz="1200">
        <a:latin typeface="+mn-lt"/>
        <a:ea typeface="+mn-ea"/>
        <a:cs typeface="+mn-cs"/>
        <a:sym typeface="Calibri"/>
      </a:defRPr>
    </a:lvl7pPr>
    <a:lvl8pPr indent="1600200" defTabSz="457200" latinLnBrk="0">
      <a:defRPr sz="1200">
        <a:latin typeface="+mn-lt"/>
        <a:ea typeface="+mn-ea"/>
        <a:cs typeface="+mn-cs"/>
        <a:sym typeface="Calibri"/>
      </a:defRPr>
    </a:lvl8pPr>
    <a:lvl9pPr indent="1828800" defTabSz="4572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7DA38-6405-4C8B-AAC4-8BC72BCB6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E53B572-B573-34E0-3CB0-ED83B5B9F3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7525F514-ABB6-2F20-A94B-8EAC2B900B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47203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C1C3B-EE29-75AA-1438-1E81177A9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82950C4-CD8A-CFA0-8FE3-C3943CCB78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ED00E41B-837F-F937-3390-9F4432AD70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78732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8145F1-51E1-2D0D-F573-9A7044FBE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0F83351D-FBA8-3CAF-4B13-1D14FA16FB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45050DBC-4DD2-80E7-882C-05FCBC7514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44211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D6FAF1-CC27-0740-2146-487623AD3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D84C9714-B5C1-B8C6-5438-3C79664E3E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A3F61CBB-8FA0-E4F9-BE39-8FEE3A77B7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8135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3493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71EF3E-157F-A186-BBC9-A94A207E1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0EA93E8-2A60-36B7-9E02-4CA7AC0AA0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A9399D5E-4C0A-02F4-D77B-7CDA081871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6082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9954F6-1D5A-5431-8E36-FF20B247C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FFEFC0F6-C7B2-9A3A-F6DE-7E9ED0BCC9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E5A8A1C-1517-2BF1-7803-80145F0DA8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9882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9513DD-42D4-4B71-3782-EBDE86283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0E4D46D2-6A3E-33D7-97E3-79AF341BD5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0560499A-D86E-D7C4-C2D5-B848F5C6ED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29944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57EE69-DCCD-3386-2B57-B9452A047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EE38754D-E91F-E7A8-2953-FCA5AE6F2D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DFEFD43-7899-B80A-4E9E-6BB3F348BF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76341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27D96-B195-FA3D-F4A4-A035C9DD49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C082F2E-12BA-6F73-8BF8-BFD6DE2022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507B056-899B-1539-8311-03BAAF7702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94959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2204F6-C7AE-19A7-1FB3-C7E9D59AF6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D93D7A91-697A-EA47-DABE-C483CFE096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BF3FC69-4368-423A-4117-9686F8CD03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34442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374546-6C83-554D-DB6F-92490EEED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30D55A2-EDAD-4F84-3396-4AC325CE41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36C44BCD-77B4-C7AA-94CC-54F6E19D58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5693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chart" Target="../charts/char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tiff"/><Relationship Id="rId18" Type="http://schemas.openxmlformats.org/officeDocument/2006/relationships/image" Target="../media/image49.png"/><Relationship Id="rId3" Type="http://schemas.openxmlformats.org/officeDocument/2006/relationships/image" Target="../media/image34.png"/><Relationship Id="rId21" Type="http://schemas.openxmlformats.org/officeDocument/2006/relationships/image" Target="../media/image52.tiff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7.jpe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24" Type="http://schemas.openxmlformats.org/officeDocument/2006/relationships/image" Target="../media/image54.png"/><Relationship Id="rId5" Type="http://schemas.openxmlformats.org/officeDocument/2006/relationships/image" Target="../media/image36.png"/><Relationship Id="rId15" Type="http://schemas.openxmlformats.org/officeDocument/2006/relationships/image" Target="../media/image46.tiff"/><Relationship Id="rId23" Type="http://schemas.openxmlformats.org/officeDocument/2006/relationships/image" Target="../media/image11.jpeg"/><Relationship Id="rId10" Type="http://schemas.openxmlformats.org/officeDocument/2006/relationships/image" Target="../media/image41.png"/><Relationship Id="rId19" Type="http://schemas.openxmlformats.org/officeDocument/2006/relationships/image" Target="../media/image50.png"/><Relationship Id="rId4" Type="http://schemas.openxmlformats.org/officeDocument/2006/relationships/image" Target="../media/image35.jpeg"/><Relationship Id="rId9" Type="http://schemas.openxmlformats.org/officeDocument/2006/relationships/image" Target="../media/image40.png"/><Relationship Id="rId14" Type="http://schemas.openxmlformats.org/officeDocument/2006/relationships/image" Target="../media/image45.png"/><Relationship Id="rId22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56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gif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chart" Target="../charts/chart1.xml"/><Relationship Id="rId4" Type="http://schemas.openxmlformats.org/officeDocument/2006/relationships/image" Target="../media/image15.pn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image" Target="../media/image18.png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3.png"/><Relationship Id="rId4" Type="http://schemas.openxmlformats.org/officeDocument/2006/relationships/chart" Target="../charts/char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chart" Target="../charts/chart5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chart" Target="../charts/char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chart" Target="../charts/chart7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602C67-2DEA-6CC3-FB38-00219B977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CAD249-A8E8-8FFF-CBDA-0081436BF5C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7252798" y="1918794"/>
            <a:ext cx="6858000" cy="3020407"/>
          </a:xfrm>
          <a:prstGeom prst="rect">
            <a:avLst/>
          </a:prstGeom>
        </p:spPr>
      </p:pic>
      <p:sp>
        <p:nvSpPr>
          <p:cNvPr id="17" name="TextBox 8">
            <a:extLst>
              <a:ext uri="{FF2B5EF4-FFF2-40B4-BE49-F238E27FC236}">
                <a16:creationId xmlns:a16="http://schemas.microsoft.com/office/drawing/2014/main" id="{951A03B2-228D-ED90-95D2-531813512E77}"/>
              </a:ext>
            </a:extLst>
          </p:cNvPr>
          <p:cNvSpPr txBox="1"/>
          <p:nvPr/>
        </p:nvSpPr>
        <p:spPr>
          <a:xfrm>
            <a:off x="2045319" y="4032099"/>
            <a:ext cx="3642111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600">
                <a:solidFill>
                  <a:srgbClr val="FFFFFF"/>
                </a:solidFill>
                <a:latin typeface="Museo Sans Cyrl 100"/>
                <a:ea typeface="Museo Sans Cyrl 100"/>
                <a:cs typeface="Museo Sans Cyrl 100"/>
                <a:sym typeface="Museo Sans Cyrl 100"/>
              </a:defRPr>
            </a:pPr>
            <a:r>
              <a:rPr b="1" dirty="0">
                <a:solidFill>
                  <a:schemeClr val="tx1"/>
                </a:solidFill>
                <a:latin typeface="Museo Sans Cyrl 900" panose="02000000000000000000" pitchFamily="2" charset="0"/>
              </a:rPr>
              <a:t>СЕРГЕЙ КНИЖУК</a:t>
            </a:r>
          </a:p>
          <a:p>
            <a:pPr>
              <a:defRPr sz="1600">
                <a:solidFill>
                  <a:srgbClr val="FFFFFF"/>
                </a:solidFill>
                <a:latin typeface="Museo Sans Cyrl 100"/>
                <a:ea typeface="Museo Sans Cyrl 100"/>
                <a:cs typeface="Museo Sans Cyrl 100"/>
                <a:sym typeface="Museo Sans Cyrl 100"/>
              </a:defRPr>
            </a:pPr>
            <a:r>
              <a:rPr sz="1200" dirty="0">
                <a:solidFill>
                  <a:schemeClr val="tx1"/>
                </a:solidFill>
              </a:rPr>
              <a:t>УПРАВЛЯЮЩИЙ ДИРЕКТОР СТРАТЕГИЧЕСКОГО АГЕНТСТВА STARLAB, ГК STARLINK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C561EAC-1730-0695-687B-CEF265B2D4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1430" y="3724454"/>
            <a:ext cx="1344418" cy="1344418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pic>
        <p:nvPicPr>
          <p:cNvPr id="20" name="Google Shape;100;p20" title="сердце анима.gif">
            <a:extLst>
              <a:ext uri="{FF2B5EF4-FFF2-40B4-BE49-F238E27FC236}">
                <a16:creationId xmlns:a16="http://schemas.microsoft.com/office/drawing/2014/main" id="{03D94639-5A50-32A3-B19A-5011123DADEC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00459" y="466988"/>
            <a:ext cx="2128004" cy="2128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2C5A941-7F92-FDE9-429B-DD8FF276F5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45031" y="897414"/>
            <a:ext cx="4545539" cy="5960586"/>
          </a:xfrm>
          <a:prstGeom prst="rect">
            <a:avLst/>
          </a:prstGeom>
        </p:spPr>
      </p:pic>
      <p:pic>
        <p:nvPicPr>
          <p:cNvPr id="22" name="Google Shape;92;p19" title="Композиция 2_2.gif">
            <a:extLst>
              <a:ext uri="{FF2B5EF4-FFF2-40B4-BE49-F238E27FC236}">
                <a16:creationId xmlns:a16="http://schemas.microsoft.com/office/drawing/2014/main" id="{7941DC59-C22F-997E-35D9-DBFCB8C8A399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593" y="5483532"/>
            <a:ext cx="12164407" cy="954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1.jpg" descr="1.jpg">
            <a:extLst>
              <a:ext uri="{FF2B5EF4-FFF2-40B4-BE49-F238E27FC236}">
                <a16:creationId xmlns:a16="http://schemas.microsoft.com/office/drawing/2014/main" id="{C6FF3701-5C52-B5D0-0432-4ECE7F82840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230" y="244120"/>
            <a:ext cx="1851954" cy="18525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Рисунок 19" descr="Рисунок 19">
            <a:extLst>
              <a:ext uri="{FF2B5EF4-FFF2-40B4-BE49-F238E27FC236}">
                <a16:creationId xmlns:a16="http://schemas.microsoft.com/office/drawing/2014/main" id="{CD59522A-3413-BA92-AC7B-C2F5523EA96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0174" y="820649"/>
            <a:ext cx="1544139" cy="661776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4155578-2C4C-5FAE-0DE2-C1AC2D066BF9}"/>
              </a:ext>
            </a:extLst>
          </p:cNvPr>
          <p:cNvSpPr txBox="1"/>
          <p:nvPr/>
        </p:nvSpPr>
        <p:spPr>
          <a:xfrm>
            <a:off x="501430" y="2232120"/>
            <a:ext cx="7099029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4400">
                <a:latin typeface="MuseoSansCyrl-900"/>
                <a:ea typeface="MuseoSansCyrl-900"/>
                <a:cs typeface="MuseoSansCyrl-900"/>
                <a:sym typeface="MuseoSansCyrl-900"/>
              </a:defRPr>
            </a:pPr>
            <a:r>
              <a:rPr lang="ru-RU" sz="3200" dirty="0">
                <a:solidFill>
                  <a:srgbClr val="00B050"/>
                </a:solidFill>
                <a:latin typeface="MuseoSansCyrl-900"/>
              </a:rPr>
              <a:t>Нейросети меняют правила игры</a:t>
            </a:r>
            <a:endParaRPr lang="en-US" sz="3200" dirty="0">
              <a:solidFill>
                <a:srgbClr val="00B050"/>
              </a:solidFill>
              <a:latin typeface="MuseoSansCyrl-900"/>
            </a:endParaRPr>
          </a:p>
          <a:p>
            <a:pPr>
              <a:defRPr sz="4400">
                <a:latin typeface="MuseoSansCyrl-900"/>
                <a:ea typeface="MuseoSansCyrl-900"/>
                <a:cs typeface="MuseoSansCyrl-900"/>
                <a:sym typeface="MuseoSansCyrl-900"/>
              </a:defRPr>
            </a:pPr>
            <a:r>
              <a:rPr lang="ru-RU" sz="2000" dirty="0">
                <a:latin typeface="Museo Sans Cyrl 300" panose="02000000000000000000" pitchFamily="2" charset="0"/>
              </a:rPr>
              <a:t>Как ИИ переписывает путь потребителя и формирует новый источник бизнеса для каждой категории?</a:t>
            </a:r>
            <a:endParaRPr sz="2000" dirty="0">
              <a:latin typeface="Museo Sans Cyrl 300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917341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146B74-1FA3-5072-36E4-96E39C503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ИСКОВЫЙ ТРАФИК СЖИМАЕТСЯ, ПОТОМУ ЧТО ЧАСТЬ  УЖЕ ПЕРЕЕХАЛА В LLM, А ОСТАТОК ТЕРЯЕТ КЛАССИКУ SEO/SEM">
            <a:extLst>
              <a:ext uri="{FF2B5EF4-FFF2-40B4-BE49-F238E27FC236}">
                <a16:creationId xmlns:a16="http://schemas.microsoft.com/office/drawing/2014/main" id="{93F6169B-75C7-2136-5648-A714AFF575FD}"/>
              </a:ext>
            </a:extLst>
          </p:cNvPr>
          <p:cNvSpPr txBox="1">
            <a:spLocks/>
          </p:cNvSpPr>
          <p:nvPr/>
        </p:nvSpPr>
        <p:spPr>
          <a:xfrm>
            <a:off x="327656" y="261246"/>
            <a:ext cx="10625093" cy="849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>
              <a:defRPr sz="2400" b="1">
                <a:latin typeface="Museo Sans Cyrl 900"/>
                <a:ea typeface="Museo Sans Cyrl 900"/>
                <a:cs typeface="Museo Sans Cyrl 900"/>
                <a:sym typeface="Museo Sans Cyrl 900"/>
              </a:defRPr>
            </a:pPr>
            <a:r>
              <a:rPr lang="ru-RU" dirty="0"/>
              <a:t>В СРЕДНЕМ ПО ВСЕМ КАТЕГОРИЯМ, </a:t>
            </a:r>
            <a:r>
              <a:rPr lang="ru-RU" dirty="0">
                <a:solidFill>
                  <a:srgbClr val="00B050"/>
                </a:solidFill>
              </a:rPr>
              <a:t>ПОРЯДКА 10</a:t>
            </a:r>
            <a:r>
              <a:rPr lang="en-US" dirty="0">
                <a:solidFill>
                  <a:srgbClr val="00B050"/>
                </a:solidFill>
              </a:rPr>
              <a:t>% </a:t>
            </a:r>
            <a:r>
              <a:rPr lang="ru-RU" dirty="0">
                <a:solidFill>
                  <a:srgbClr val="00B050"/>
                </a:solidFill>
              </a:rPr>
              <a:t>ПРИНЯТИЯ РЕШЕНИЙ</a:t>
            </a:r>
            <a:r>
              <a:rPr lang="ru-RU" dirty="0"/>
              <a:t> СЕЙЧАС УЖЕ ОПРЕДЕЛЯЕТ ИИ</a:t>
            </a:r>
            <a:endParaRPr lang="ru-RU" sz="2400" b="1" dirty="0">
              <a:solidFill>
                <a:srgbClr val="00B050"/>
              </a:solidFill>
              <a:latin typeface="Museo Sans Cyrl 900"/>
              <a:ea typeface="Museo Sans Cyrl 900"/>
              <a:cs typeface="Museo Sans Cyrl 900"/>
              <a:sym typeface="Museo Sans Cyrl 900"/>
            </a:endParaRPr>
          </a:p>
        </p:txBody>
      </p:sp>
      <p:pic>
        <p:nvPicPr>
          <p:cNvPr id="4" name="1.jpg" descr="1.jpg">
            <a:extLst>
              <a:ext uri="{FF2B5EF4-FFF2-40B4-BE49-F238E27FC236}">
                <a16:creationId xmlns:a16="http://schemas.microsoft.com/office/drawing/2014/main" id="{855EB79E-7618-3387-D8D8-97E3B7FE804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154216" y="55541"/>
            <a:ext cx="1037784" cy="957117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3BA0109-AF09-50A4-40EE-E651D31FE79A}"/>
              </a:ext>
            </a:extLst>
          </p:cNvPr>
          <p:cNvSpPr txBox="1"/>
          <p:nvPr/>
        </p:nvSpPr>
        <p:spPr>
          <a:xfrm>
            <a:off x="0" y="6596390"/>
            <a:ext cx="828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hangingPunct="1"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seo Sans Cyrl 300"/>
                <a:ea typeface="+mn-ea"/>
                <a:cs typeface="+mn-cs"/>
              </a:rPr>
              <a:t>Источник: Исследование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seo Sans Cyrl 300"/>
                <a:ea typeface="+mn-ea"/>
                <a:cs typeface="+mn-cs"/>
              </a:rPr>
              <a:t>Starlab (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seo Sans Cyrl 300"/>
                <a:ea typeface="+mn-ea"/>
                <a:cs typeface="+mn-cs"/>
              </a:rPr>
              <a:t>ГК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seo Sans Cyrl 300"/>
                <a:ea typeface="+mn-ea"/>
                <a:cs typeface="+mn-cs"/>
              </a:rPr>
              <a:t>Stralink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seo Sans Cyrl 300"/>
                <a:ea typeface="+mn-ea"/>
                <a:cs typeface="+mn-cs"/>
              </a:rPr>
              <a:t>)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seo Sans Cyrl 300"/>
                <a:ea typeface="+mn-ea"/>
                <a:cs typeface="+mn-cs"/>
              </a:rPr>
              <a:t>,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seo Sans Cyrl 300"/>
                <a:ea typeface="+mn-ea"/>
                <a:cs typeface="+mn-cs"/>
              </a:rPr>
              <a:t>*</a:t>
            </a:r>
            <a:r>
              <a:rPr lang="ru-RU" sz="1000" kern="1200" dirty="0">
                <a:latin typeface="Museo Sans Cyrl 300"/>
              </a:rPr>
              <a:t>использование ИИ </a:t>
            </a:r>
            <a:r>
              <a:rPr lang="en-US" sz="1000" kern="1200" dirty="0">
                <a:latin typeface="Museo Sans Cyrl 300"/>
              </a:rPr>
              <a:t>* </a:t>
            </a:r>
            <a:r>
              <a:rPr lang="ru-RU" sz="1000" kern="1200" dirty="0">
                <a:latin typeface="Museo Sans Cyrl 300"/>
              </a:rPr>
              <a:t>степень влияния ИИ (доверие) на приятие решения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useo Sans Cyrl 30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422577-49AC-C337-F92F-546CCF5A3638}"/>
              </a:ext>
            </a:extLst>
          </p:cNvPr>
          <p:cNvSpPr txBox="1"/>
          <p:nvPr/>
        </p:nvSpPr>
        <p:spPr>
          <a:xfrm>
            <a:off x="659883" y="5005566"/>
            <a:ext cx="5645133" cy="1107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6600" b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seo Sans Cyrl 900" panose="02000000000000000000" pitchFamily="2" charset="0"/>
                <a:sym typeface="Calibri"/>
              </a:rPr>
              <a:t>6.4% – 14.4%</a:t>
            </a: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639980D1-C6E1-1947-4DFE-6C92D0327878}"/>
              </a:ext>
            </a:extLst>
          </p:cNvPr>
          <p:cNvSpPr/>
          <p:nvPr/>
        </p:nvSpPr>
        <p:spPr>
          <a:xfrm>
            <a:off x="7046179" y="1140508"/>
            <a:ext cx="4521513" cy="5150732"/>
          </a:xfrm>
          <a:prstGeom prst="roundRect">
            <a:avLst>
              <a:gd name="adj" fmla="val 5134"/>
            </a:avLst>
          </a:prstGeom>
          <a:gradFill>
            <a:gsLst>
              <a:gs pos="0">
                <a:schemeClr val="tx1"/>
              </a:gs>
              <a:gs pos="99000">
                <a:srgbClr val="00B050"/>
              </a:gs>
            </a:gsLst>
            <a:lin ang="16200000" scaled="1"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345F1760-4A3A-6D96-C3CD-2A3CFA7BD0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31337646"/>
              </p:ext>
            </p:extLst>
          </p:nvPr>
        </p:nvGraphicFramePr>
        <p:xfrm>
          <a:off x="6616972" y="1012658"/>
          <a:ext cx="4817343" cy="51507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CC3A158-2F98-D649-1BAD-66CBA2AC3CF7}"/>
              </a:ext>
            </a:extLst>
          </p:cNvPr>
          <p:cNvSpPr txBox="1"/>
          <p:nvPr/>
        </p:nvSpPr>
        <p:spPr>
          <a:xfrm>
            <a:off x="659883" y="4186085"/>
            <a:ext cx="5645134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seo Sans Cyrl 900"/>
                <a:ea typeface="+mn-ea"/>
                <a:cs typeface="+mn-cs"/>
              </a:rPr>
              <a:t>%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seo Sans Cyrl 900"/>
                <a:ea typeface="+mn-ea"/>
                <a:cs typeface="+mn-cs"/>
              </a:rPr>
              <a:t> ПРИНЯТИЯ РЕШЕНИЙ В КАЖДОЙ КАТЕГОРИИ, КОТОРЫЙ ОПРЕДЕЛЯЕТ ИИ </a:t>
            </a:r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62C9928-E250-3400-BAC9-06C1867C09E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416" y="836706"/>
            <a:ext cx="5823712" cy="388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13664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edance%2020%20-%20Side%20profile%20medium%20shot%20of%20a%20young%20woman%20with%20delicate%20features%20slowly%20tilting%20her%20h%204K">
            <a:hlinkClick r:id="" action="ppaction://media"/>
            <a:extLst>
              <a:ext uri="{FF2B5EF4-FFF2-40B4-BE49-F238E27FC236}">
                <a16:creationId xmlns:a16="http://schemas.microsoft.com/office/drawing/2014/main" id="{490362FF-3992-8E46-9E0F-BDA7BF3412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oogle Shape;93;p19" title="Композиция 2_4.gif">
            <a:extLst>
              <a:ext uri="{FF2B5EF4-FFF2-40B4-BE49-F238E27FC236}">
                <a16:creationId xmlns:a16="http://schemas.microsoft.com/office/drawing/2014/main" id="{725D00F3-D06A-2990-A866-B204B36BABF4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5714380"/>
            <a:ext cx="12192000" cy="92641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06FB2D-37BD-C18A-97EB-BF282F0DC38C}"/>
              </a:ext>
            </a:extLst>
          </p:cNvPr>
          <p:cNvSpPr txBox="1"/>
          <p:nvPr/>
        </p:nvSpPr>
        <p:spPr>
          <a:xfrm>
            <a:off x="674555" y="1288126"/>
            <a:ext cx="4017365" cy="37856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6000" b="1" u="none" strike="noStrike" cap="none" spc="0" normalizeH="0" baseline="0" dirty="0">
                <a:ln>
                  <a:noFill/>
                </a:ln>
                <a:gradFill>
                  <a:gsLst>
                    <a:gs pos="0">
                      <a:srgbClr val="01A500"/>
                    </a:gs>
                    <a:gs pos="100000">
                      <a:schemeClr val="bg1"/>
                    </a:gs>
                  </a:gsLst>
                  <a:lin ang="10800000" scaled="1"/>
                </a:gradFill>
                <a:effectLst/>
                <a:uFillTx/>
                <a:latin typeface="Museo Sans Cyrl 900" panose="02000000000000000000" pitchFamily="2" charset="0"/>
                <a:sym typeface="Calibri"/>
              </a:rPr>
              <a:t>ЧТО БУДЕТ ЧЕРЕЗ 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6000" b="1" u="none" strike="noStrike" cap="none" spc="0" normalizeH="0" baseline="0" dirty="0">
                <a:ln>
                  <a:noFill/>
                </a:ln>
                <a:gradFill>
                  <a:gsLst>
                    <a:gs pos="0">
                      <a:srgbClr val="01A500"/>
                    </a:gs>
                    <a:gs pos="100000">
                      <a:schemeClr val="bg1"/>
                    </a:gs>
                  </a:gsLst>
                  <a:lin ang="10800000" scaled="1"/>
                </a:gradFill>
                <a:effectLst/>
                <a:uFillTx/>
                <a:latin typeface="Museo Sans Cyrl 900" panose="02000000000000000000" pitchFamily="2" charset="0"/>
                <a:sym typeface="Calibri"/>
              </a:rPr>
              <a:t>5 ЛЕТ?</a:t>
            </a:r>
          </a:p>
        </p:txBody>
      </p:sp>
    </p:spTree>
    <p:extLst>
      <p:ext uri="{BB962C8B-B14F-4D97-AF65-F5344CB8AC3E}">
        <p14:creationId xmlns:p14="http://schemas.microsoft.com/office/powerpoint/2010/main" val="37188205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FBBB2E-2663-495B-7408-7785DA54F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ОИСКОВЫЙ ТРАФИК СЖИМАЕТСЯ, ПОТОМУ ЧТО ЧАСТЬ  УЖЕ ПЕРЕЕХАЛА В LLM, А ОСТАТОК ТЕРЯЕТ КЛАССИКУ SEO/SEM">
            <a:extLst>
              <a:ext uri="{FF2B5EF4-FFF2-40B4-BE49-F238E27FC236}">
                <a16:creationId xmlns:a16="http://schemas.microsoft.com/office/drawing/2014/main" id="{39A4FAC9-F687-57D7-DFD2-89680A4251BB}"/>
              </a:ext>
            </a:extLst>
          </p:cNvPr>
          <p:cNvSpPr txBox="1">
            <a:spLocks/>
          </p:cNvSpPr>
          <p:nvPr/>
        </p:nvSpPr>
        <p:spPr>
          <a:xfrm>
            <a:off x="327656" y="261246"/>
            <a:ext cx="10625093" cy="849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t">
            <a:normAutofit fontScale="92500"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lvl="0" eaLnBrk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solidFill>
                  <a:schemeClr val="tx1"/>
                </a:solidFill>
                <a:latin typeface="Museo Sans Cyrl 900" panose="02000000000000000000" pitchFamily="2" charset="0"/>
              </a:rPr>
              <a:t>ЭВОЛЮЦИЯ ПРОНИКНОВЕНИЯ ИИ В ЖИЗНЬ ПОТРЕБИТЕЛЯ НЕИЗБЕЖНО </a:t>
            </a:r>
            <a:r>
              <a:rPr lang="ru-RU" altLang="ru-RU" sz="2400" b="1" dirty="0">
                <a:solidFill>
                  <a:srgbClr val="00B050"/>
                </a:solidFill>
                <a:latin typeface="Museo Sans Cyrl 900" panose="02000000000000000000" pitchFamily="2" charset="0"/>
              </a:rPr>
              <a:t>ВЕДЁТ К ТРАНСФОРМАЦИИ МАРКЕТИНГОВОЙ СТРАТЕГИИ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F5490AAA-0FBC-EDA2-D796-399FAF3BEE33}"/>
              </a:ext>
            </a:extLst>
          </p:cNvPr>
          <p:cNvSpPr/>
          <p:nvPr/>
        </p:nvSpPr>
        <p:spPr>
          <a:xfrm>
            <a:off x="0" y="3998534"/>
            <a:ext cx="12192000" cy="900000"/>
          </a:xfrm>
          <a:prstGeom prst="rect">
            <a:avLst/>
          </a:prstGeom>
          <a:gradFill>
            <a:gsLst>
              <a:gs pos="0">
                <a:srgbClr val="01A500"/>
              </a:gs>
              <a:gs pos="100000">
                <a:schemeClr val="tx1"/>
              </a:gs>
            </a:gsLst>
            <a:lin ang="10800000" scaled="1"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graphicFrame>
        <p:nvGraphicFramePr>
          <p:cNvPr id="30" name="Таблица 29">
            <a:extLst>
              <a:ext uri="{FF2B5EF4-FFF2-40B4-BE49-F238E27FC236}">
                <a16:creationId xmlns:a16="http://schemas.microsoft.com/office/drawing/2014/main" id="{F86776A5-1DA1-937E-6B04-834224108D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0002765"/>
              </p:ext>
            </p:extLst>
          </p:nvPr>
        </p:nvGraphicFramePr>
        <p:xfrm>
          <a:off x="0" y="4033259"/>
          <a:ext cx="12192000" cy="2792095"/>
        </p:xfrm>
        <a:graphic>
          <a:graphicData uri="http://schemas.openxmlformats.org/drawingml/2006/table">
            <a:tbl>
              <a:tblPr/>
              <a:tblGrid>
                <a:gridCol w="2438400">
                  <a:extLst>
                    <a:ext uri="{9D8B030D-6E8A-4147-A177-3AD203B41FA5}">
                      <a16:colId xmlns:a16="http://schemas.microsoft.com/office/drawing/2014/main" val="1513486498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64424209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733439294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733544446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751392432"/>
                    </a:ext>
                  </a:extLst>
                </a:gridCol>
              </a:tblGrid>
              <a:tr h="909075"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1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Museo Sans Cyrl 900" panose="02000000000000000000" pitchFamily="2" charset="0"/>
                          <a:ea typeface="+mn-ea"/>
                          <a:cs typeface="+mn-cs"/>
                        </a:rPr>
                        <a:t>Чат-</a:t>
                      </a:r>
                      <a:r>
                        <a:rPr lang="en" sz="11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Museo Sans Cyrl 900" panose="02000000000000000000" pitchFamily="2" charset="0"/>
                          <a:ea typeface="+mn-ea"/>
                          <a:cs typeface="+mn-cs"/>
                        </a:rPr>
                        <a:t>UI</a:t>
                      </a:r>
                      <a:r>
                        <a:rPr lang="ru-RU" sz="11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Museo Sans Cyrl 900" panose="02000000000000000000" pitchFamily="2" charset="0"/>
                          <a:ea typeface="+mn-ea"/>
                          <a:cs typeface="+mn-cs"/>
                        </a:rPr>
                        <a:t>▲</a:t>
                      </a:r>
                      <a:endParaRPr lang="en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Museo Sans Cyrl 900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8346" marR="8346" marT="834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1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Museo Sans Cyrl 900" panose="02000000000000000000" pitchFamily="2" charset="0"/>
                          <a:ea typeface="+mn-ea"/>
                          <a:cs typeface="+mn-cs"/>
                        </a:rPr>
                        <a:t>Нейровыдача</a:t>
                      </a:r>
                      <a:r>
                        <a:rPr lang="ru-RU" sz="11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Museo Sans Cyrl 900" panose="02000000000000000000" pitchFamily="2" charset="0"/>
                          <a:ea typeface="+mn-ea"/>
                          <a:cs typeface="+mn-cs"/>
                        </a:rPr>
                        <a:t> </a:t>
                      </a: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Museo Sans Cyrl 900" panose="02000000000000000000" pitchFamily="2" charset="0"/>
                        <a:ea typeface="+mn-ea"/>
                        <a:cs typeface="+mn-cs"/>
                      </a:endParaRPr>
                    </a:p>
                    <a:p>
                      <a:pPr algn="ctr" fontAlgn="b">
                        <a:buNone/>
                      </a:pPr>
                      <a:r>
                        <a:rPr lang="ru-RU" sz="11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Museo Sans Cyrl 900" panose="02000000000000000000" pitchFamily="2" charset="0"/>
                          <a:ea typeface="+mn-ea"/>
                          <a:cs typeface="+mn-cs"/>
                        </a:rPr>
                        <a:t>в поисковых сервисах</a:t>
                      </a:r>
                    </a:p>
                  </a:txBody>
                  <a:tcPr marL="8346" marR="8346" marT="834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" sz="11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Museo Sans Cyrl 900" panose="02000000000000000000" pitchFamily="2" charset="0"/>
                          <a:ea typeface="+mn-ea"/>
                          <a:cs typeface="+mn-cs"/>
                        </a:rPr>
                        <a:t>AI-</a:t>
                      </a:r>
                      <a:r>
                        <a:rPr lang="ru-RU" sz="11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Museo Sans Cyrl 900" panose="02000000000000000000" pitchFamily="2" charset="0"/>
                          <a:ea typeface="+mn-ea"/>
                          <a:cs typeface="+mn-cs"/>
                        </a:rPr>
                        <a:t>браузеры</a:t>
                      </a:r>
                    </a:p>
                  </a:txBody>
                  <a:tcPr marL="8346" marR="8346" marT="834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1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Museo Sans Cyrl 900" panose="02000000000000000000" pitchFamily="2" charset="0"/>
                          <a:ea typeface="+mn-ea"/>
                          <a:cs typeface="+mn-cs"/>
                        </a:rPr>
                        <a:t>Агентные</a:t>
                      </a:r>
                      <a:r>
                        <a:rPr lang="ru-RU" sz="11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Museo Sans Cyrl 900" panose="02000000000000000000" pitchFamily="2" charset="0"/>
                          <a:ea typeface="+mn-ea"/>
                          <a:cs typeface="+mn-cs"/>
                        </a:rPr>
                        <a:t> платформы и компьютерные </a:t>
                      </a: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Museo Sans Cyrl 900" panose="02000000000000000000" pitchFamily="2" charset="0"/>
                        <a:ea typeface="+mn-ea"/>
                        <a:cs typeface="+mn-cs"/>
                      </a:endParaRPr>
                    </a:p>
                    <a:p>
                      <a:pPr algn="ctr" fontAlgn="b">
                        <a:buNone/>
                      </a:pPr>
                      <a:r>
                        <a:rPr lang="ru-RU" sz="11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Museo Sans Cyrl 900" panose="02000000000000000000" pitchFamily="2" charset="0"/>
                          <a:ea typeface="+mn-ea"/>
                          <a:cs typeface="+mn-cs"/>
                        </a:rPr>
                        <a:t>ассистенты</a:t>
                      </a:r>
                    </a:p>
                  </a:txBody>
                  <a:tcPr marL="8346" marR="8346" marT="834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1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Museo Sans Cyrl 900" panose="02000000000000000000" pitchFamily="2" charset="0"/>
                          <a:ea typeface="+mn-ea"/>
                          <a:cs typeface="+mn-cs"/>
                        </a:rPr>
                        <a:t>Персональные кросс-платформенные </a:t>
                      </a: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Museo Sans Cyrl 900" panose="02000000000000000000" pitchFamily="2" charset="0"/>
                        <a:ea typeface="+mn-ea"/>
                        <a:cs typeface="+mn-cs"/>
                      </a:endParaRPr>
                    </a:p>
                    <a:p>
                      <a:pPr algn="ctr" fontAlgn="b">
                        <a:buNone/>
                      </a:pPr>
                      <a:r>
                        <a:rPr lang="ru-RU" sz="11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Museo Sans Cyrl 900" panose="02000000000000000000" pitchFamily="2" charset="0"/>
                          <a:ea typeface="+mn-ea"/>
                          <a:cs typeface="+mn-cs"/>
                        </a:rPr>
                        <a:t>ИИ-агенты</a:t>
                      </a:r>
                    </a:p>
                  </a:txBody>
                  <a:tcPr marL="8346" marR="8346" marT="834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3820818"/>
                  </a:ext>
                </a:extLst>
              </a:tr>
              <a:tr h="188302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" sz="1200" b="1" i="0" u="none" strike="noStrike" kern="1200" dirty="0">
                        <a:solidFill>
                          <a:schemeClr val="dk1"/>
                        </a:solidFill>
                        <a:effectLst/>
                        <a:latin typeface="Museo Sans Cyrl 900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8346" marR="8346" marT="834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ru-RU" sz="1200" b="1" i="0" u="none" strike="noStrike" kern="1200" dirty="0">
                        <a:solidFill>
                          <a:schemeClr val="dk1"/>
                        </a:solidFill>
                        <a:effectLst/>
                        <a:latin typeface="Museo Sans Cyrl 900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8346" marR="8346" marT="834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ru-RU" sz="1200" b="1" i="0" u="none" strike="noStrike" kern="1200" dirty="0">
                        <a:solidFill>
                          <a:schemeClr val="dk1"/>
                        </a:solidFill>
                        <a:effectLst/>
                        <a:latin typeface="Museo Sans Cyrl 900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8346" marR="8346" marT="834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ru-RU" sz="1200" b="1" i="0" u="none" strike="noStrike" kern="1200" dirty="0">
                        <a:solidFill>
                          <a:schemeClr val="dk1"/>
                        </a:solidFill>
                        <a:effectLst/>
                        <a:latin typeface="Museo Sans Cyrl 900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8346" marR="8346" marT="834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ru-RU" sz="1200" b="1" i="0" u="none" strike="noStrike" kern="1200" dirty="0">
                        <a:solidFill>
                          <a:schemeClr val="dk1"/>
                        </a:solidFill>
                        <a:effectLst/>
                        <a:latin typeface="Museo Sans Cyrl 900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8346" marR="8346" marT="834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9938187"/>
                  </a:ext>
                </a:extLst>
              </a:tr>
            </a:tbl>
          </a:graphicData>
        </a:graphic>
      </p:graphicFrame>
      <p:pic>
        <p:nvPicPr>
          <p:cNvPr id="31" name="Picture 10" descr="Picture 10">
            <a:extLst>
              <a:ext uri="{FF2B5EF4-FFF2-40B4-BE49-F238E27FC236}">
                <a16:creationId xmlns:a16="http://schemas.microsoft.com/office/drawing/2014/main" id="{FDDC8B52-F128-870B-7183-0F9715509DE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760" y="6300821"/>
            <a:ext cx="1111378" cy="2988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Picture 8" descr="Picture 8">
            <a:extLst>
              <a:ext uri="{FF2B5EF4-FFF2-40B4-BE49-F238E27FC236}">
                <a16:creationId xmlns:a16="http://schemas.microsoft.com/office/drawing/2014/main" id="{09C6FF1F-EF04-E162-7205-CE974D9BAC6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8418" y="5041908"/>
            <a:ext cx="759910" cy="427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Picture 4" descr="Picture 4">
            <a:extLst>
              <a:ext uri="{FF2B5EF4-FFF2-40B4-BE49-F238E27FC236}">
                <a16:creationId xmlns:a16="http://schemas.microsoft.com/office/drawing/2014/main" id="{07160F85-34E0-A29A-848B-3A4D9BD3E2D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8418" y="5513377"/>
            <a:ext cx="759909" cy="22866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Picture 6" descr="Picture 6">
            <a:extLst>
              <a:ext uri="{FF2B5EF4-FFF2-40B4-BE49-F238E27FC236}">
                <a16:creationId xmlns:a16="http://schemas.microsoft.com/office/drawing/2014/main" id="{6A30A35B-C353-1848-7C76-6AA070C59A5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760" y="5121920"/>
            <a:ext cx="1111378" cy="26742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Picture 8" descr="Picture 8">
            <a:extLst>
              <a:ext uri="{FF2B5EF4-FFF2-40B4-BE49-F238E27FC236}">
                <a16:creationId xmlns:a16="http://schemas.microsoft.com/office/drawing/2014/main" id="{C2E47DE3-59E3-3B26-FB38-174CF861D43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52" y="5922905"/>
            <a:ext cx="1076074" cy="22866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Picture 12" descr="Picture 12">
            <a:extLst>
              <a:ext uri="{FF2B5EF4-FFF2-40B4-BE49-F238E27FC236}">
                <a16:creationId xmlns:a16="http://schemas.microsoft.com/office/drawing/2014/main" id="{4785C0F7-776E-0FB9-497E-760949F7C82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200" y="5498137"/>
            <a:ext cx="932170" cy="2740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Picture 2" descr="Picture 2">
            <a:extLst>
              <a:ext uri="{FF2B5EF4-FFF2-40B4-BE49-F238E27FC236}">
                <a16:creationId xmlns:a16="http://schemas.microsoft.com/office/drawing/2014/main" id="{367AF809-9D07-54D7-F3AE-4E288E80853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7100" y="6236525"/>
            <a:ext cx="890615" cy="427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Рисунок 11" descr="Рисунок 11">
            <a:extLst>
              <a:ext uri="{FF2B5EF4-FFF2-40B4-BE49-F238E27FC236}">
                <a16:creationId xmlns:a16="http://schemas.microsoft.com/office/drawing/2014/main" id="{ED310099-EFE3-2BAB-CE92-BFFB4F4C56E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8693" y="5899160"/>
            <a:ext cx="267427" cy="267427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7FBC4920-870A-D743-6028-D482D2F115A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8328" y="5118108"/>
            <a:ext cx="866374" cy="866374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2D391E77-6884-5F18-F93A-6FA3ADF52D15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1839" y="5165602"/>
            <a:ext cx="759909" cy="759909"/>
          </a:xfrm>
          <a:prstGeom prst="rect">
            <a:avLst/>
          </a:prstGeom>
        </p:spPr>
      </p:pic>
      <p:pic>
        <p:nvPicPr>
          <p:cNvPr id="41" name="Изображение" descr="Изображение">
            <a:extLst>
              <a:ext uri="{FF2B5EF4-FFF2-40B4-BE49-F238E27FC236}">
                <a16:creationId xmlns:a16="http://schemas.microsoft.com/office/drawing/2014/main" id="{A0EB1358-ADFD-55C3-795A-E20EB6184023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3596" y="5803976"/>
            <a:ext cx="792000" cy="792000"/>
          </a:xfrm>
          <a:prstGeom prst="rect">
            <a:avLst/>
          </a:prstGeom>
          <a:ln w="12700">
            <a:miter lim="400000"/>
          </a:ln>
          <a:effectLst/>
        </p:spPr>
      </p:pic>
      <p:pic>
        <p:nvPicPr>
          <p:cNvPr id="42" name="hghg.png" descr="hghg.png">
            <a:extLst>
              <a:ext uri="{FF2B5EF4-FFF2-40B4-BE49-F238E27FC236}">
                <a16:creationId xmlns:a16="http://schemas.microsoft.com/office/drawing/2014/main" id="{F5C19906-385B-B40A-2AB9-945AAE96ABC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7186" y="5210375"/>
            <a:ext cx="659451" cy="648000"/>
          </a:xfrm>
          <a:prstGeom prst="rect">
            <a:avLst/>
          </a:prstGeom>
          <a:ln w="12700">
            <a:miter lim="400000"/>
          </a:ln>
          <a:effectLst/>
        </p:spPr>
      </p:pic>
      <p:pic>
        <p:nvPicPr>
          <p:cNvPr id="43" name="Изображение" descr="Изображение">
            <a:extLst>
              <a:ext uri="{FF2B5EF4-FFF2-40B4-BE49-F238E27FC236}">
                <a16:creationId xmlns:a16="http://schemas.microsoft.com/office/drawing/2014/main" id="{20C41ADA-61CC-32AA-F213-43F355B0242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1871" y="5151267"/>
            <a:ext cx="720000" cy="720000"/>
          </a:xfrm>
          <a:prstGeom prst="rect">
            <a:avLst/>
          </a:prstGeom>
          <a:ln w="12700">
            <a:miter lim="400000"/>
          </a:ln>
          <a:effectLst/>
        </p:spPr>
      </p:pic>
      <p:pic>
        <p:nvPicPr>
          <p:cNvPr id="44" name="Picture 4" descr="Picture 4">
            <a:extLst>
              <a:ext uri="{FF2B5EF4-FFF2-40B4-BE49-F238E27FC236}">
                <a16:creationId xmlns:a16="http://schemas.microsoft.com/office/drawing/2014/main" id="{76A58896-689B-248F-11DD-9FEB8F24419A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2081" y="5210285"/>
            <a:ext cx="1000925" cy="562238"/>
          </a:xfrm>
          <a:prstGeom prst="rect">
            <a:avLst/>
          </a:prstGeom>
          <a:ln w="12700">
            <a:noFill/>
            <a:miter lim="400000"/>
          </a:ln>
          <a:effectLst/>
        </p:spPr>
      </p:pic>
      <p:pic>
        <p:nvPicPr>
          <p:cNvPr id="45" name="Picture 8" descr="Picture 8">
            <a:extLst>
              <a:ext uri="{FF2B5EF4-FFF2-40B4-BE49-F238E27FC236}">
                <a16:creationId xmlns:a16="http://schemas.microsoft.com/office/drawing/2014/main" id="{708BE429-CA12-3A38-765A-34A102296E5B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9195" y="5210285"/>
            <a:ext cx="1016968" cy="562238"/>
          </a:xfrm>
          <a:prstGeom prst="rect">
            <a:avLst/>
          </a:prstGeom>
          <a:ln w="12700">
            <a:noFill/>
            <a:miter lim="400000"/>
          </a:ln>
          <a:effectLst/>
        </p:spPr>
      </p:pic>
      <p:pic>
        <p:nvPicPr>
          <p:cNvPr id="46" name="Picture 10" descr="Picture 10">
            <a:extLst>
              <a:ext uri="{FF2B5EF4-FFF2-40B4-BE49-F238E27FC236}">
                <a16:creationId xmlns:a16="http://schemas.microsoft.com/office/drawing/2014/main" id="{4A3A2DC6-D5D1-86F2-455B-F56416275094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9729" y="5985931"/>
            <a:ext cx="845628" cy="338252"/>
          </a:xfrm>
          <a:prstGeom prst="rect">
            <a:avLst/>
          </a:prstGeom>
          <a:ln w="12700">
            <a:miter lim="400000"/>
          </a:ln>
          <a:effectLst/>
        </p:spPr>
      </p:pic>
      <p:pic>
        <p:nvPicPr>
          <p:cNvPr id="47" name="Picture 6" descr="Picture 6">
            <a:extLst>
              <a:ext uri="{FF2B5EF4-FFF2-40B4-BE49-F238E27FC236}">
                <a16:creationId xmlns:a16="http://schemas.microsoft.com/office/drawing/2014/main" id="{58608927-1CE0-7508-313D-660D8E228F2B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7630" y="5869475"/>
            <a:ext cx="1016968" cy="572046"/>
          </a:xfrm>
          <a:prstGeom prst="rect">
            <a:avLst/>
          </a:prstGeom>
          <a:ln w="12700">
            <a:noFill/>
            <a:miter lim="400000"/>
          </a:ln>
          <a:effectLst/>
        </p:spPr>
      </p:pic>
      <p:pic>
        <p:nvPicPr>
          <p:cNvPr id="48" name="Тема 69.png" descr="Тема 69.png">
            <a:extLst>
              <a:ext uri="{FF2B5EF4-FFF2-40B4-BE49-F238E27FC236}">
                <a16:creationId xmlns:a16="http://schemas.microsoft.com/office/drawing/2014/main" id="{D2C23032-35DC-7234-12E5-7C73AA6FFA76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5532" y="5061526"/>
            <a:ext cx="1598477" cy="895147"/>
          </a:xfrm>
          <a:prstGeom prst="rect">
            <a:avLst/>
          </a:prstGeom>
          <a:ln w="12700">
            <a:miter lim="400000"/>
          </a:ln>
        </p:spPr>
      </p:pic>
      <p:pic>
        <p:nvPicPr>
          <p:cNvPr id="49" name="Изображение" descr="Изображение">
            <a:extLst>
              <a:ext uri="{FF2B5EF4-FFF2-40B4-BE49-F238E27FC236}">
                <a16:creationId xmlns:a16="http://schemas.microsoft.com/office/drawing/2014/main" id="{DB8B052D-A3AF-F5A1-2A9B-07EEC66953F2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3787" y="5956673"/>
            <a:ext cx="1016972" cy="572047"/>
          </a:xfrm>
          <a:prstGeom prst="rect">
            <a:avLst/>
          </a:prstGeom>
          <a:ln w="12700">
            <a:miter lim="400000"/>
          </a:ln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0B6A1168-0631-D6B0-3E76-672F11B80817}"/>
              </a:ext>
            </a:extLst>
          </p:cNvPr>
          <p:cNvSpPr txBox="1"/>
          <p:nvPr/>
        </p:nvSpPr>
        <p:spPr>
          <a:xfrm>
            <a:off x="2541286" y="1202944"/>
            <a:ext cx="9486122" cy="24622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lvl="0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srgbClr val="FA4400"/>
                </a:solidFill>
                <a:latin typeface="Museo Sans Cyrl 900" panose="02000000000000000000" pitchFamily="2" charset="0"/>
              </a:rPr>
              <a:t>▼ </a:t>
            </a:r>
            <a:r>
              <a:rPr lang="en-US" altLang="ru-RU" sz="1400" b="1" dirty="0">
                <a:solidFill>
                  <a:schemeClr val="tx1"/>
                </a:solidFill>
                <a:latin typeface="Museo Sans Cyrl 900" panose="02000000000000000000" pitchFamily="2" charset="0"/>
              </a:rPr>
              <a:t>SEO/SEM</a:t>
            </a:r>
            <a:r>
              <a:rPr lang="ru-RU" altLang="ru-RU" sz="1400" b="1" dirty="0">
                <a:solidFill>
                  <a:schemeClr val="tx1"/>
                </a:solidFill>
                <a:latin typeface="Museo Sans Cyrl 900" panose="02000000000000000000" pitchFamily="2" charset="0"/>
              </a:rPr>
              <a:t> потеряют большую часть трафика</a:t>
            </a:r>
            <a:r>
              <a:rPr lang="ru-RU" altLang="ru-RU" sz="1400" b="1" dirty="0">
                <a:solidFill>
                  <a:schemeClr val="tx1"/>
                </a:solidFill>
                <a:latin typeface="Museo Sans Cyrl 300" panose="02000000000000000000" pitchFamily="2" charset="0"/>
              </a:rPr>
              <a:t>: </a:t>
            </a:r>
            <a:r>
              <a:rPr lang="ru-RU" altLang="ru-RU" sz="1400" dirty="0">
                <a:solidFill>
                  <a:schemeClr val="tx1"/>
                </a:solidFill>
                <a:latin typeface="Museo Sans Cyrl 300" panose="02000000000000000000" pitchFamily="2" charset="0"/>
              </a:rPr>
              <a:t>пользовательские задачи уйдут в AI и </a:t>
            </a:r>
            <a:r>
              <a:rPr lang="ru-RU" altLang="ru-RU" sz="1400" dirty="0" err="1">
                <a:solidFill>
                  <a:schemeClr val="tx1"/>
                </a:solidFill>
                <a:latin typeface="Museo Sans Cyrl 300" panose="02000000000000000000" pitchFamily="2" charset="0"/>
              </a:rPr>
              <a:t>zero</a:t>
            </a:r>
            <a:r>
              <a:rPr lang="ru-RU" altLang="ru-RU" sz="1400" dirty="0">
                <a:solidFill>
                  <a:schemeClr val="tx1"/>
                </a:solidFill>
                <a:latin typeface="Museo Sans Cyrl 300" panose="02000000000000000000" pitchFamily="2" charset="0"/>
              </a:rPr>
              <a:t>-</a:t>
            </a:r>
            <a:r>
              <a:rPr lang="ru-RU" altLang="ru-RU" sz="1400" dirty="0" err="1">
                <a:solidFill>
                  <a:schemeClr val="tx1"/>
                </a:solidFill>
                <a:latin typeface="Museo Sans Cyrl 300" panose="02000000000000000000" pitchFamily="2" charset="0"/>
              </a:rPr>
              <a:t>click</a:t>
            </a:r>
            <a:r>
              <a:rPr lang="ru-RU" altLang="ru-RU" sz="1400" dirty="0">
                <a:solidFill>
                  <a:schemeClr val="tx1"/>
                </a:solidFill>
                <a:latin typeface="Museo Sans Cyrl 300" panose="02000000000000000000" pitchFamily="2" charset="0"/>
              </a:rPr>
              <a:t>‑сценарии.</a:t>
            </a:r>
          </a:p>
          <a:p>
            <a:pPr lvl="0" defTabSz="914400" eaLnBrk="0" fontAlgn="base">
              <a:spcBef>
                <a:spcPct val="0"/>
              </a:spcBef>
              <a:spcAft>
                <a:spcPct val="0"/>
              </a:spcAft>
            </a:pPr>
            <a:endParaRPr lang="ru-RU" altLang="ru-RU" sz="1400" dirty="0">
              <a:solidFill>
                <a:schemeClr val="tx1"/>
              </a:solidFill>
              <a:latin typeface="Museo Sans Cyrl 300" panose="02000000000000000000" pitchFamily="2" charset="0"/>
            </a:endParaRPr>
          </a:p>
          <a:p>
            <a:pPr lvl="0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srgbClr val="FA4400"/>
                </a:solidFill>
                <a:latin typeface="Museo Sans Cyrl 900" panose="02000000000000000000" pitchFamily="2" charset="0"/>
              </a:rPr>
              <a:t>▼ </a:t>
            </a:r>
            <a:r>
              <a:rPr lang="ru-RU" altLang="ru-RU" sz="1400" b="1" dirty="0">
                <a:solidFill>
                  <a:schemeClr val="tx1"/>
                </a:solidFill>
                <a:latin typeface="Museo Sans Cyrl 900" panose="02000000000000000000" pitchFamily="2" charset="0"/>
              </a:rPr>
              <a:t>Снижение объема «реального» медийного </a:t>
            </a:r>
            <a:r>
              <a:rPr lang="ru-RU" altLang="ru-RU" sz="1400" dirty="0">
                <a:solidFill>
                  <a:schemeClr val="tx1"/>
                </a:solidFill>
                <a:latin typeface="Museo Sans Cyrl 300" panose="02000000000000000000" pitchFamily="2" charset="0"/>
              </a:rPr>
              <a:t>инвентаря классических </a:t>
            </a:r>
            <a:r>
              <a:rPr lang="en-US" altLang="ru-RU" sz="1400" dirty="0">
                <a:solidFill>
                  <a:schemeClr val="tx1"/>
                </a:solidFill>
                <a:latin typeface="Museo Sans Cyrl 300" panose="02000000000000000000" pitchFamily="2" charset="0"/>
              </a:rPr>
              <a:t>digital-</a:t>
            </a:r>
            <a:r>
              <a:rPr lang="ru-RU" altLang="ru-RU" sz="1400" dirty="0">
                <a:solidFill>
                  <a:schemeClr val="tx1"/>
                </a:solidFill>
                <a:latin typeface="Museo Sans Cyrl 300" panose="02000000000000000000" pitchFamily="2" charset="0"/>
              </a:rPr>
              <a:t>форматов.</a:t>
            </a:r>
          </a:p>
          <a:p>
            <a:pPr lvl="0" defTabSz="914400" eaLnBrk="0" fontAlgn="base">
              <a:spcBef>
                <a:spcPct val="0"/>
              </a:spcBef>
              <a:spcAft>
                <a:spcPct val="0"/>
              </a:spcAft>
            </a:pPr>
            <a:endParaRPr lang="ru-RU" altLang="ru-RU" sz="1400" b="1" dirty="0">
              <a:solidFill>
                <a:schemeClr val="tx1"/>
              </a:solidFill>
              <a:latin typeface="Museo Sans Cyrl 900" panose="02000000000000000000" pitchFamily="2" charset="0"/>
            </a:endParaRPr>
          </a:p>
          <a:p>
            <a:pPr lvl="0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srgbClr val="00B050"/>
                </a:solidFill>
                <a:latin typeface="Museo Sans Cyrl 900" panose="02000000000000000000" pitchFamily="2" charset="0"/>
              </a:rPr>
              <a:t>▲ </a:t>
            </a:r>
            <a:r>
              <a:rPr lang="ru-RU" altLang="ru-RU" sz="1400" b="1" dirty="0">
                <a:solidFill>
                  <a:schemeClr val="tx1"/>
                </a:solidFill>
                <a:latin typeface="Museo Sans Cyrl 900" panose="02000000000000000000" pitchFamily="2" charset="0"/>
              </a:rPr>
              <a:t>SEO → SEO + AEO/GEO</a:t>
            </a:r>
            <a:r>
              <a:rPr lang="ru-RU" altLang="ru-RU" sz="1400" dirty="0">
                <a:solidFill>
                  <a:schemeClr val="tx1"/>
                </a:solidFill>
                <a:latin typeface="Museo Sans Cyrl 300" panose="02000000000000000000" pitchFamily="2" charset="0"/>
              </a:rPr>
              <a:t>, чтобы бренд был видим и в AI‑ответах.</a:t>
            </a:r>
          </a:p>
          <a:p>
            <a:pPr lvl="0" defTabSz="914400" eaLnBrk="0" fontAlgn="base">
              <a:spcBef>
                <a:spcPct val="0"/>
              </a:spcBef>
              <a:spcAft>
                <a:spcPct val="0"/>
              </a:spcAft>
            </a:pPr>
            <a:endParaRPr lang="ru-RU" altLang="ru-RU" sz="1400" b="1" dirty="0">
              <a:solidFill>
                <a:schemeClr val="tx1"/>
              </a:solidFill>
              <a:latin typeface="Museo Sans Cyrl 900" panose="02000000000000000000" pitchFamily="2" charset="0"/>
            </a:endParaRPr>
          </a:p>
          <a:p>
            <a:pPr lvl="0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srgbClr val="00B050"/>
                </a:solidFill>
                <a:latin typeface="Museo Sans Cyrl 900" panose="02000000000000000000" pitchFamily="2" charset="0"/>
              </a:rPr>
              <a:t>▲ </a:t>
            </a:r>
            <a:r>
              <a:rPr lang="ru-RU" altLang="ru-RU" sz="1400" b="1" dirty="0">
                <a:solidFill>
                  <a:schemeClr val="tx1"/>
                </a:solidFill>
                <a:latin typeface="Museo Sans Cyrl 900" panose="02000000000000000000" pitchFamily="2" charset="0"/>
              </a:rPr>
              <a:t>Zero-</a:t>
            </a:r>
            <a:r>
              <a:rPr lang="ru-RU" altLang="ru-RU" sz="1400" b="1" dirty="0" err="1">
                <a:solidFill>
                  <a:schemeClr val="tx1"/>
                </a:solidFill>
                <a:latin typeface="Museo Sans Cyrl 900" panose="02000000000000000000" pitchFamily="2" charset="0"/>
              </a:rPr>
              <a:t>click</a:t>
            </a:r>
            <a:r>
              <a:rPr lang="ru-RU" altLang="ru-RU" sz="1400" b="1" dirty="0">
                <a:solidFill>
                  <a:schemeClr val="tx1"/>
                </a:solidFill>
                <a:latin typeface="Museo Sans Cyrl 900" panose="02000000000000000000" pitchFamily="2" charset="0"/>
              </a:rPr>
              <a:t>-стратегия</a:t>
            </a:r>
            <a:r>
              <a:rPr lang="ru-RU" altLang="ru-RU" sz="1400" dirty="0">
                <a:solidFill>
                  <a:schemeClr val="tx1"/>
                </a:solidFill>
                <a:latin typeface="Museo Sans Cyrl 300" panose="02000000000000000000" pitchFamily="2" charset="0"/>
              </a:rPr>
              <a:t>, чтобы контент работал прямо в выдаче и AI-интерфейсах.</a:t>
            </a:r>
          </a:p>
          <a:p>
            <a:pPr lvl="0" defTabSz="914400" eaLnBrk="0" fontAlgn="base">
              <a:spcBef>
                <a:spcPct val="0"/>
              </a:spcBef>
              <a:spcAft>
                <a:spcPct val="0"/>
              </a:spcAft>
            </a:pPr>
            <a:endParaRPr lang="ru-RU" altLang="ru-RU" sz="1400" b="1" dirty="0">
              <a:solidFill>
                <a:schemeClr val="tx1"/>
              </a:solidFill>
              <a:latin typeface="Museo Sans Cyrl 900" panose="02000000000000000000" pitchFamily="2" charset="0"/>
            </a:endParaRPr>
          </a:p>
          <a:p>
            <a:pPr lvl="0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srgbClr val="00B050"/>
                </a:solidFill>
                <a:latin typeface="Museo Sans Cyrl 900" panose="02000000000000000000" pitchFamily="2" charset="0"/>
              </a:rPr>
              <a:t>▲ </a:t>
            </a:r>
            <a:r>
              <a:rPr lang="ru-RU" altLang="ru-RU" sz="1400" b="1" dirty="0">
                <a:solidFill>
                  <a:schemeClr val="tx1"/>
                </a:solidFill>
                <a:latin typeface="Museo Sans Cyrl 900" panose="02000000000000000000" pitchFamily="2" charset="0"/>
              </a:rPr>
              <a:t>Agent-</a:t>
            </a:r>
            <a:r>
              <a:rPr lang="ru-RU" altLang="ru-RU" sz="1400" b="1" dirty="0" err="1">
                <a:solidFill>
                  <a:schemeClr val="tx1"/>
                </a:solidFill>
                <a:latin typeface="Museo Sans Cyrl 900" panose="02000000000000000000" pitchFamily="2" charset="0"/>
              </a:rPr>
              <a:t>ready</a:t>
            </a:r>
            <a:r>
              <a:rPr lang="ru-RU" altLang="ru-RU" sz="1400" b="1" dirty="0">
                <a:solidFill>
                  <a:schemeClr val="tx1"/>
                </a:solidFill>
                <a:latin typeface="Museo Sans Cyrl 900" panose="02000000000000000000" pitchFamily="2" charset="0"/>
              </a:rPr>
              <a:t> </a:t>
            </a:r>
            <a:r>
              <a:rPr lang="ru-RU" altLang="ru-RU" sz="1400" b="1" dirty="0" err="1">
                <a:solidFill>
                  <a:schemeClr val="tx1"/>
                </a:solidFill>
                <a:latin typeface="Museo Sans Cyrl 900" panose="02000000000000000000" pitchFamily="2" charset="0"/>
              </a:rPr>
              <a:t>data</a:t>
            </a:r>
            <a:r>
              <a:rPr lang="ru-RU" altLang="ru-RU" sz="1400" b="1" dirty="0">
                <a:solidFill>
                  <a:schemeClr val="tx1"/>
                </a:solidFill>
                <a:latin typeface="Museo Sans Cyrl 900" panose="02000000000000000000" pitchFamily="2" charset="0"/>
              </a:rPr>
              <a:t> </a:t>
            </a:r>
            <a:r>
              <a:rPr lang="ru-RU" altLang="ru-RU" sz="1400" b="1" dirty="0" err="1">
                <a:solidFill>
                  <a:schemeClr val="tx1"/>
                </a:solidFill>
                <a:latin typeface="Museo Sans Cyrl 900" panose="02000000000000000000" pitchFamily="2" charset="0"/>
              </a:rPr>
              <a:t>layer</a:t>
            </a:r>
            <a:r>
              <a:rPr lang="ru-RU" altLang="ru-RU" sz="1400" dirty="0">
                <a:solidFill>
                  <a:schemeClr val="tx1"/>
                </a:solidFill>
                <a:latin typeface="Museo Sans Cyrl 300" panose="02000000000000000000" pitchFamily="2" charset="0"/>
              </a:rPr>
              <a:t>: API, </a:t>
            </a:r>
            <a:r>
              <a:rPr lang="ru-RU" altLang="ru-RU" sz="1400" dirty="0" err="1">
                <a:solidFill>
                  <a:schemeClr val="tx1"/>
                </a:solidFill>
                <a:latin typeface="Museo Sans Cyrl 300" panose="02000000000000000000" pitchFamily="2" charset="0"/>
              </a:rPr>
              <a:t>schema</a:t>
            </a:r>
            <a:r>
              <a:rPr lang="ru-RU" altLang="ru-RU" sz="1400" dirty="0">
                <a:solidFill>
                  <a:schemeClr val="tx1"/>
                </a:solidFill>
                <a:latin typeface="Museo Sans Cyrl 300" panose="02000000000000000000" pitchFamily="2" charset="0"/>
              </a:rPr>
              <a:t>, FAQ, структурированные данные для AI.</a:t>
            </a:r>
          </a:p>
          <a:p>
            <a:pPr lvl="0" defTabSz="914400" eaLnBrk="0" fontAlgn="base">
              <a:spcBef>
                <a:spcPct val="0"/>
              </a:spcBef>
              <a:spcAft>
                <a:spcPct val="0"/>
              </a:spcAft>
            </a:pPr>
            <a:endParaRPr lang="ru-RU" altLang="ru-RU" sz="1400" dirty="0">
              <a:solidFill>
                <a:schemeClr val="tx1"/>
              </a:solidFill>
              <a:latin typeface="Museo Sans Cyrl 300" panose="02000000000000000000" pitchFamily="2" charset="0"/>
            </a:endParaRPr>
          </a:p>
          <a:p>
            <a:pPr lvl="0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srgbClr val="00B050"/>
                </a:solidFill>
                <a:latin typeface="Museo Sans Cyrl 900" panose="02000000000000000000" pitchFamily="2" charset="0"/>
              </a:rPr>
              <a:t>▲ </a:t>
            </a:r>
            <a:r>
              <a:rPr lang="ru-RU" altLang="ru-RU" sz="1400" dirty="0">
                <a:solidFill>
                  <a:schemeClr val="tx1"/>
                </a:solidFill>
                <a:latin typeface="Museo Sans Cyrl 300" panose="02000000000000000000" pitchFamily="2" charset="0"/>
              </a:rPr>
              <a:t>Новые KPI: </a:t>
            </a:r>
            <a:r>
              <a:rPr lang="ru-RU" altLang="ru-RU" sz="1400" b="1" dirty="0">
                <a:solidFill>
                  <a:schemeClr val="tx1"/>
                </a:solidFill>
                <a:latin typeface="Museo Sans Cyrl 900" panose="02000000000000000000" pitchFamily="2" charset="0"/>
              </a:rPr>
              <a:t>AI </a:t>
            </a:r>
            <a:r>
              <a:rPr lang="ru-RU" altLang="ru-RU" sz="1400" b="1" dirty="0" err="1">
                <a:solidFill>
                  <a:schemeClr val="tx1"/>
                </a:solidFill>
                <a:latin typeface="Museo Sans Cyrl 900" panose="02000000000000000000" pitchFamily="2" charset="0"/>
              </a:rPr>
              <a:t>visibility</a:t>
            </a:r>
            <a:r>
              <a:rPr lang="ru-RU" altLang="ru-RU" sz="1400" b="1" dirty="0">
                <a:solidFill>
                  <a:schemeClr val="tx1"/>
                </a:solidFill>
                <a:latin typeface="Museo Sans Cyrl 900" panose="02000000000000000000" pitchFamily="2" charset="0"/>
              </a:rPr>
              <a:t>, LLM </a:t>
            </a:r>
            <a:r>
              <a:rPr lang="ru-RU" altLang="ru-RU" sz="1400" b="1" dirty="0" err="1">
                <a:solidFill>
                  <a:schemeClr val="tx1"/>
                </a:solidFill>
                <a:latin typeface="Museo Sans Cyrl 900" panose="02000000000000000000" pitchFamily="2" charset="0"/>
              </a:rPr>
              <a:t>referral</a:t>
            </a:r>
            <a:r>
              <a:rPr lang="ru-RU" altLang="ru-RU" sz="1400" b="1" dirty="0">
                <a:solidFill>
                  <a:schemeClr val="tx1"/>
                </a:solidFill>
                <a:latin typeface="Museo Sans Cyrl 900" panose="02000000000000000000" pitchFamily="2" charset="0"/>
              </a:rPr>
              <a:t> </a:t>
            </a:r>
            <a:r>
              <a:rPr lang="ru-RU" altLang="ru-RU" sz="1400" b="1" dirty="0" err="1">
                <a:solidFill>
                  <a:schemeClr val="tx1"/>
                </a:solidFill>
                <a:latin typeface="Museo Sans Cyrl 900" panose="02000000000000000000" pitchFamily="2" charset="0"/>
              </a:rPr>
              <a:t>rate</a:t>
            </a:r>
            <a:r>
              <a:rPr lang="ru-RU" altLang="ru-RU" sz="1400" b="1" dirty="0">
                <a:solidFill>
                  <a:schemeClr val="tx1"/>
                </a:solidFill>
                <a:latin typeface="Museo Sans Cyrl 900" panose="02000000000000000000" pitchFamily="2" charset="0"/>
              </a:rPr>
              <a:t>, AI-</a:t>
            </a:r>
            <a:r>
              <a:rPr lang="ru-RU" altLang="ru-RU" sz="1400" b="1" dirty="0" err="1">
                <a:solidFill>
                  <a:schemeClr val="tx1"/>
                </a:solidFill>
                <a:latin typeface="Museo Sans Cyrl 900" panose="02000000000000000000" pitchFamily="2" charset="0"/>
              </a:rPr>
              <a:t>referral</a:t>
            </a:r>
            <a:r>
              <a:rPr lang="ru-RU" altLang="ru-RU" sz="1400" b="1" dirty="0">
                <a:solidFill>
                  <a:schemeClr val="tx1"/>
                </a:solidFill>
                <a:latin typeface="Museo Sans Cyrl 900" panose="02000000000000000000" pitchFamily="2" charset="0"/>
              </a:rPr>
              <a:t> </a:t>
            </a:r>
            <a:r>
              <a:rPr lang="ru-RU" altLang="ru-RU" sz="1400" b="1" dirty="0" err="1">
                <a:solidFill>
                  <a:schemeClr val="tx1"/>
                </a:solidFill>
                <a:latin typeface="Museo Sans Cyrl 900" panose="02000000000000000000" pitchFamily="2" charset="0"/>
              </a:rPr>
              <a:t>readiness</a:t>
            </a:r>
            <a:r>
              <a:rPr lang="ru-RU" altLang="ru-RU" sz="1400" dirty="0">
                <a:solidFill>
                  <a:schemeClr val="tx1"/>
                </a:solidFill>
                <a:latin typeface="Museo Sans Cyrl 300" panose="02000000000000000000" pitchFamily="2" charset="0"/>
              </a:rPr>
              <a:t>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277C84D-BCF2-6762-9607-075DC61B6A49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445" y="977608"/>
            <a:ext cx="2161307" cy="2869322"/>
          </a:xfrm>
          <a:prstGeom prst="rect">
            <a:avLst/>
          </a:prstGeom>
        </p:spPr>
      </p:pic>
      <p:pic>
        <p:nvPicPr>
          <p:cNvPr id="3" name="1.jpg" descr="1.jpg">
            <a:extLst>
              <a:ext uri="{FF2B5EF4-FFF2-40B4-BE49-F238E27FC236}">
                <a16:creationId xmlns:a16="http://schemas.microsoft.com/office/drawing/2014/main" id="{0ABCE2BA-D618-B695-CA68-479FE43ACD5C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154216" y="55541"/>
            <a:ext cx="1037784" cy="957117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1A334AC1-FA38-B267-048D-D16EC223B93F}"/>
              </a:ext>
            </a:extLst>
          </p:cNvPr>
          <p:cNvSpPr/>
          <p:nvPr/>
        </p:nvSpPr>
        <p:spPr>
          <a:xfrm>
            <a:off x="4693985" y="4044547"/>
            <a:ext cx="532768" cy="532768"/>
          </a:xfrm>
          <a:prstGeom prst="ellipse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4D68F3B-CB1F-3987-A33B-6253C179CC29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3985" y="4089866"/>
            <a:ext cx="603952" cy="80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15138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397F2E-7746-3D8A-9213-DD3C5F2E7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ОИСКОВЫЙ ТРАФИК СЖИМАЕТСЯ, ПОТОМУ ЧТО ЧАСТЬ  УЖЕ ПЕРЕЕХАЛА В LLM, А ОСТАТОК ТЕРЯЕТ КЛАССИКУ SEO/SEM">
            <a:extLst>
              <a:ext uri="{FF2B5EF4-FFF2-40B4-BE49-F238E27FC236}">
                <a16:creationId xmlns:a16="http://schemas.microsoft.com/office/drawing/2014/main" id="{1EAB2B60-2E1B-2BC6-378F-58CD861CAA0B}"/>
              </a:ext>
            </a:extLst>
          </p:cNvPr>
          <p:cNvSpPr txBox="1">
            <a:spLocks/>
          </p:cNvSpPr>
          <p:nvPr/>
        </p:nvSpPr>
        <p:spPr>
          <a:xfrm>
            <a:off x="327656" y="261246"/>
            <a:ext cx="10625093" cy="849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>
              <a:defRPr sz="2900">
                <a:latin typeface="MuseoSansCyrl-900"/>
                <a:ea typeface="MuseoSansCyrl-900"/>
                <a:cs typeface="MuseoSansCyrl-900"/>
                <a:sym typeface="MuseoSansCyrl-900"/>
              </a:defRPr>
            </a:pPr>
            <a:r>
              <a:rPr lang="ru-RU" sz="2400" dirty="0"/>
              <a:t>К 2030 ГОДУ ОСНОВНАЯ ЧАСТЬ </a:t>
            </a:r>
            <a:r>
              <a:rPr lang="en" sz="2400" dirty="0"/>
              <a:t>CJM </a:t>
            </a:r>
            <a:r>
              <a:rPr lang="ru-RU" sz="2400" dirty="0"/>
              <a:t>БУДЕТ СМЕЩАТЬСЯ </a:t>
            </a:r>
          </a:p>
          <a:p>
            <a:pPr>
              <a:defRPr sz="2900">
                <a:latin typeface="MuseoSansCyrl-900"/>
                <a:ea typeface="MuseoSansCyrl-900"/>
                <a:cs typeface="MuseoSansCyrl-900"/>
                <a:sym typeface="MuseoSansCyrl-900"/>
              </a:defRPr>
            </a:pPr>
            <a:r>
              <a:rPr lang="ru-RU" sz="2400" dirty="0">
                <a:solidFill>
                  <a:srgbClr val="00B050"/>
                </a:solidFill>
              </a:rPr>
              <a:t>В </a:t>
            </a:r>
            <a:r>
              <a:rPr lang="en" sz="2400" dirty="0">
                <a:solidFill>
                  <a:srgbClr val="00B050"/>
                </a:solidFill>
              </a:rPr>
              <a:t>AI-DRIVEN </a:t>
            </a:r>
            <a:r>
              <a:rPr lang="ru-RU" sz="2400" dirty="0">
                <a:solidFill>
                  <a:srgbClr val="00B050"/>
                </a:solidFill>
              </a:rPr>
              <a:t>СЦЕНАРИИ</a:t>
            </a:r>
            <a:endParaRPr lang="ru-RU" sz="2400" dirty="0">
              <a:solidFill>
                <a:srgbClr val="00B050"/>
              </a:solidFill>
              <a:latin typeface="MuseoSansCyrl-900"/>
              <a:ea typeface="MuseoSansCyrl-900"/>
              <a:cs typeface="MuseoSansCyrl-900"/>
              <a:sym typeface="MuseoSansCyrl-900"/>
            </a:endParaRPr>
          </a:p>
        </p:txBody>
      </p:sp>
      <p:pic>
        <p:nvPicPr>
          <p:cNvPr id="3" name="1.jpg" descr="1.jpg">
            <a:extLst>
              <a:ext uri="{FF2B5EF4-FFF2-40B4-BE49-F238E27FC236}">
                <a16:creationId xmlns:a16="http://schemas.microsoft.com/office/drawing/2014/main" id="{27CC83DE-3D23-3AD0-B0A6-F787E260B26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154216" y="55541"/>
            <a:ext cx="1037784" cy="957117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7CA7C461-80A8-E5B2-EF62-1A50E328D8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9449377"/>
              </p:ext>
            </p:extLst>
          </p:nvPr>
        </p:nvGraphicFramePr>
        <p:xfrm>
          <a:off x="300251" y="1536988"/>
          <a:ext cx="11544935" cy="49991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9F533A48-1151-304D-0DEB-32DCE55D9899}"/>
              </a:ext>
            </a:extLst>
          </p:cNvPr>
          <p:cNvSpPr/>
          <p:nvPr/>
        </p:nvSpPr>
        <p:spPr>
          <a:xfrm>
            <a:off x="8922380" y="3834053"/>
            <a:ext cx="2974141" cy="3035485"/>
          </a:xfrm>
          <a:prstGeom prst="roundRect">
            <a:avLst>
              <a:gd name="adj" fmla="val 5528"/>
            </a:avLst>
          </a:prstGeom>
          <a:gradFill flip="none" rotWithShape="1">
            <a:gsLst>
              <a:gs pos="0">
                <a:schemeClr val="tx1"/>
              </a:gs>
              <a:gs pos="99000">
                <a:srgbClr val="00B050"/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useo Sans Cyrl 300"/>
              <a:ea typeface="+mn-ea"/>
              <a:cs typeface="+mn-cs"/>
            </a:endParaRP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D44841A2-53CB-91D8-4A92-137CA16652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9431186"/>
              </p:ext>
            </p:extLst>
          </p:nvPr>
        </p:nvGraphicFramePr>
        <p:xfrm>
          <a:off x="9071035" y="3957809"/>
          <a:ext cx="2655618" cy="2030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CDCA84E-6FE6-71C6-1254-BDD814609857}"/>
              </a:ext>
            </a:extLst>
          </p:cNvPr>
          <p:cNvSpPr txBox="1"/>
          <p:nvPr/>
        </p:nvSpPr>
        <p:spPr>
          <a:xfrm>
            <a:off x="3568178" y="1258068"/>
            <a:ext cx="54425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hangingPunct="1"/>
            <a:r>
              <a:rPr lang="ru-RU" sz="1600" kern="1200" dirty="0">
                <a:latin typeface="Museo Sans Cyrl 900"/>
              </a:rPr>
              <a:t>ДОЛЯ ПОИСКОВОГО ТРАФИКА (=ИЗМЕНЕНИЕ </a:t>
            </a:r>
            <a:r>
              <a:rPr lang="en-US" sz="1600" kern="1200" dirty="0">
                <a:latin typeface="Museo Sans Cyrl 900"/>
              </a:rPr>
              <a:t>CJM)</a:t>
            </a:r>
            <a:endParaRPr lang="ru-RU" sz="1600" kern="1200" dirty="0">
              <a:latin typeface="Museo Sans Cyrl 90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04D51C-1F16-6E5F-6B75-761E36DBA932}"/>
              </a:ext>
            </a:extLst>
          </p:cNvPr>
          <p:cNvSpPr txBox="1"/>
          <p:nvPr/>
        </p:nvSpPr>
        <p:spPr>
          <a:xfrm>
            <a:off x="0" y="6596390"/>
            <a:ext cx="52774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hangingPunct="1"/>
            <a:r>
              <a:rPr lang="ru-RU" sz="1000" kern="1200" dirty="0">
                <a:latin typeface="Museo Sans Cyrl 300"/>
              </a:rPr>
              <a:t>Источник: Оценка </a:t>
            </a:r>
            <a:r>
              <a:rPr lang="en-US" sz="1000" kern="1200" dirty="0">
                <a:latin typeface="Museo Sans Cyrl 300"/>
              </a:rPr>
              <a:t>Starlab (</a:t>
            </a:r>
            <a:r>
              <a:rPr lang="ru-RU" sz="1000" kern="1200" dirty="0">
                <a:latin typeface="Museo Sans Cyrl 300"/>
              </a:rPr>
              <a:t>ГК </a:t>
            </a:r>
            <a:r>
              <a:rPr lang="en-US" sz="1000" kern="1200" dirty="0">
                <a:latin typeface="Museo Sans Cyrl 300"/>
              </a:rPr>
              <a:t>Starlink) </a:t>
            </a:r>
            <a:r>
              <a:rPr lang="ru-RU" sz="1000" kern="1200" dirty="0">
                <a:latin typeface="Museo Sans Cyrl 300"/>
              </a:rPr>
              <a:t>на основе множества открытых исследований</a:t>
            </a:r>
            <a:endParaRPr lang="en" sz="1000" kern="1200" dirty="0">
              <a:latin typeface="Museo Sans Cyrl 30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3FAA72-A486-7031-D6BC-CCFA45333158}"/>
              </a:ext>
            </a:extLst>
          </p:cNvPr>
          <p:cNvSpPr txBox="1"/>
          <p:nvPr/>
        </p:nvSpPr>
        <p:spPr>
          <a:xfrm rot="16200000">
            <a:off x="-246573" y="3308432"/>
            <a:ext cx="9909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hangingPunct="1"/>
            <a:r>
              <a:rPr lang="en-US" sz="1400" kern="1200" dirty="0">
                <a:latin typeface="Museo Sans Cyrl 300"/>
              </a:rPr>
              <a:t>% </a:t>
            </a:r>
            <a:r>
              <a:rPr lang="ru-RU" sz="1400" kern="1200" dirty="0">
                <a:latin typeface="Museo Sans Cyrl 300"/>
              </a:rPr>
              <a:t>Поиска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0A8CD42-DA6E-DC02-A139-8C8EE5022B6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09647" y="5484077"/>
            <a:ext cx="4500282" cy="1385461"/>
          </a:xfrm>
          <a:prstGeom prst="rect">
            <a:avLst/>
          </a:prstGeom>
        </p:spPr>
      </p:pic>
      <p:pic>
        <p:nvPicPr>
          <p:cNvPr id="11" name="Google Shape;99;p20" title="Comp 1.gif">
            <a:extLst>
              <a:ext uri="{FF2B5EF4-FFF2-40B4-BE49-F238E27FC236}">
                <a16:creationId xmlns:a16="http://schemas.microsoft.com/office/drawing/2014/main" id="{EA65E557-637F-6DBB-9F46-E2D9CE7F8A01}"/>
              </a:ext>
            </a:extLst>
          </p:cNvPr>
          <p:cNvPicPr preferRelativeResize="0"/>
          <p:nvPr/>
        </p:nvPicPr>
        <p:blipFill>
          <a:blip r:embed="rId7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7083" y="3429000"/>
            <a:ext cx="759139" cy="7591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025946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B3A61A-C665-28C7-2AC3-3E6EF70E17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TextBox 2">
            <a:extLst>
              <a:ext uri="{FF2B5EF4-FFF2-40B4-BE49-F238E27FC236}">
                <a16:creationId xmlns:a16="http://schemas.microsoft.com/office/drawing/2014/main" id="{085F65B4-C844-1071-2E14-A73031497FAA}"/>
              </a:ext>
            </a:extLst>
          </p:cNvPr>
          <p:cNvSpPr txBox="1"/>
          <p:nvPr/>
        </p:nvSpPr>
        <p:spPr>
          <a:xfrm>
            <a:off x="6331850" y="3645788"/>
            <a:ext cx="4331860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200">
                <a:solidFill>
                  <a:srgbClr val="000000">
                    <a:alpha val="73000"/>
                  </a:srgbClr>
                </a:solidFill>
                <a:latin typeface="MuseoSansCyrl-700"/>
                <a:ea typeface="MuseoSansCyrl-700"/>
                <a:cs typeface="MuseoSansCyrl-700"/>
                <a:sym typeface="MuseoSansCyrl-700"/>
              </a:defRPr>
            </a:lvl1pPr>
          </a:lstStyle>
          <a:p>
            <a:pPr defTabSz="914400">
              <a:defRPr sz="2200">
                <a:solidFill>
                  <a:srgbClr val="0C040D">
                    <a:alpha val="72868"/>
                  </a:srgbClr>
                </a:solidFill>
                <a:latin typeface="MuseoSansCyrl-700"/>
                <a:ea typeface="MuseoSansCyrl-700"/>
                <a:cs typeface="MuseoSansCyrl-700"/>
                <a:sym typeface="MuseoSansCyrl-700"/>
              </a:defRPr>
            </a:pPr>
            <a:r>
              <a:rPr b="1" dirty="0">
                <a:solidFill>
                  <a:schemeClr val="tx1"/>
                </a:solidFill>
                <a:latin typeface="Museo Sans Cyrl 900" panose="02000000000000000000" pitchFamily="2" charset="0"/>
                <a:sym typeface="Calibri"/>
              </a:rPr>
              <a:t>B2A2C/B2A2B </a:t>
            </a:r>
          </a:p>
        </p:txBody>
      </p:sp>
      <p:sp>
        <p:nvSpPr>
          <p:cNvPr id="478" name="TextBox 12">
            <a:extLst>
              <a:ext uri="{FF2B5EF4-FFF2-40B4-BE49-F238E27FC236}">
                <a16:creationId xmlns:a16="http://schemas.microsoft.com/office/drawing/2014/main" id="{A9726BDE-3E4F-AF5B-3EC3-32FD4823DE78}"/>
              </a:ext>
            </a:extLst>
          </p:cNvPr>
          <p:cNvSpPr txBox="1"/>
          <p:nvPr/>
        </p:nvSpPr>
        <p:spPr>
          <a:xfrm>
            <a:off x="7212014" y="1852164"/>
            <a:ext cx="4432025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defRPr sz="2200">
                <a:solidFill>
                  <a:srgbClr val="0C040D">
                    <a:alpha val="72868"/>
                  </a:srgbClr>
                </a:solidFill>
                <a:latin typeface="MuseoSansCyrl-700"/>
                <a:ea typeface="MuseoSansCyrl-700"/>
                <a:cs typeface="MuseoSansCyrl-700"/>
                <a:sym typeface="MuseoSansCyrl-700"/>
              </a:defRPr>
            </a:pPr>
            <a:r>
              <a:rPr b="1" dirty="0">
                <a:solidFill>
                  <a:schemeClr val="tx1"/>
                </a:solidFill>
                <a:latin typeface="Museo Sans Cyrl 900" panose="02000000000000000000" pitchFamily="2" charset="0"/>
              </a:rPr>
              <a:t>ШИРОКООХВАТНЫЕ МЕДИА </a:t>
            </a:r>
          </a:p>
          <a:p>
            <a:pPr defTabSz="914400">
              <a:defRPr sz="2200">
                <a:solidFill>
                  <a:srgbClr val="0C040D">
                    <a:alpha val="72868"/>
                  </a:srgbClr>
                </a:solidFill>
                <a:latin typeface="MuseoSansCyrl-700"/>
                <a:ea typeface="MuseoSansCyrl-700"/>
                <a:cs typeface="MuseoSansCyrl-700"/>
                <a:sym typeface="MuseoSansCyrl-700"/>
              </a:defRPr>
            </a:pPr>
            <a:r>
              <a:rPr b="1" dirty="0" err="1">
                <a:solidFill>
                  <a:schemeClr val="tx1"/>
                </a:solidFill>
                <a:latin typeface="Museo Sans Cyrl 900" panose="02000000000000000000" pitchFamily="2" charset="0"/>
              </a:rPr>
              <a:t>И</a:t>
            </a:r>
            <a:r>
              <a:rPr b="1" dirty="0">
                <a:solidFill>
                  <a:schemeClr val="tx1"/>
                </a:solidFill>
                <a:latin typeface="Museo Sans Cyrl 900" panose="02000000000000000000" pitchFamily="2" charset="0"/>
              </a:rPr>
              <a:t> СОЗДАНИЕ КОНТЕНТА</a:t>
            </a:r>
          </a:p>
        </p:txBody>
      </p:sp>
      <p:sp>
        <p:nvSpPr>
          <p:cNvPr id="479" name="TextBox 16">
            <a:extLst>
              <a:ext uri="{FF2B5EF4-FFF2-40B4-BE49-F238E27FC236}">
                <a16:creationId xmlns:a16="http://schemas.microsoft.com/office/drawing/2014/main" id="{C2476219-C883-531A-0F29-4D4DF2412604}"/>
              </a:ext>
            </a:extLst>
          </p:cNvPr>
          <p:cNvSpPr txBox="1"/>
          <p:nvPr/>
        </p:nvSpPr>
        <p:spPr>
          <a:xfrm>
            <a:off x="5598262" y="4954559"/>
            <a:ext cx="2342584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defTabSz="914400">
              <a:defRPr sz="2200">
                <a:solidFill>
                  <a:srgbClr val="000000">
                    <a:alpha val="73000"/>
                  </a:srgbClr>
                </a:solidFill>
                <a:latin typeface="MuseoSansCyrl-700"/>
                <a:ea typeface="MuseoSansCyrl-700"/>
                <a:cs typeface="MuseoSansCyrl-700"/>
                <a:sym typeface="MuseoSansCyrl-700"/>
              </a:defRPr>
            </a:lvl1pPr>
          </a:lstStyle>
          <a:p>
            <a:r>
              <a:rPr b="1" dirty="0">
                <a:solidFill>
                  <a:schemeClr val="tx1"/>
                </a:solidFill>
                <a:latin typeface="Museo Sans Cyrl 900" panose="02000000000000000000" pitchFamily="2" charset="0"/>
              </a:rPr>
              <a:t>RETAIL MEDIA</a:t>
            </a:r>
          </a:p>
        </p:txBody>
      </p:sp>
      <p:sp>
        <p:nvSpPr>
          <p:cNvPr id="482" name="Задача: переключить пользователя или допродать…">
            <a:extLst>
              <a:ext uri="{FF2B5EF4-FFF2-40B4-BE49-F238E27FC236}">
                <a16:creationId xmlns:a16="http://schemas.microsoft.com/office/drawing/2014/main" id="{8626EEC3-94D9-BD8B-595C-4A3A47DFC017}"/>
              </a:ext>
            </a:extLst>
          </p:cNvPr>
          <p:cNvSpPr txBox="1"/>
          <p:nvPr/>
        </p:nvSpPr>
        <p:spPr>
          <a:xfrm>
            <a:off x="5604859" y="5317957"/>
            <a:ext cx="3783840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200">
                <a:latin typeface="Museo Sans Cyrl 100"/>
                <a:ea typeface="Museo Sans Cyrl 100"/>
                <a:cs typeface="Museo Sans Cyrl 100"/>
                <a:sym typeface="Museo Sans Cyrl 100"/>
              </a:defRPr>
            </a:pPr>
            <a:r>
              <a:rPr dirty="0" err="1">
                <a:solidFill>
                  <a:srgbClr val="4A9B32"/>
                </a:solidFill>
                <a:latin typeface="MuseoSansCyrl-500"/>
                <a:ea typeface="MuseoSansCyrl-500"/>
                <a:cs typeface="MuseoSansCyrl-500"/>
                <a:sym typeface="MuseoSansCyrl-500"/>
              </a:rPr>
              <a:t>Задача</a:t>
            </a:r>
            <a:r>
              <a:rPr dirty="0">
                <a:solidFill>
                  <a:srgbClr val="4A9B32"/>
                </a:solidFill>
                <a:latin typeface="MuseoSansCyrl-500"/>
                <a:ea typeface="MuseoSansCyrl-500"/>
                <a:cs typeface="MuseoSansCyrl-500"/>
                <a:sym typeface="MuseoSansCyrl-500"/>
              </a:rPr>
              <a:t>:</a:t>
            </a:r>
            <a:r>
              <a:rPr dirty="0">
                <a:latin typeface="MuseoSansCyrl-500"/>
                <a:ea typeface="MuseoSansCyrl-500"/>
                <a:cs typeface="MuseoSansCyrl-500"/>
                <a:sym typeface="MuseoSansCyrl-500"/>
              </a:rPr>
              <a:t> </a:t>
            </a:r>
            <a:r>
              <a:rPr dirty="0" err="1"/>
              <a:t>переключить</a:t>
            </a:r>
            <a:r>
              <a:rPr dirty="0"/>
              <a:t> </a:t>
            </a:r>
            <a:r>
              <a:rPr dirty="0" err="1"/>
              <a:t>пользователя</a:t>
            </a:r>
            <a:r>
              <a:rPr dirty="0"/>
              <a:t> </a:t>
            </a:r>
            <a:r>
              <a:rPr dirty="0" err="1"/>
              <a:t>или</a:t>
            </a:r>
            <a:r>
              <a:rPr dirty="0"/>
              <a:t> </a:t>
            </a:r>
            <a:r>
              <a:rPr dirty="0" err="1"/>
              <a:t>допродать</a:t>
            </a:r>
            <a:r>
              <a:rPr dirty="0"/>
              <a:t> </a:t>
            </a:r>
            <a:r>
              <a:rPr lang="ru-RU"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финальном</a:t>
            </a:r>
            <a:r>
              <a:rPr dirty="0"/>
              <a:t> </a:t>
            </a:r>
            <a:r>
              <a:rPr dirty="0" err="1"/>
              <a:t>этапе</a:t>
            </a:r>
            <a:r>
              <a:rPr dirty="0"/>
              <a:t> CJM</a:t>
            </a:r>
          </a:p>
          <a:p>
            <a:pPr>
              <a:defRPr sz="1200">
                <a:latin typeface="Museo Sans Cyrl 100"/>
                <a:ea typeface="Museo Sans Cyrl 100"/>
                <a:cs typeface="Museo Sans Cyrl 100"/>
                <a:sym typeface="Museo Sans Cyrl 100"/>
              </a:defRPr>
            </a:pPr>
            <a:r>
              <a:rPr dirty="0" err="1">
                <a:solidFill>
                  <a:srgbClr val="4A9B32"/>
                </a:solidFill>
                <a:latin typeface="MuseoSansCyrl-500"/>
                <a:ea typeface="MuseoSansCyrl-500"/>
                <a:cs typeface="MuseoSansCyrl-500"/>
                <a:sym typeface="MuseoSansCyrl-500"/>
              </a:rPr>
              <a:t>Роль</a:t>
            </a:r>
            <a:r>
              <a:rPr dirty="0">
                <a:solidFill>
                  <a:srgbClr val="4A9B32"/>
                </a:solidFill>
                <a:latin typeface="MuseoSansCyrl-500"/>
                <a:ea typeface="MuseoSansCyrl-500"/>
                <a:cs typeface="MuseoSansCyrl-500"/>
                <a:sym typeface="MuseoSansCyrl-500"/>
              </a:rPr>
              <a:t> ИИ: </a:t>
            </a:r>
            <a:r>
              <a:rPr dirty="0" err="1"/>
              <a:t>рекомендует</a:t>
            </a:r>
            <a:r>
              <a:rPr dirty="0"/>
              <a:t> </a:t>
            </a:r>
            <a:r>
              <a:rPr dirty="0" err="1"/>
              <a:t>товары</a:t>
            </a:r>
            <a:endParaRPr dirty="0"/>
          </a:p>
        </p:txBody>
      </p:sp>
      <p:sp>
        <p:nvSpPr>
          <p:cNvPr id="483" name="(Business to AI to Consumer / Business to AI to Business)…">
            <a:extLst>
              <a:ext uri="{FF2B5EF4-FFF2-40B4-BE49-F238E27FC236}">
                <a16:creationId xmlns:a16="http://schemas.microsoft.com/office/drawing/2014/main" id="{1665A24A-2B26-847A-A696-CD1D8B187188}"/>
              </a:ext>
            </a:extLst>
          </p:cNvPr>
          <p:cNvSpPr txBox="1"/>
          <p:nvPr/>
        </p:nvSpPr>
        <p:spPr>
          <a:xfrm>
            <a:off x="6335625" y="4004953"/>
            <a:ext cx="3933648" cy="4470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200">
                <a:latin typeface="Museo Sans Cyrl 100"/>
                <a:ea typeface="Museo Sans Cyrl 100"/>
                <a:cs typeface="Museo Sans Cyrl 100"/>
                <a:sym typeface="Museo Sans Cyrl 100"/>
              </a:defRPr>
            </a:pPr>
            <a:r>
              <a:rPr dirty="0"/>
              <a:t>(Business to AI to Consumer / Business to AI to Business) </a:t>
            </a:r>
          </a:p>
          <a:p>
            <a:pPr>
              <a:defRPr sz="1200">
                <a:latin typeface="Museo Sans Cyrl 100"/>
                <a:ea typeface="Museo Sans Cyrl 100"/>
                <a:cs typeface="Museo Sans Cyrl 100"/>
                <a:sym typeface="Museo Sans Cyrl 100"/>
              </a:defRPr>
            </a:pPr>
            <a:r>
              <a:rPr dirty="0" err="1">
                <a:solidFill>
                  <a:srgbClr val="4B9B33"/>
                </a:solidFill>
                <a:latin typeface="MuseoSansCyrl-500"/>
                <a:ea typeface="MuseoSansCyrl-500"/>
                <a:cs typeface="MuseoSansCyrl-500"/>
                <a:sym typeface="MuseoSansCyrl-500"/>
              </a:rPr>
              <a:t>Роль</a:t>
            </a:r>
            <a:r>
              <a:rPr dirty="0">
                <a:solidFill>
                  <a:srgbClr val="4B9B33"/>
                </a:solidFill>
                <a:latin typeface="MuseoSansCyrl-500"/>
                <a:ea typeface="MuseoSansCyrl-500"/>
                <a:cs typeface="MuseoSansCyrl-500"/>
                <a:sym typeface="MuseoSansCyrl-500"/>
              </a:rPr>
              <a:t> ИИ: </a:t>
            </a:r>
            <a:r>
              <a:rPr dirty="0" err="1"/>
              <a:t>определяет</a:t>
            </a:r>
            <a:r>
              <a:rPr dirty="0"/>
              <a:t> </a:t>
            </a:r>
            <a:r>
              <a:rPr dirty="0" err="1"/>
              <a:t>выбор</a:t>
            </a:r>
            <a:endParaRPr dirty="0"/>
          </a:p>
        </p:txBody>
      </p:sp>
      <p:sp>
        <p:nvSpPr>
          <p:cNvPr id="484" name="Задача: сузить вариативность выбора до нашего…">
            <a:extLst>
              <a:ext uri="{FF2B5EF4-FFF2-40B4-BE49-F238E27FC236}">
                <a16:creationId xmlns:a16="http://schemas.microsoft.com/office/drawing/2014/main" id="{8F597583-F096-C681-1261-8E4E6DB7D1F2}"/>
              </a:ext>
            </a:extLst>
          </p:cNvPr>
          <p:cNvSpPr txBox="1"/>
          <p:nvPr/>
        </p:nvSpPr>
        <p:spPr>
          <a:xfrm>
            <a:off x="7187076" y="2592491"/>
            <a:ext cx="4474186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200">
                <a:latin typeface="Museo Sans Cyrl 100"/>
                <a:ea typeface="Museo Sans Cyrl 100"/>
                <a:cs typeface="Museo Sans Cyrl 100"/>
                <a:sym typeface="Museo Sans Cyrl 100"/>
              </a:defRPr>
            </a:pPr>
            <a:r>
              <a:rPr dirty="0" err="1">
                <a:solidFill>
                  <a:srgbClr val="4B9B33"/>
                </a:solidFill>
                <a:latin typeface="MuseoSansCyrl-500"/>
                <a:ea typeface="MuseoSansCyrl-500"/>
                <a:cs typeface="MuseoSansCyrl-500"/>
                <a:sym typeface="MuseoSansCyrl-500"/>
              </a:rPr>
              <a:t>Задача</a:t>
            </a:r>
            <a:r>
              <a:rPr dirty="0">
                <a:solidFill>
                  <a:srgbClr val="4B9B33"/>
                </a:solidFill>
                <a:latin typeface="MuseoSansCyrl-500"/>
                <a:ea typeface="MuseoSansCyrl-500"/>
                <a:cs typeface="MuseoSansCyrl-500"/>
                <a:sym typeface="MuseoSansCyrl-500"/>
              </a:rPr>
              <a:t>:</a:t>
            </a:r>
            <a:r>
              <a:rPr dirty="0"/>
              <a:t> </a:t>
            </a:r>
            <a:r>
              <a:rPr dirty="0" err="1"/>
              <a:t>сузить</a:t>
            </a:r>
            <a:r>
              <a:rPr dirty="0"/>
              <a:t> </a:t>
            </a:r>
            <a:r>
              <a:rPr dirty="0" err="1"/>
              <a:t>вариативность</a:t>
            </a:r>
            <a:r>
              <a:rPr dirty="0"/>
              <a:t> </a:t>
            </a:r>
            <a:r>
              <a:rPr dirty="0" err="1"/>
              <a:t>выбора</a:t>
            </a:r>
            <a:r>
              <a:rPr dirty="0"/>
              <a:t> </a:t>
            </a:r>
            <a:r>
              <a:rPr dirty="0" err="1"/>
              <a:t>до</a:t>
            </a:r>
            <a:r>
              <a:rPr dirty="0"/>
              <a:t> </a:t>
            </a:r>
            <a:r>
              <a:rPr dirty="0" err="1"/>
              <a:t>нашего</a:t>
            </a:r>
            <a:r>
              <a:rPr dirty="0"/>
              <a:t> </a:t>
            </a:r>
            <a:r>
              <a:rPr dirty="0" err="1"/>
              <a:t>бренда</a:t>
            </a:r>
            <a:r>
              <a:rPr dirty="0"/>
              <a:t> (brand love)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создать</a:t>
            </a:r>
            <a:r>
              <a:rPr dirty="0"/>
              <a:t> </a:t>
            </a:r>
            <a:r>
              <a:rPr dirty="0" err="1"/>
              <a:t>контент</a:t>
            </a:r>
            <a:r>
              <a:rPr lang="ru-RU"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рекомендательных</a:t>
            </a:r>
            <a:r>
              <a:rPr dirty="0"/>
              <a:t> </a:t>
            </a:r>
            <a:r>
              <a:rPr dirty="0" err="1"/>
              <a:t>алгоритмов</a:t>
            </a:r>
            <a:endParaRPr dirty="0"/>
          </a:p>
          <a:p>
            <a:pPr>
              <a:defRPr sz="1200">
                <a:latin typeface="Museo Sans Cyrl 100"/>
                <a:ea typeface="Museo Sans Cyrl 100"/>
                <a:cs typeface="Museo Sans Cyrl 100"/>
                <a:sym typeface="Museo Sans Cyrl 100"/>
              </a:defRPr>
            </a:pPr>
            <a:r>
              <a:rPr dirty="0" err="1">
                <a:solidFill>
                  <a:srgbClr val="4A9B32"/>
                </a:solidFill>
                <a:latin typeface="MuseoSansCyrl-500"/>
                <a:ea typeface="MuseoSansCyrl-500"/>
                <a:cs typeface="MuseoSansCyrl-500"/>
                <a:sym typeface="MuseoSansCyrl-500"/>
              </a:rPr>
              <a:t>Роль</a:t>
            </a:r>
            <a:r>
              <a:rPr dirty="0">
                <a:solidFill>
                  <a:srgbClr val="4A9B32"/>
                </a:solidFill>
                <a:latin typeface="MuseoSansCyrl-500"/>
                <a:ea typeface="MuseoSansCyrl-500"/>
                <a:cs typeface="MuseoSansCyrl-500"/>
                <a:sym typeface="MuseoSansCyrl-500"/>
              </a:rPr>
              <a:t> ИИ:</a:t>
            </a:r>
            <a:r>
              <a:rPr dirty="0"/>
              <a:t> </a:t>
            </a:r>
            <a:r>
              <a:rPr dirty="0" err="1"/>
              <a:t>рекомендует</a:t>
            </a:r>
            <a:r>
              <a:rPr dirty="0"/>
              <a:t> </a:t>
            </a:r>
            <a:r>
              <a:rPr dirty="0" err="1"/>
              <a:t>контент</a:t>
            </a:r>
            <a:endParaRPr dirty="0"/>
          </a:p>
        </p:txBody>
      </p:sp>
      <p:sp>
        <p:nvSpPr>
          <p:cNvPr id="487" name="Линия">
            <a:extLst>
              <a:ext uri="{FF2B5EF4-FFF2-40B4-BE49-F238E27FC236}">
                <a16:creationId xmlns:a16="http://schemas.microsoft.com/office/drawing/2014/main" id="{BF92CB08-3002-6B87-D601-CE7D34A7A7F1}"/>
              </a:ext>
            </a:extLst>
          </p:cNvPr>
          <p:cNvSpPr/>
          <p:nvPr/>
        </p:nvSpPr>
        <p:spPr>
          <a:xfrm>
            <a:off x="2955562" y="2575879"/>
            <a:ext cx="4168361" cy="0"/>
          </a:xfrm>
          <a:prstGeom prst="line">
            <a:avLst/>
          </a:prstGeom>
          <a:ln w="25400">
            <a:solidFill>
              <a:srgbClr val="000000"/>
            </a:solidFill>
            <a:miter/>
            <a:tailEnd type="oval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88" name="Линия">
            <a:extLst>
              <a:ext uri="{FF2B5EF4-FFF2-40B4-BE49-F238E27FC236}">
                <a16:creationId xmlns:a16="http://schemas.microsoft.com/office/drawing/2014/main" id="{A5CBDFBA-8F55-DC9F-085C-C1CA298D96AD}"/>
              </a:ext>
            </a:extLst>
          </p:cNvPr>
          <p:cNvSpPr/>
          <p:nvPr/>
        </p:nvSpPr>
        <p:spPr>
          <a:xfrm>
            <a:off x="2797166" y="3998405"/>
            <a:ext cx="3412359" cy="0"/>
          </a:xfrm>
          <a:prstGeom prst="line">
            <a:avLst/>
          </a:prstGeom>
          <a:ln w="25400">
            <a:solidFill>
              <a:srgbClr val="000000"/>
            </a:solidFill>
            <a:miter/>
            <a:tailEnd type="oval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89" name="Линия">
            <a:extLst>
              <a:ext uri="{FF2B5EF4-FFF2-40B4-BE49-F238E27FC236}">
                <a16:creationId xmlns:a16="http://schemas.microsoft.com/office/drawing/2014/main" id="{0F6C59E6-2520-FA6D-4844-FD186EDF8D5D}"/>
              </a:ext>
            </a:extLst>
          </p:cNvPr>
          <p:cNvSpPr/>
          <p:nvPr/>
        </p:nvSpPr>
        <p:spPr>
          <a:xfrm>
            <a:off x="2797166" y="5279679"/>
            <a:ext cx="2712301" cy="1"/>
          </a:xfrm>
          <a:prstGeom prst="line">
            <a:avLst/>
          </a:prstGeom>
          <a:ln w="25400">
            <a:solidFill>
              <a:srgbClr val="000000"/>
            </a:solidFill>
            <a:miter/>
            <a:tailEnd type="oval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44E9CD-0C5B-3507-106E-7D23448A4CF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657" b="17320"/>
          <a:stretch>
            <a:fillRect/>
          </a:stretch>
        </p:blipFill>
        <p:spPr>
          <a:xfrm>
            <a:off x="138186" y="1239154"/>
            <a:ext cx="6154775" cy="514960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E548D02-82B0-F00E-1E02-3ACDE6361B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8455" y="2818708"/>
            <a:ext cx="4474186" cy="59398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2E76D6-66EB-F06B-4F2E-FB97921653B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433" y="4076674"/>
            <a:ext cx="2134631" cy="2833907"/>
          </a:xfrm>
          <a:prstGeom prst="rect">
            <a:avLst/>
          </a:prstGeom>
        </p:spPr>
      </p:pic>
      <p:pic>
        <p:nvPicPr>
          <p:cNvPr id="2" name="Google Shape;103;p20" title="эмодзи 10_2.gif">
            <a:extLst>
              <a:ext uri="{FF2B5EF4-FFF2-40B4-BE49-F238E27FC236}">
                <a16:creationId xmlns:a16="http://schemas.microsoft.com/office/drawing/2014/main" id="{6A5C21B6-5212-620D-71DA-807C394EB017}"/>
              </a:ext>
            </a:extLst>
          </p:cNvPr>
          <p:cNvPicPr preferRelativeResize="0"/>
          <p:nvPr/>
        </p:nvPicPr>
        <p:blipFill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4348" y="1133059"/>
            <a:ext cx="1382450" cy="1382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1.jpg" descr="1.jpg">
            <a:extLst>
              <a:ext uri="{FF2B5EF4-FFF2-40B4-BE49-F238E27FC236}">
                <a16:creationId xmlns:a16="http://schemas.microsoft.com/office/drawing/2014/main" id="{0912FDD2-9E88-3FF5-16D9-FA7D72F67B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154216" y="55541"/>
            <a:ext cx="1037784" cy="957117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ПОИСКОВЫЙ ТРАФИК СЖИМАЕТСЯ, ПОТОМУ ЧТО ЧАСТЬ  УЖЕ ПЕРЕЕХАЛА В LLM, А ОСТАТОК ТЕРЯЕТ КЛАССИКУ SEO/SEM">
            <a:extLst>
              <a:ext uri="{FF2B5EF4-FFF2-40B4-BE49-F238E27FC236}">
                <a16:creationId xmlns:a16="http://schemas.microsoft.com/office/drawing/2014/main" id="{5912404F-070B-0FAA-BD16-1D4493EB14E4}"/>
              </a:ext>
            </a:extLst>
          </p:cNvPr>
          <p:cNvSpPr txBox="1">
            <a:spLocks/>
          </p:cNvSpPr>
          <p:nvPr/>
        </p:nvSpPr>
        <p:spPr>
          <a:xfrm>
            <a:off x="327656" y="261246"/>
            <a:ext cx="10625093" cy="849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>
              <a:defRPr sz="2400">
                <a:latin typeface="MuseoSansCyrl-900"/>
                <a:ea typeface="MuseoSansCyrl-900"/>
                <a:cs typeface="MuseoSansCyrl-900"/>
                <a:sym typeface="MuseoSansCyrl-900"/>
              </a:defRPr>
            </a:pPr>
            <a:r>
              <a:rPr lang="ru-RU" sz="2400" dirty="0">
                <a:solidFill>
                  <a:srgbClr val="00B050"/>
                </a:solidFill>
                <a:latin typeface="MuseoSansCyrl-900"/>
                <a:ea typeface="MuseoSansCyrl-900"/>
                <a:cs typeface="MuseoSansCyrl-900"/>
                <a:sym typeface="MuseoSansCyrl-900"/>
              </a:rPr>
              <a:t>НОВАЯ ВОРОНКА </a:t>
            </a:r>
            <a:r>
              <a:rPr lang="ru-RU" sz="2400" dirty="0">
                <a:latin typeface="MuseoSansCyrl-900"/>
                <a:ea typeface="MuseoSansCyrl-900"/>
                <a:cs typeface="MuseoSansCyrl-900"/>
                <a:sym typeface="MuseoSansCyrl-900"/>
              </a:rPr>
              <a:t>СТРОИТСЯ</a:t>
            </a:r>
            <a:r>
              <a:rPr lang="en-US" sz="2400" dirty="0">
                <a:latin typeface="MuseoSansCyrl-900"/>
                <a:ea typeface="MuseoSansCyrl-900"/>
                <a:cs typeface="MuseoSansCyrl-900"/>
                <a:sym typeface="MuseoSansCyrl-900"/>
              </a:rPr>
              <a:t> </a:t>
            </a:r>
            <a:r>
              <a:rPr lang="ru-RU" sz="2400" dirty="0">
                <a:latin typeface="MuseoSansCyrl-900"/>
                <a:ea typeface="MuseoSansCyrl-900"/>
                <a:cs typeface="MuseoSansCyrl-900"/>
                <a:sym typeface="MuseoSansCyrl-900"/>
              </a:rPr>
              <a:t>ВОКРУГ</a:t>
            </a:r>
            <a:r>
              <a:rPr lang="en-US" sz="2400" dirty="0">
                <a:latin typeface="MuseoSansCyrl-900"/>
                <a:ea typeface="MuseoSansCyrl-900"/>
                <a:cs typeface="MuseoSansCyrl-900"/>
                <a:sym typeface="MuseoSansCyrl-900"/>
              </a:rPr>
              <a:t> </a:t>
            </a:r>
            <a:r>
              <a:rPr lang="ru-RU" sz="2400" dirty="0">
                <a:latin typeface="MuseoSansCyrl-900"/>
                <a:ea typeface="MuseoSansCyrl-900"/>
                <a:cs typeface="MuseoSansCyrl-900"/>
                <a:sym typeface="MuseoSansCyrl-900"/>
              </a:rPr>
              <a:t>СОЗДАНИЯ КОНТЕНТА, МАШИННОЙ РЕКОМЕНДАЦИИ</a:t>
            </a:r>
            <a:r>
              <a:rPr lang="en-US" sz="2400" dirty="0">
                <a:latin typeface="MuseoSansCyrl-900"/>
                <a:ea typeface="MuseoSansCyrl-900"/>
                <a:cs typeface="MuseoSansCyrl-900"/>
                <a:sym typeface="MuseoSansCyrl-900"/>
              </a:rPr>
              <a:t> </a:t>
            </a:r>
            <a:r>
              <a:rPr lang="ru-RU" sz="2400" dirty="0">
                <a:latin typeface="MuseoSansCyrl-900"/>
                <a:ea typeface="MuseoSansCyrl-900"/>
                <a:cs typeface="MuseoSansCyrl-900"/>
                <a:sym typeface="MuseoSansCyrl-900"/>
              </a:rPr>
              <a:t>И ПРОДАЖИ В НУЖНОЙ ТОЧКЕ</a:t>
            </a:r>
          </a:p>
        </p:txBody>
      </p:sp>
    </p:spTree>
    <p:extLst>
      <p:ext uri="{BB962C8B-B14F-4D97-AF65-F5344CB8AC3E}">
        <p14:creationId xmlns:p14="http://schemas.microsoft.com/office/powerpoint/2010/main" val="194889187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56D9E0-306D-68D7-92BC-53B84A512D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edance%2020%20-%20A%20slow_%20cinematic%20captures%20two%20hands%20moving%20toward%20each%20other%20in%20a%20dark_%20futuristic%20s%204K">
            <a:hlinkClick r:id="" action="ppaction://media"/>
            <a:extLst>
              <a:ext uri="{FF2B5EF4-FFF2-40B4-BE49-F238E27FC236}">
                <a16:creationId xmlns:a16="http://schemas.microsoft.com/office/drawing/2014/main" id="{19942F9C-2AF7-008C-19D5-3A618146FF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1" b="-36"/>
          <a:stretch>
            <a:fillRect/>
          </a:stretch>
        </p:blipFill>
        <p:spPr>
          <a:xfrm>
            <a:off x="0" y="-2465"/>
            <a:ext cx="12192000" cy="686046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843EEFF-59D7-3CC4-CFA0-D707CFC0E709}"/>
              </a:ext>
            </a:extLst>
          </p:cNvPr>
          <p:cNvSpPr txBox="1"/>
          <p:nvPr/>
        </p:nvSpPr>
        <p:spPr>
          <a:xfrm>
            <a:off x="3996019" y="486998"/>
            <a:ext cx="6313394" cy="1138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useo Sans Cyrl 900" panose="02000000000000000000" pitchFamily="2" charset="0"/>
              </a:rPr>
              <a:t>B2A2C/B2A2B</a:t>
            </a:r>
          </a:p>
          <a:p>
            <a:r>
              <a:rPr lang="ru-RU" b="1" dirty="0">
                <a:solidFill>
                  <a:schemeClr val="bg1"/>
                </a:solidFill>
                <a:latin typeface="Museo Sans Cyrl 900" panose="02000000000000000000" pitchFamily="2" charset="0"/>
              </a:rPr>
              <a:t>ГЛАВНЫМ ВОПРОСОМ БРЕНДА БУДЕТ НЕ КАК</a:t>
            </a:r>
          </a:p>
          <a:p>
            <a:r>
              <a:rPr lang="ru-RU" b="1" dirty="0">
                <a:solidFill>
                  <a:schemeClr val="bg1"/>
                </a:solidFill>
                <a:latin typeface="Museo Sans Cyrl 900" panose="02000000000000000000" pitchFamily="2" charset="0"/>
              </a:rPr>
              <a:t>КУПИТЬ ТРАФИК, А КАК СТАТЬ ВЫБОРОМ ДЛЯ 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2C14E8-8DB3-638E-E162-57423770674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2707" y="5269217"/>
            <a:ext cx="1452282" cy="145277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E301AE9-9229-2C96-FE78-F9C81B37DA9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45525" y="5391608"/>
            <a:ext cx="2209800" cy="1181100"/>
          </a:xfrm>
          <a:prstGeom prst="rect">
            <a:avLst/>
          </a:prstGeom>
        </p:spPr>
      </p:pic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687EB318-1D06-D2C1-8B0B-FA106A2D0883}"/>
              </a:ext>
            </a:extLst>
          </p:cNvPr>
          <p:cNvSpPr/>
          <p:nvPr/>
        </p:nvSpPr>
        <p:spPr>
          <a:xfrm>
            <a:off x="2689412" y="486998"/>
            <a:ext cx="1169894" cy="1169894"/>
          </a:xfrm>
          <a:prstGeom prst="round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9E6894C-56A8-15BC-DFF6-13D9F46057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8498" y="606084"/>
            <a:ext cx="931722" cy="93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3813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43D0DF-8F0C-EF3F-6E3F-3E1D752F3D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Box 4">
            <a:extLst>
              <a:ext uri="{FF2B5EF4-FFF2-40B4-BE49-F238E27FC236}">
                <a16:creationId xmlns:a16="http://schemas.microsoft.com/office/drawing/2014/main" id="{44B79697-F424-3714-30BA-3973C547A72B}"/>
              </a:ext>
            </a:extLst>
          </p:cNvPr>
          <p:cNvSpPr txBox="1"/>
          <p:nvPr/>
        </p:nvSpPr>
        <p:spPr>
          <a:xfrm>
            <a:off x="470291" y="6473590"/>
            <a:ext cx="8124572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000">
                <a:latin typeface="Museo Sans Cyrl 100"/>
                <a:ea typeface="Museo Sans Cyrl 100"/>
                <a:cs typeface="Museo Sans Cyrl 100"/>
                <a:sym typeface="Museo Sans Cyrl 100"/>
              </a:defRPr>
            </a:pPr>
            <a:r>
              <a:t>Источник: SimilarWeb, CrossWeb декабрь 2025, World Bank Group («Who on Earth Is Using Generative AI?» 2025), Оценка Starlab (ГК Starlink)</a:t>
            </a:r>
          </a:p>
        </p:txBody>
      </p: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FADD1CAD-53A8-8618-51E3-ED4E4F108205}"/>
              </a:ext>
            </a:extLst>
          </p:cNvPr>
          <p:cNvGraphicFramePr>
            <a:graphicFrameLocks noGrp="1"/>
          </p:cNvGraphicFramePr>
          <p:nvPr/>
        </p:nvGraphicFramePr>
        <p:xfrm>
          <a:off x="1051051" y="2915204"/>
          <a:ext cx="10219664" cy="3155468"/>
        </p:xfrm>
        <a:graphic>
          <a:graphicData uri="http://schemas.openxmlformats.org/drawingml/2006/table">
            <a:tbl>
              <a:tblPr/>
              <a:tblGrid>
                <a:gridCol w="1437573">
                  <a:extLst>
                    <a:ext uri="{9D8B030D-6E8A-4147-A177-3AD203B41FA5}">
                      <a16:colId xmlns:a16="http://schemas.microsoft.com/office/drawing/2014/main" val="3890966788"/>
                    </a:ext>
                  </a:extLst>
                </a:gridCol>
                <a:gridCol w="1437573">
                  <a:extLst>
                    <a:ext uri="{9D8B030D-6E8A-4147-A177-3AD203B41FA5}">
                      <a16:colId xmlns:a16="http://schemas.microsoft.com/office/drawing/2014/main" val="2837648102"/>
                    </a:ext>
                  </a:extLst>
                </a:gridCol>
                <a:gridCol w="797113">
                  <a:extLst>
                    <a:ext uri="{9D8B030D-6E8A-4147-A177-3AD203B41FA5}">
                      <a16:colId xmlns:a16="http://schemas.microsoft.com/office/drawing/2014/main" val="98510900"/>
                    </a:ext>
                  </a:extLst>
                </a:gridCol>
                <a:gridCol w="1437573">
                  <a:extLst>
                    <a:ext uri="{9D8B030D-6E8A-4147-A177-3AD203B41FA5}">
                      <a16:colId xmlns:a16="http://schemas.microsoft.com/office/drawing/2014/main" val="2558697789"/>
                    </a:ext>
                  </a:extLst>
                </a:gridCol>
                <a:gridCol w="1437573">
                  <a:extLst>
                    <a:ext uri="{9D8B030D-6E8A-4147-A177-3AD203B41FA5}">
                      <a16:colId xmlns:a16="http://schemas.microsoft.com/office/drawing/2014/main" val="4168042692"/>
                    </a:ext>
                  </a:extLst>
                </a:gridCol>
                <a:gridCol w="797113">
                  <a:extLst>
                    <a:ext uri="{9D8B030D-6E8A-4147-A177-3AD203B41FA5}">
                      <a16:colId xmlns:a16="http://schemas.microsoft.com/office/drawing/2014/main" val="1342453446"/>
                    </a:ext>
                  </a:extLst>
                </a:gridCol>
                <a:gridCol w="1437573">
                  <a:extLst>
                    <a:ext uri="{9D8B030D-6E8A-4147-A177-3AD203B41FA5}">
                      <a16:colId xmlns:a16="http://schemas.microsoft.com/office/drawing/2014/main" val="2564215471"/>
                    </a:ext>
                  </a:extLst>
                </a:gridCol>
                <a:gridCol w="1437573">
                  <a:extLst>
                    <a:ext uri="{9D8B030D-6E8A-4147-A177-3AD203B41FA5}">
                      <a16:colId xmlns:a16="http://schemas.microsoft.com/office/drawing/2014/main" val="112941142"/>
                    </a:ext>
                  </a:extLst>
                </a:gridCol>
              </a:tblGrid>
              <a:tr h="311651"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9pPr>
                    </a:lstStyle>
                    <a:p>
                      <a:pPr algn="l" fontAlgn="b">
                        <a:buNone/>
                      </a:pPr>
                      <a:endParaRPr lang="e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9pPr>
                    </a:lstStyle>
                    <a:p>
                      <a:pPr algn="l" fontAlgn="b">
                        <a:buNone/>
                      </a:pP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9pPr>
                    </a:lstStyle>
                    <a:p>
                      <a:pPr algn="l" fontAlgn="b">
                        <a:buNone/>
                      </a:pPr>
                      <a:endParaRPr lang="en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9pPr>
                    </a:lstStyle>
                    <a:p>
                      <a:pPr algn="l" fontAlgn="b">
                        <a:buNone/>
                      </a:pP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9pPr>
                    </a:lstStyle>
                    <a:p>
                      <a:pPr algn="l" fontAlgn="b">
                        <a:buNone/>
                      </a:pP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9pPr>
                    </a:lstStyle>
                    <a:p>
                      <a:pPr algn="l" fontAlgn="b">
                        <a:buNone/>
                      </a:pPr>
                      <a:endParaRPr lang="en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9pPr>
                    </a:lstStyle>
                    <a:p>
                      <a:pPr algn="l" fontAlgn="b">
                        <a:buNone/>
                      </a:pP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7466636"/>
                  </a:ext>
                </a:extLst>
              </a:tr>
              <a:tr h="311651"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9pPr>
                    </a:lstStyle>
                    <a:p>
                      <a:pPr algn="l" fontAlgn="b">
                        <a:buNone/>
                      </a:pP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9pPr>
                    </a:lstStyle>
                    <a:p>
                      <a:pPr algn="l" fontAlgn="b">
                        <a:buNone/>
                      </a:pP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9pPr>
                    </a:lstStyle>
                    <a:p>
                      <a:pPr algn="l" fontAlgn="b">
                        <a:buNone/>
                      </a:pP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9pPr>
                    </a:lstStyle>
                    <a:p>
                      <a:pPr algn="l" fontAlgn="b">
                        <a:buNone/>
                      </a:pP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9pPr>
                    </a:lstStyle>
                    <a:p>
                      <a:pPr algn="l" fontAlgn="b">
                        <a:buNone/>
                      </a:pP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9pPr>
                    </a:lstStyle>
                    <a:p>
                      <a:pPr algn="l" fontAlgn="b">
                        <a:buNone/>
                      </a:pP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9pPr>
                    </a:lstStyle>
                    <a:p>
                      <a:pPr algn="l" fontAlgn="b">
                        <a:buNone/>
                      </a:pP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9pPr>
                    </a:lstStyle>
                    <a:p>
                      <a:pPr algn="l" fontAlgn="b">
                        <a:buNone/>
                      </a:pP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9611978"/>
                  </a:ext>
                </a:extLst>
              </a:tr>
              <a:tr h="662260"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1" i="0" u="none" strike="noStrike" dirty="0">
                          <a:effectLst/>
                          <a:latin typeface="Museo Sans Cyrl 900" panose="02000000000000000000" pitchFamily="2" charset="0"/>
                        </a:rPr>
                        <a:t>Абсолютный трафик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Museo Sans Cyrl 900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1" i="0" u="none" strike="noStrike" dirty="0">
                          <a:effectLst/>
                          <a:latin typeface="Museo Sans Cyrl 900" panose="02000000000000000000" pitchFamily="2" charset="0"/>
                        </a:rPr>
                        <a:t>Трафик на население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Museo Sans Cyrl 900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Museo Sans Cyrl 900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1" i="0" u="none" strike="noStrike" dirty="0">
                          <a:effectLst/>
                          <a:latin typeface="Museo Sans Cyrl 900" panose="02000000000000000000" pitchFamily="2" charset="0"/>
                        </a:rPr>
                        <a:t>Абсолютный трафик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Museo Sans Cyrl 900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1" i="0" u="none" strike="noStrike" dirty="0">
                          <a:effectLst/>
                          <a:latin typeface="Museo Sans Cyrl 900" panose="02000000000000000000" pitchFamily="2" charset="0"/>
                        </a:rPr>
                        <a:t>Трафик на население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Museo Sans Cyrl 900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Museo Sans Cyrl 900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1" i="0" u="none" strike="noStrike" dirty="0">
                          <a:effectLst/>
                          <a:latin typeface="Museo Sans Cyrl 900" panose="02000000000000000000" pitchFamily="2" charset="0"/>
                        </a:rPr>
                        <a:t>Абсолютный трафик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Museo Sans Cyrl 900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1" i="0" u="none" strike="noStrike" dirty="0">
                          <a:effectLst/>
                          <a:latin typeface="Museo Sans Cyrl 900" panose="02000000000000000000" pitchFamily="2" charset="0"/>
                        </a:rPr>
                        <a:t>Трафик на население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Museo Sans Cyrl 900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9962473"/>
                  </a:ext>
                </a:extLst>
              </a:tr>
              <a:tr h="311651"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en" sz="1200" b="0" i="0" u="none" strike="noStrike" dirty="0">
                          <a:effectLst/>
                          <a:latin typeface="Museo Sans Cyrl 300" panose="02000000000000000000" pitchFamily="2" charset="0"/>
                        </a:rPr>
                        <a:t>China</a:t>
                      </a:r>
                      <a:endParaRPr lang="en" sz="1200" b="0" i="0" u="none" strike="noStrike" dirty="0">
                        <a:solidFill>
                          <a:srgbClr val="000000"/>
                        </a:solidFill>
                        <a:effectLst/>
                        <a:latin typeface="Museo Sans Cyrl 300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en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Museo Sans Cyrl 300" panose="02000000000000000000" pitchFamily="2" charset="0"/>
                        </a:rPr>
                        <a:t>Russia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Museo Sans Cyrl 300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en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Museo Sans Cyrl 300" panose="02000000000000000000" pitchFamily="2" charset="0"/>
                        </a:rPr>
                        <a:t>Russia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en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Museo Sans Cyrl 300" panose="02000000000000000000" pitchFamily="2" charset="0"/>
                        </a:rPr>
                        <a:t>Russia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useo Sans Cyrl 300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en" sz="1200" b="0" i="0" u="none" strike="noStrike">
                          <a:effectLst/>
                          <a:latin typeface="Museo Sans Cyrl 300" panose="02000000000000000000" pitchFamily="2" charset="0"/>
                        </a:rPr>
                        <a:t>United States</a:t>
                      </a:r>
                      <a:endParaRPr lang="en" sz="1200" b="0" i="0" u="none" strike="noStrike">
                        <a:solidFill>
                          <a:srgbClr val="000000"/>
                        </a:solidFill>
                        <a:effectLst/>
                        <a:latin typeface="Museo Sans Cyrl 300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en" sz="1200" b="0" i="0" u="none" strike="noStrike" dirty="0">
                          <a:effectLst/>
                          <a:latin typeface="Museo Sans Cyrl 300" panose="02000000000000000000" pitchFamily="2" charset="0"/>
                        </a:rPr>
                        <a:t>Singapore</a:t>
                      </a:r>
                      <a:endParaRPr lang="en" sz="1200" b="0" i="0" u="none" strike="noStrike" dirty="0">
                        <a:solidFill>
                          <a:srgbClr val="000000"/>
                        </a:solidFill>
                        <a:effectLst/>
                        <a:latin typeface="Museo Sans Cyrl 300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4967959"/>
                  </a:ext>
                </a:extLst>
              </a:tr>
              <a:tr h="311651"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en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Museo Sans Cyrl 300" panose="02000000000000000000" pitchFamily="2" charset="0"/>
                        </a:rPr>
                        <a:t>Russia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en" sz="1200" b="0" i="0" u="none" strike="noStrike" dirty="0">
                          <a:effectLst/>
                          <a:latin typeface="Museo Sans Cyrl 300" panose="02000000000000000000" pitchFamily="2" charset="0"/>
                        </a:rPr>
                        <a:t>Netherlands</a:t>
                      </a:r>
                      <a:endParaRPr lang="en" sz="1200" b="0" i="0" u="none" strike="noStrike" dirty="0">
                        <a:solidFill>
                          <a:srgbClr val="000000"/>
                        </a:solidFill>
                        <a:effectLst/>
                        <a:latin typeface="Museo Sans Cyrl 300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Museo Sans Cyrl 300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en" sz="1200" b="0" i="0" u="none" strike="noStrike">
                          <a:effectLst/>
                          <a:latin typeface="Museo Sans Cyrl 300" panose="02000000000000000000" pitchFamily="2" charset="0"/>
                        </a:rPr>
                        <a:t>China</a:t>
                      </a:r>
                      <a:endParaRPr lang="en" sz="1200" b="0" i="0" u="none" strike="noStrike">
                        <a:solidFill>
                          <a:srgbClr val="000000"/>
                        </a:solidFill>
                        <a:effectLst/>
                        <a:latin typeface="Museo Sans Cyrl 300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en" sz="1200" b="0" i="0" u="none" strike="noStrike">
                          <a:effectLst/>
                          <a:latin typeface="Museo Sans Cyrl 300" panose="02000000000000000000" pitchFamily="2" charset="0"/>
                        </a:rPr>
                        <a:t>Singapore</a:t>
                      </a:r>
                      <a:endParaRPr lang="en" sz="1200" b="0" i="0" u="none" strike="noStrike">
                        <a:solidFill>
                          <a:srgbClr val="000000"/>
                        </a:solidFill>
                        <a:effectLst/>
                        <a:latin typeface="Museo Sans Cyrl 300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Museo Sans Cyrl 300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en" sz="1200" b="0" i="0" u="none" strike="noStrike" dirty="0">
                          <a:effectLst/>
                          <a:latin typeface="Museo Sans Cyrl 300" panose="02000000000000000000" pitchFamily="2" charset="0"/>
                        </a:rPr>
                        <a:t>India</a:t>
                      </a:r>
                      <a:endParaRPr lang="en" sz="1200" b="0" i="0" u="none" strike="noStrike" dirty="0">
                        <a:solidFill>
                          <a:srgbClr val="000000"/>
                        </a:solidFill>
                        <a:effectLst/>
                        <a:latin typeface="Museo Sans Cyrl 300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en" sz="1200" b="0" i="0" u="none" strike="noStrike">
                          <a:effectLst/>
                          <a:latin typeface="Museo Sans Cyrl 300" panose="02000000000000000000" pitchFamily="2" charset="0"/>
                        </a:rPr>
                        <a:t>Switzerland</a:t>
                      </a:r>
                      <a:endParaRPr lang="en" sz="1200" b="0" i="0" u="none" strike="noStrike">
                        <a:solidFill>
                          <a:srgbClr val="000000"/>
                        </a:solidFill>
                        <a:effectLst/>
                        <a:latin typeface="Museo Sans Cyrl 300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7392679"/>
                  </a:ext>
                </a:extLst>
              </a:tr>
              <a:tr h="311651"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en" sz="1200" b="0" i="0" u="none" strike="noStrike">
                          <a:effectLst/>
                          <a:latin typeface="Museo Sans Cyrl 300" panose="02000000000000000000" pitchFamily="2" charset="0"/>
                        </a:rPr>
                        <a:t>United States</a:t>
                      </a:r>
                      <a:endParaRPr lang="en" sz="1200" b="0" i="0" u="none" strike="noStrike">
                        <a:solidFill>
                          <a:srgbClr val="000000"/>
                        </a:solidFill>
                        <a:effectLst/>
                        <a:latin typeface="Museo Sans Cyrl 300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en" sz="1200" b="0" i="0" u="none" strike="noStrike">
                          <a:effectLst/>
                          <a:latin typeface="Museo Sans Cyrl 300" panose="02000000000000000000" pitchFamily="2" charset="0"/>
                        </a:rPr>
                        <a:t>Peru</a:t>
                      </a:r>
                      <a:endParaRPr lang="en" sz="1200" b="0" i="0" u="none" strike="noStrike">
                        <a:solidFill>
                          <a:srgbClr val="000000"/>
                        </a:solidFill>
                        <a:effectLst/>
                        <a:latin typeface="Museo Sans Cyrl 300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Museo Sans Cyrl 300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en" sz="1200" b="0" i="0" u="none" strike="noStrike" dirty="0">
                          <a:effectLst/>
                          <a:latin typeface="Museo Sans Cyrl 300" panose="02000000000000000000" pitchFamily="2" charset="0"/>
                        </a:rPr>
                        <a:t>India</a:t>
                      </a:r>
                      <a:endParaRPr lang="en" sz="1200" b="0" i="0" u="none" strike="noStrike" dirty="0">
                        <a:solidFill>
                          <a:srgbClr val="000000"/>
                        </a:solidFill>
                        <a:effectLst/>
                        <a:latin typeface="Museo Sans Cyrl 300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en" sz="1200" b="0" i="0" u="none" strike="noStrike">
                          <a:effectLst/>
                          <a:latin typeface="Museo Sans Cyrl 300" panose="02000000000000000000" pitchFamily="2" charset="0"/>
                        </a:rPr>
                        <a:t>Norway</a:t>
                      </a:r>
                      <a:endParaRPr lang="en" sz="1200" b="0" i="0" u="none" strike="noStrike">
                        <a:solidFill>
                          <a:srgbClr val="000000"/>
                        </a:solidFill>
                        <a:effectLst/>
                        <a:latin typeface="Museo Sans Cyrl 300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useo Sans Cyrl 300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en" sz="1200" b="0" i="0" u="none" strike="noStrike" dirty="0">
                          <a:effectLst/>
                          <a:latin typeface="Museo Sans Cyrl 300" panose="02000000000000000000" pitchFamily="2" charset="0"/>
                        </a:rPr>
                        <a:t>Germany</a:t>
                      </a:r>
                      <a:endParaRPr lang="en" sz="1200" b="0" i="0" u="none" strike="noStrike" dirty="0">
                        <a:solidFill>
                          <a:srgbClr val="000000"/>
                        </a:solidFill>
                        <a:effectLst/>
                        <a:latin typeface="Museo Sans Cyrl 300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en" sz="1200" b="0" i="0" u="none" strike="noStrike">
                          <a:effectLst/>
                          <a:latin typeface="Museo Sans Cyrl 300" panose="02000000000000000000" pitchFamily="2" charset="0"/>
                        </a:rPr>
                        <a:t>Canada</a:t>
                      </a:r>
                      <a:endParaRPr lang="en" sz="1200" b="0" i="0" u="none" strike="noStrike">
                        <a:solidFill>
                          <a:srgbClr val="000000"/>
                        </a:solidFill>
                        <a:effectLst/>
                        <a:latin typeface="Museo Sans Cyrl 300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2713405"/>
                  </a:ext>
                </a:extLst>
              </a:tr>
              <a:tr h="311651"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en" sz="1200" b="0" i="0" u="none" strike="noStrike">
                          <a:effectLst/>
                          <a:latin typeface="Museo Sans Cyrl 300" panose="02000000000000000000" pitchFamily="2" charset="0"/>
                        </a:rPr>
                        <a:t>Indonesia</a:t>
                      </a:r>
                      <a:endParaRPr lang="en" sz="1200" b="0" i="0" u="none" strike="noStrike">
                        <a:solidFill>
                          <a:srgbClr val="000000"/>
                        </a:solidFill>
                        <a:effectLst/>
                        <a:latin typeface="Museo Sans Cyrl 300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en" sz="1200" b="0" i="0" u="none" strike="noStrike" dirty="0">
                          <a:effectLst/>
                          <a:latin typeface="Museo Sans Cyrl 300" panose="02000000000000000000" pitchFamily="2" charset="0"/>
                        </a:rPr>
                        <a:t>China</a:t>
                      </a:r>
                      <a:endParaRPr lang="en" sz="1200" b="0" i="0" u="none" strike="noStrike" dirty="0">
                        <a:solidFill>
                          <a:srgbClr val="000000"/>
                        </a:solidFill>
                        <a:effectLst/>
                        <a:latin typeface="Museo Sans Cyrl 300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Museo Sans Cyrl 300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en" sz="1200" b="0" i="0" u="none" strike="noStrike" dirty="0">
                          <a:effectLst/>
                          <a:latin typeface="Museo Sans Cyrl 300" panose="02000000000000000000" pitchFamily="2" charset="0"/>
                        </a:rPr>
                        <a:t>United States</a:t>
                      </a:r>
                      <a:endParaRPr lang="en" sz="1200" b="0" i="0" u="none" strike="noStrike" dirty="0">
                        <a:solidFill>
                          <a:srgbClr val="000000"/>
                        </a:solidFill>
                        <a:effectLst/>
                        <a:latin typeface="Museo Sans Cyrl 300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en" sz="1200" b="0" i="0" u="none" strike="noStrike">
                          <a:effectLst/>
                          <a:latin typeface="Museo Sans Cyrl 300" panose="02000000000000000000" pitchFamily="2" charset="0"/>
                        </a:rPr>
                        <a:t>Taiwan</a:t>
                      </a:r>
                      <a:endParaRPr lang="en" sz="1200" b="0" i="0" u="none" strike="noStrike">
                        <a:solidFill>
                          <a:srgbClr val="000000"/>
                        </a:solidFill>
                        <a:effectLst/>
                        <a:latin typeface="Museo Sans Cyrl 300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Museo Sans Cyrl 300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en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Museo Sans Cyrl 300" panose="02000000000000000000" pitchFamily="2" charset="0"/>
                        </a:rPr>
                        <a:t>Russia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en" sz="1200" b="0" i="0" u="none" strike="noStrike">
                          <a:effectLst/>
                          <a:latin typeface="Museo Sans Cyrl 300" panose="02000000000000000000" pitchFamily="2" charset="0"/>
                        </a:rPr>
                        <a:t>Portugal</a:t>
                      </a:r>
                      <a:endParaRPr lang="en" sz="1200" b="0" i="0" u="none" strike="noStrike">
                        <a:solidFill>
                          <a:srgbClr val="000000"/>
                        </a:solidFill>
                        <a:effectLst/>
                        <a:latin typeface="Museo Sans Cyrl 300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6737802"/>
                  </a:ext>
                </a:extLst>
              </a:tr>
              <a:tr h="311651"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en" sz="1200" b="0" i="0" u="none" strike="noStrike">
                          <a:effectLst/>
                          <a:latin typeface="Museo Sans Cyrl 300" panose="02000000000000000000" pitchFamily="2" charset="0"/>
                        </a:rPr>
                        <a:t>India</a:t>
                      </a:r>
                      <a:endParaRPr lang="en" sz="1200" b="0" i="0" u="none" strike="noStrike">
                        <a:solidFill>
                          <a:srgbClr val="000000"/>
                        </a:solidFill>
                        <a:effectLst/>
                        <a:latin typeface="Museo Sans Cyrl 300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en" sz="1200" b="0" i="0" u="none" strike="noStrike" dirty="0">
                          <a:effectLst/>
                          <a:latin typeface="Museo Sans Cyrl 300" panose="02000000000000000000" pitchFamily="2" charset="0"/>
                        </a:rPr>
                        <a:t>Spain</a:t>
                      </a:r>
                      <a:endParaRPr lang="en" sz="1200" b="0" i="0" u="none" strike="noStrike" dirty="0">
                        <a:solidFill>
                          <a:srgbClr val="000000"/>
                        </a:solidFill>
                        <a:effectLst/>
                        <a:latin typeface="Museo Sans Cyrl 300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Museo Sans Cyrl 300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en" sz="1200" b="0" i="0" u="none" strike="noStrike">
                          <a:effectLst/>
                          <a:latin typeface="Museo Sans Cyrl 300" panose="02000000000000000000" pitchFamily="2" charset="0"/>
                        </a:rPr>
                        <a:t>Indonesia</a:t>
                      </a:r>
                      <a:endParaRPr lang="en" sz="1200" b="0" i="0" u="none" strike="noStrike">
                        <a:solidFill>
                          <a:srgbClr val="000000"/>
                        </a:solidFill>
                        <a:effectLst/>
                        <a:latin typeface="Museo Sans Cyrl 300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en" sz="1200" b="0" i="0" u="none" strike="noStrike" dirty="0">
                          <a:effectLst/>
                          <a:latin typeface="Museo Sans Cyrl 300" panose="02000000000000000000" pitchFamily="2" charset="0"/>
                        </a:rPr>
                        <a:t>UAE</a:t>
                      </a:r>
                      <a:endParaRPr lang="en" sz="1200" b="0" i="0" u="none" strike="noStrike" dirty="0">
                        <a:solidFill>
                          <a:srgbClr val="000000"/>
                        </a:solidFill>
                        <a:effectLst/>
                        <a:latin typeface="Museo Sans Cyrl 300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useo Sans Cyrl 300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en" sz="1200" b="0" i="0" u="none" strike="noStrike">
                          <a:effectLst/>
                          <a:latin typeface="Museo Sans Cyrl 300" panose="02000000000000000000" pitchFamily="2" charset="0"/>
                        </a:rPr>
                        <a:t>France</a:t>
                      </a:r>
                      <a:endParaRPr lang="en" sz="1200" b="0" i="0" u="none" strike="noStrike">
                        <a:solidFill>
                          <a:srgbClr val="000000"/>
                        </a:solidFill>
                        <a:effectLst/>
                        <a:latin typeface="Museo Sans Cyrl 300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en" sz="1200" b="0" i="0" u="none" strike="noStrike">
                          <a:effectLst/>
                          <a:latin typeface="Museo Sans Cyrl 300" panose="02000000000000000000" pitchFamily="2" charset="0"/>
                        </a:rPr>
                        <a:t>Netherlands</a:t>
                      </a:r>
                      <a:endParaRPr lang="en" sz="1200" b="0" i="0" u="none" strike="noStrike">
                        <a:solidFill>
                          <a:srgbClr val="000000"/>
                        </a:solidFill>
                        <a:effectLst/>
                        <a:latin typeface="Museo Sans Cyrl 300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5138721"/>
                  </a:ext>
                </a:extLst>
              </a:tr>
              <a:tr h="311651"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useo Sans Cyrl 300" panose="02000000000000000000" pitchFamily="2" charset="0"/>
                        </a:rPr>
                        <a:t>…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Museo Sans Cyrl 300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useo Sans Cyrl 300" panose="02000000000000000000" pitchFamily="2" charset="0"/>
                        </a:rPr>
                        <a:t>…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Museo Sans Cyrl 300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Museo Sans Cyrl 300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useo Sans Cyrl 300" panose="02000000000000000000" pitchFamily="2" charset="0"/>
                          <a:ea typeface="+mn-ea"/>
                          <a:cs typeface="+mn-cs"/>
                        </a:rPr>
                        <a:t>…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Museo Sans Cyrl 300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useo Sans Cyrl 300" panose="02000000000000000000" pitchFamily="2" charset="0"/>
                          <a:ea typeface="+mn-ea"/>
                          <a:cs typeface="+mn-cs"/>
                        </a:rPr>
                        <a:t>…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Museo Sans Cyrl 300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Museo Sans Cyrl 300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useo Sans Cyrl 300" panose="02000000000000000000" pitchFamily="2" charset="0"/>
                        </a:rPr>
                        <a:t>…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Museo Sans Cyrl 300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Museo Sans Cyrl 300"/>
                          <a:sym typeface="Calibri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en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Museo Sans Cyrl 300" panose="02000000000000000000" pitchFamily="2" charset="0"/>
                        </a:rPr>
                        <a:t>Russia (#16)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3683759"/>
                  </a:ext>
                </a:extLst>
              </a:tr>
            </a:tbl>
          </a:graphicData>
        </a:graphic>
      </p:graphicFrame>
      <p:pic>
        <p:nvPicPr>
          <p:cNvPr id="14" name="Picture 4">
            <a:extLst>
              <a:ext uri="{FF2B5EF4-FFF2-40B4-BE49-F238E27FC236}">
                <a16:creationId xmlns:a16="http://schemas.microsoft.com/office/drawing/2014/main" id="{9CB59FD8-5A3D-5447-6774-A45B5E29A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4585" y="2854664"/>
            <a:ext cx="1520456" cy="45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EFF85FEC-D961-390F-4885-E21BE34D9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84714" y="2915204"/>
            <a:ext cx="1649798" cy="39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6C637966-5289-481B-98B3-7B2D31498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3070" y="2931812"/>
            <a:ext cx="1711842" cy="36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ОИСКОВЫЙ ТРАФИК СЖИМАЕТСЯ, ПОТОМУ ЧТО ЧАСТЬ  УЖЕ ПЕРЕЕХАЛА В LLM, А ОСТАТОК ТЕРЯЕТ КЛАССИКУ SEO/SEM">
            <a:extLst>
              <a:ext uri="{FF2B5EF4-FFF2-40B4-BE49-F238E27FC236}">
                <a16:creationId xmlns:a16="http://schemas.microsoft.com/office/drawing/2014/main" id="{06A1BC38-CD5A-7B44-31F2-4EC8F0C6A719}"/>
              </a:ext>
            </a:extLst>
          </p:cNvPr>
          <p:cNvSpPr txBox="1">
            <a:spLocks/>
          </p:cNvSpPr>
          <p:nvPr/>
        </p:nvSpPr>
        <p:spPr>
          <a:xfrm>
            <a:off x="327657" y="261246"/>
            <a:ext cx="11111500" cy="849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>
              <a:defRPr sz="2800">
                <a:latin typeface="MuseoSansCyrl-900"/>
                <a:ea typeface="MuseoSansCyrl-900"/>
                <a:cs typeface="MuseoSansCyrl-900"/>
                <a:sym typeface="MuseoSansCyrl-900"/>
              </a:defRPr>
            </a:pPr>
            <a:r>
              <a:rPr lang="ru-RU" sz="2400" b="1" dirty="0">
                <a:latin typeface="Museo Sans Cyrl 900"/>
                <a:sym typeface="Museo Sans Cyrl 900"/>
              </a:rPr>
              <a:t>РОССИЯ УЖЕ НЕ ДОГОНЯЕТ — ОНА ВХОДИТ </a:t>
            </a:r>
            <a:br>
              <a:rPr lang="ru-RU" sz="2400" b="1" dirty="0">
                <a:latin typeface="Museo Sans Cyrl 900"/>
                <a:sym typeface="Museo Sans Cyrl 900"/>
              </a:rPr>
            </a:br>
            <a:r>
              <a:rPr lang="ru-RU" sz="2400" b="1" dirty="0">
                <a:latin typeface="Museo Sans Cyrl 900"/>
                <a:sym typeface="Museo Sans Cyrl 900"/>
              </a:rPr>
              <a:t>В ЧИСЛО </a:t>
            </a:r>
            <a:r>
              <a:rPr lang="ru-RU" sz="2400" b="1" dirty="0">
                <a:solidFill>
                  <a:srgbClr val="00B050"/>
                </a:solidFill>
                <a:latin typeface="Museo Sans Cyrl 900"/>
                <a:sym typeface="Museo Sans Cyrl 900"/>
              </a:rPr>
              <a:t>САМЫХ БЫСТРО АДАПТИРУЮЩИХ </a:t>
            </a:r>
            <a:r>
              <a:rPr lang="en" sz="2400" b="1" dirty="0">
                <a:solidFill>
                  <a:srgbClr val="00B050"/>
                </a:solidFill>
                <a:latin typeface="Museo Sans Cyrl 900"/>
                <a:sym typeface="Museo Sans Cyrl 900"/>
              </a:rPr>
              <a:t>LLM-</a:t>
            </a:r>
            <a:r>
              <a:rPr lang="ru-RU" sz="2400" b="1" dirty="0">
                <a:solidFill>
                  <a:srgbClr val="00B050"/>
                </a:solidFill>
                <a:latin typeface="Museo Sans Cyrl 900"/>
                <a:sym typeface="Museo Sans Cyrl 900"/>
              </a:rPr>
              <a:t>РЫНКОВ</a:t>
            </a:r>
            <a:endParaRPr lang="en" sz="2400" dirty="0">
              <a:solidFill>
                <a:srgbClr val="00B050"/>
              </a:solidFill>
              <a:latin typeface="MuseoSansCyrl-900"/>
              <a:ea typeface="MuseoSansCyrl-900"/>
              <a:cs typeface="MuseoSansCyrl-900"/>
              <a:sym typeface="MuseoSansCyrl-900"/>
            </a:endParaRPr>
          </a:p>
        </p:txBody>
      </p:sp>
      <p:pic>
        <p:nvPicPr>
          <p:cNvPr id="2" name="1.jpg" descr="1.jpg">
            <a:extLst>
              <a:ext uri="{FF2B5EF4-FFF2-40B4-BE49-F238E27FC236}">
                <a16:creationId xmlns:a16="http://schemas.microsoft.com/office/drawing/2014/main" id="{366861C3-0C05-8571-2B73-95F85041EB7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154216" y="55541"/>
            <a:ext cx="1037784" cy="957117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Сквиркл">
            <a:extLst>
              <a:ext uri="{FF2B5EF4-FFF2-40B4-BE49-F238E27FC236}">
                <a16:creationId xmlns:a16="http://schemas.microsoft.com/office/drawing/2014/main" id="{6BC54E2D-0E5F-B1BC-5666-5BF73F99ED9F}"/>
              </a:ext>
            </a:extLst>
          </p:cNvPr>
          <p:cNvSpPr/>
          <p:nvPr/>
        </p:nvSpPr>
        <p:spPr>
          <a:xfrm>
            <a:off x="-453874" y="1267842"/>
            <a:ext cx="11552958" cy="1270001"/>
          </a:xfrm>
          <a:prstGeom prst="roundRect">
            <a:avLst>
              <a:gd name="adj" fmla="val 15000"/>
            </a:avLst>
          </a:prstGeom>
          <a:gradFill>
            <a:gsLst>
              <a:gs pos="0">
                <a:schemeClr val="tx1"/>
              </a:gs>
              <a:gs pos="99000">
                <a:srgbClr val="00B050"/>
              </a:gs>
            </a:gsLst>
            <a:lin ang="0" scaled="1"/>
          </a:gradFill>
          <a:ln w="25400">
            <a:noFill/>
            <a:miter lim="400000"/>
          </a:ln>
          <a:effectLst/>
        </p:spPr>
        <p:txBody>
          <a:bodyPr lIns="45719" rIns="45719" anchor="ctr"/>
          <a:lstStyle/>
          <a:p>
            <a:endParaRPr dirty="0"/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0222D75C-C876-AD71-5DA1-5C1713880272}"/>
              </a:ext>
            </a:extLst>
          </p:cNvPr>
          <p:cNvSpPr txBox="1"/>
          <p:nvPr/>
        </p:nvSpPr>
        <p:spPr>
          <a:xfrm>
            <a:off x="1632018" y="1361822"/>
            <a:ext cx="2689474" cy="1082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6500">
                <a:solidFill>
                  <a:srgbClr val="FFFFFF"/>
                </a:solidFill>
                <a:latin typeface="MuseoSansCyrl-900"/>
                <a:ea typeface="MuseoSansCyrl-900"/>
                <a:cs typeface="MuseoSansCyrl-900"/>
                <a:sym typeface="MuseoSansCyrl-900"/>
              </a:defRPr>
            </a:pPr>
            <a:r>
              <a:t>45%</a:t>
            </a:r>
          </a:p>
        </p:txBody>
      </p:sp>
      <p:pic>
        <p:nvPicPr>
          <p:cNvPr id="6" name="Picture 2" descr="Picture 2">
            <a:extLst>
              <a:ext uri="{FF2B5EF4-FFF2-40B4-BE49-F238E27FC236}">
                <a16:creationId xmlns:a16="http://schemas.microsoft.com/office/drawing/2014/main" id="{01218C7D-73B2-C917-AD33-03C35AD73DF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00" r="16604" b="6"/>
          <a:stretch>
            <a:fillRect/>
          </a:stretch>
        </p:blipFill>
        <p:spPr>
          <a:xfrm>
            <a:off x="484419" y="1427584"/>
            <a:ext cx="950517" cy="9505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5" y="0"/>
                </a:moveTo>
                <a:cubicBezTo>
                  <a:pt x="4839" y="0"/>
                  <a:pt x="0" y="4839"/>
                  <a:pt x="0" y="10805"/>
                </a:cubicBezTo>
                <a:cubicBezTo>
                  <a:pt x="0" y="16770"/>
                  <a:pt x="4839" y="21600"/>
                  <a:pt x="10805" y="21600"/>
                </a:cubicBezTo>
                <a:cubicBezTo>
                  <a:pt x="16770" y="21600"/>
                  <a:pt x="21600" y="16770"/>
                  <a:pt x="21600" y="10805"/>
                </a:cubicBezTo>
                <a:cubicBezTo>
                  <a:pt x="21600" y="4839"/>
                  <a:pt x="16770" y="0"/>
                  <a:pt x="10805" y="0"/>
                </a:cubicBezTo>
                <a:close/>
              </a:path>
            </a:pathLst>
          </a:custGeom>
          <a:ln w="38100">
            <a:solidFill>
              <a:srgbClr val="000000"/>
            </a:solidFill>
            <a:miter lim="400000"/>
          </a:ln>
        </p:spPr>
      </p:pic>
      <p:sp>
        <p:nvSpPr>
          <p:cNvPr id="7" name="— ПЕНЕТРАЦИЯ LLM ТОП-10 В МИРЕ">
            <a:extLst>
              <a:ext uri="{FF2B5EF4-FFF2-40B4-BE49-F238E27FC236}">
                <a16:creationId xmlns:a16="http://schemas.microsoft.com/office/drawing/2014/main" id="{5EF86ABD-9C6F-C660-BD2D-349ED367BA2B}"/>
              </a:ext>
            </a:extLst>
          </p:cNvPr>
          <p:cNvSpPr txBox="1"/>
          <p:nvPr/>
        </p:nvSpPr>
        <p:spPr>
          <a:xfrm>
            <a:off x="3609649" y="1621298"/>
            <a:ext cx="8173217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3200">
                <a:latin typeface="MuseoSansCyrl-900"/>
                <a:ea typeface="MuseoSansCyrl-900"/>
                <a:cs typeface="MuseoSansCyrl-900"/>
                <a:sym typeface="MuseoSansCyrl-900"/>
              </a:defRPr>
            </a:pPr>
            <a:r>
              <a:rPr sz="2800" dirty="0">
                <a:solidFill>
                  <a:schemeClr val="bg1"/>
                </a:solidFill>
                <a:latin typeface="Museo Sans Cyrl 300" panose="02000000000000000000" pitchFamily="2" charset="0"/>
                <a:ea typeface="Google Sans"/>
                <a:cs typeface="Google Sans"/>
                <a:sym typeface="Google Sans"/>
              </a:rPr>
              <a:t>—</a:t>
            </a:r>
            <a:r>
              <a:rPr sz="2800" dirty="0">
                <a:solidFill>
                  <a:schemeClr val="bg1"/>
                </a:solidFill>
                <a:latin typeface="Museo Sans Cyrl 300" panose="02000000000000000000" pitchFamily="2" charset="0"/>
                <a:ea typeface="Calibri Light"/>
                <a:cs typeface="Calibri Light"/>
                <a:sym typeface="Calibri Light"/>
              </a:rPr>
              <a:t> ПЕНЕТРАЦИЯ LLM </a:t>
            </a:r>
            <a:r>
              <a:rPr sz="2800" dirty="0">
                <a:solidFill>
                  <a:schemeClr val="bg1"/>
                </a:solidFill>
              </a:rPr>
              <a:t>ТОП-10 </a:t>
            </a:r>
            <a:r>
              <a:rPr sz="2800" dirty="0" err="1">
                <a:solidFill>
                  <a:schemeClr val="bg1"/>
                </a:solidFill>
              </a:rPr>
              <a:t>В</a:t>
            </a:r>
            <a:r>
              <a:rPr sz="2800" dirty="0">
                <a:solidFill>
                  <a:schemeClr val="bg1"/>
                </a:solidFill>
              </a:rPr>
              <a:t> МИРЕ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5019B72-FD4C-B548-9AEC-D039641765C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4089" y="808287"/>
            <a:ext cx="2324348" cy="232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2187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Рисунок 6" descr="Рисунок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14459" y="3774522"/>
            <a:ext cx="3627357" cy="36273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Рисунок 6" descr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773" y="678342"/>
            <a:ext cx="4616578" cy="4616579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TextBox 5"/>
          <p:cNvSpPr txBox="1"/>
          <p:nvPr/>
        </p:nvSpPr>
        <p:spPr>
          <a:xfrm>
            <a:off x="337812" y="6339521"/>
            <a:ext cx="4044626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800">
                <a:latin typeface="Museo Sans Cyrl 100"/>
                <a:ea typeface="Museo Sans Cyrl 100"/>
                <a:cs typeface="Museo Sans Cyrl 100"/>
                <a:sym typeface="Museo Sans Cyrl 100"/>
              </a:defRPr>
            </a:pPr>
            <a:r>
              <a:t>Источник: SimilarWeb, CrossWeb, Оценка Starlab (ГК Starlink), *ChatGPT, DeepSeek, Qwen, Алиса, GigaChat, Gemini, Perplexity (просмотры страниц)</a:t>
            </a:r>
          </a:p>
        </p:txBody>
      </p:sp>
      <p:sp>
        <p:nvSpPr>
          <p:cNvPr id="153" name="TextBox 5"/>
          <p:cNvSpPr txBox="1"/>
          <p:nvPr/>
        </p:nvSpPr>
        <p:spPr>
          <a:xfrm rot="16200000">
            <a:off x="-1404789" y="3316582"/>
            <a:ext cx="4044626" cy="21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800">
                <a:latin typeface="Museo Sans Cyrl 300"/>
                <a:ea typeface="Museo Sans Cyrl 300"/>
                <a:cs typeface="Museo Sans Cyrl 300"/>
                <a:sym typeface="Museo Sans Cyrl 300"/>
              </a:defRPr>
            </a:lvl1pPr>
          </a:lstStyle>
          <a:p>
            <a:r>
              <a:rPr dirty="0"/>
              <a:t>ОБЪЕМ ТРАФИКА, МЛРД.</a:t>
            </a:r>
          </a:p>
        </p:txBody>
      </p:sp>
      <p:sp>
        <p:nvSpPr>
          <p:cNvPr id="154" name="TextBox 5"/>
          <p:cNvSpPr txBox="1"/>
          <p:nvPr/>
        </p:nvSpPr>
        <p:spPr>
          <a:xfrm rot="5400000">
            <a:off x="4648959" y="3127394"/>
            <a:ext cx="4044626" cy="21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800">
                <a:latin typeface="Museo Sans Cyrl 300"/>
                <a:ea typeface="Museo Sans Cyrl 300"/>
                <a:cs typeface="Museo Sans Cyrl 300"/>
                <a:sym typeface="Museo Sans Cyrl 300"/>
              </a:defRPr>
            </a:lvl1pPr>
          </a:lstStyle>
          <a:p>
            <a:r>
              <a:t>ОБЪЕМ ТРАФИКА, МЛРД.</a:t>
            </a: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98102195-E6D8-FA3B-D8DF-FCAB6C9BAA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8904477"/>
              </p:ext>
            </p:extLst>
          </p:nvPr>
        </p:nvGraphicFramePr>
        <p:xfrm>
          <a:off x="642573" y="1553984"/>
          <a:ext cx="5919478" cy="44907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192AB61-DD99-E8AB-43A2-A23CB3AB2B0C}"/>
              </a:ext>
            </a:extLst>
          </p:cNvPr>
          <p:cNvSpPr txBox="1"/>
          <p:nvPr/>
        </p:nvSpPr>
        <p:spPr>
          <a:xfrm>
            <a:off x="1793942" y="1282576"/>
            <a:ext cx="36663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hangingPunct="1"/>
            <a:r>
              <a:rPr lang="ru-RU" sz="1400" kern="1200" dirty="0">
                <a:latin typeface="Museo Sans Cyrl 900"/>
              </a:rPr>
              <a:t>ТРАФИК (ЗАГРУЗКИ СТРАНИЦ, МЛРД. )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1D67303-9F71-F2C3-4166-A3317EEB724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96060" y="2087263"/>
            <a:ext cx="4032133" cy="4044628"/>
          </a:xfrm>
          <a:prstGeom prst="roundRect">
            <a:avLst>
              <a:gd name="adj" fmla="val 9933"/>
            </a:avLst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8BB41A6-4949-1857-AE8B-E87D1A2D05C3}"/>
              </a:ext>
            </a:extLst>
          </p:cNvPr>
          <p:cNvSpPr txBox="1"/>
          <p:nvPr/>
        </p:nvSpPr>
        <p:spPr>
          <a:xfrm>
            <a:off x="7496060" y="3517875"/>
            <a:ext cx="4032132" cy="23083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Museo Sans Cyrl 900" panose="02000000000000000000" pitchFamily="2" charset="0"/>
              </a:rPr>
              <a:t>-23 МЛРД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Museo Sans Cyrl 300" panose="02000000000000000000" pitchFamily="2" charset="0"/>
              </a:rPr>
              <a:t>трафика в поиске (-7%)</a:t>
            </a:r>
          </a:p>
          <a:p>
            <a:pPr algn="ctr"/>
            <a:endParaRPr lang="ru-RU" sz="3200" b="1" dirty="0">
              <a:solidFill>
                <a:schemeClr val="bg1"/>
              </a:solidFill>
              <a:latin typeface="Museo Sans Cyrl 900" panose="02000000000000000000" pitchFamily="2" charset="0"/>
            </a:endParaRPr>
          </a:p>
          <a:p>
            <a:pPr algn="ctr"/>
            <a:r>
              <a:rPr lang="ru-RU" sz="3600" b="1" dirty="0">
                <a:solidFill>
                  <a:schemeClr val="bg1"/>
                </a:solidFill>
                <a:latin typeface="Museo Sans Cyrl 900" panose="02000000000000000000" pitchFamily="2" charset="0"/>
              </a:rPr>
              <a:t>+17-22 МЛРД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Museo Sans Cyrl 300" panose="02000000000000000000" pitchFamily="2" charset="0"/>
              </a:rPr>
              <a:t>трафика в </a:t>
            </a:r>
            <a:r>
              <a:rPr lang="en" sz="2000" dirty="0">
                <a:solidFill>
                  <a:schemeClr val="bg1"/>
                </a:solidFill>
                <a:latin typeface="Museo Sans Cyrl 300" panose="02000000000000000000" pitchFamily="2" charset="0"/>
              </a:rPr>
              <a:t>LLM</a:t>
            </a:r>
            <a:endParaRPr lang="ru-RU" sz="2000" dirty="0">
              <a:solidFill>
                <a:schemeClr val="bg1"/>
              </a:solidFill>
              <a:latin typeface="Museo Sans Cyrl 300" panose="02000000000000000000" pitchFamily="2" charset="0"/>
            </a:endParaRPr>
          </a:p>
        </p:txBody>
      </p:sp>
      <p:sp>
        <p:nvSpPr>
          <p:cNvPr id="14" name="TextBox 21">
            <a:extLst>
              <a:ext uri="{FF2B5EF4-FFF2-40B4-BE49-F238E27FC236}">
                <a16:creationId xmlns:a16="http://schemas.microsoft.com/office/drawing/2014/main" id="{744C990E-9525-09D8-9A0D-F4749740A527}"/>
              </a:ext>
            </a:extLst>
          </p:cNvPr>
          <p:cNvSpPr txBox="1"/>
          <p:nvPr/>
        </p:nvSpPr>
        <p:spPr>
          <a:xfrm>
            <a:off x="7987992" y="2845874"/>
            <a:ext cx="3048268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>
                <a:solidFill>
                  <a:srgbClr val="A7A7A7"/>
                </a:solidFill>
                <a:latin typeface="MuseoSansCyrl-500"/>
                <a:ea typeface="MuseoSansCyrl-500"/>
                <a:cs typeface="MuseoSansCyrl-500"/>
                <a:sym typeface="MuseoSansCyrl-500"/>
              </a:defRPr>
            </a:pPr>
            <a:r>
              <a:rPr b="1" dirty="0">
                <a:solidFill>
                  <a:schemeClr val="bg1"/>
                </a:solidFill>
                <a:latin typeface="Museo Sans Cyrl 900" panose="02000000000000000000" pitchFamily="2" charset="0"/>
              </a:rPr>
              <a:t>ДИНАМИКА 2025 VS 2024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D89E821-387B-4A52-34F8-0998DAB49BC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088187">
            <a:off x="8690951" y="788886"/>
            <a:ext cx="1702355" cy="2260023"/>
          </a:xfrm>
          <a:prstGeom prst="rect">
            <a:avLst/>
          </a:prstGeom>
        </p:spPr>
      </p:pic>
      <p:pic>
        <p:nvPicPr>
          <p:cNvPr id="2" name="1.jpg" descr="1.jpg">
            <a:extLst>
              <a:ext uri="{FF2B5EF4-FFF2-40B4-BE49-F238E27FC236}">
                <a16:creationId xmlns:a16="http://schemas.microsoft.com/office/drawing/2014/main" id="{B17010AA-4E35-381D-98B9-474BB1BCBC1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154216" y="55541"/>
            <a:ext cx="1037784" cy="957117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ПОИСКОВЫЙ ТРАФИК СЖИМАЕТСЯ, ПОТОМУ ЧТО ЧАСТЬ  УЖЕ ПЕРЕЕХАЛА В LLM, А ОСТАТОК ТЕРЯЕТ КЛАССИКУ SEO/SEM">
            <a:extLst>
              <a:ext uri="{FF2B5EF4-FFF2-40B4-BE49-F238E27FC236}">
                <a16:creationId xmlns:a16="http://schemas.microsoft.com/office/drawing/2014/main" id="{F1FDC93F-CC55-7E57-AA21-9E7A6D48AA46}"/>
              </a:ext>
            </a:extLst>
          </p:cNvPr>
          <p:cNvSpPr txBox="1">
            <a:spLocks/>
          </p:cNvSpPr>
          <p:nvPr/>
        </p:nvSpPr>
        <p:spPr>
          <a:xfrm>
            <a:off x="327657" y="261246"/>
            <a:ext cx="11111500" cy="849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>
              <a:defRPr sz="2400" b="1">
                <a:latin typeface="Museo Sans Cyrl 900"/>
                <a:ea typeface="Museo Sans Cyrl 900"/>
                <a:cs typeface="Museo Sans Cyrl 900"/>
                <a:sym typeface="Museo Sans Cyrl 900"/>
              </a:defRPr>
            </a:pPr>
            <a:r>
              <a:rPr lang="ru-RU" sz="2400" b="1" dirty="0">
                <a:solidFill>
                  <a:srgbClr val="00B050"/>
                </a:solidFill>
                <a:latin typeface="Museo Sans Cyrl 900"/>
                <a:ea typeface="Museo Sans Cyrl 900"/>
                <a:cs typeface="Museo Sans Cyrl 900"/>
                <a:sym typeface="Museo Sans Cyrl 900"/>
              </a:rPr>
              <a:t>ПОИСКОВЫЙ ТРАФИК СЖИМАЕТСЯ</a:t>
            </a:r>
            <a:r>
              <a:rPr lang="ru-RU" sz="2400" b="1" dirty="0">
                <a:latin typeface="Museo Sans Cyrl 900"/>
                <a:ea typeface="Museo Sans Cyrl 900"/>
                <a:cs typeface="Museo Sans Cyrl 900"/>
                <a:sym typeface="Museo Sans Cyrl 900"/>
              </a:rPr>
              <a:t>, ПОТОМУ ЧТО ЧАСТЬ </a:t>
            </a:r>
            <a:br>
              <a:rPr lang="ru-RU" sz="2400" b="1" dirty="0">
                <a:latin typeface="Museo Sans Cyrl 900"/>
                <a:ea typeface="Museo Sans Cyrl 900"/>
                <a:cs typeface="Museo Sans Cyrl 900"/>
                <a:sym typeface="Museo Sans Cyrl 900"/>
              </a:rPr>
            </a:br>
            <a:r>
              <a:rPr lang="ru-RU" sz="2400" b="1" dirty="0">
                <a:latin typeface="Museo Sans Cyrl 900"/>
                <a:ea typeface="Museo Sans Cyrl 900"/>
                <a:cs typeface="Museo Sans Cyrl 900"/>
                <a:sym typeface="Museo Sans Cyrl 900"/>
              </a:rPr>
              <a:t>УЖЕ ПЕРЕЕХАЛА В </a:t>
            </a:r>
            <a:r>
              <a:rPr lang="en" sz="2400" b="1" dirty="0">
                <a:latin typeface="Museo Sans Cyrl 900"/>
                <a:ea typeface="Museo Sans Cyrl 900"/>
                <a:cs typeface="Museo Sans Cyrl 900"/>
                <a:sym typeface="Museo Sans Cyrl 900"/>
              </a:rPr>
              <a:t>LLM, </a:t>
            </a:r>
            <a:r>
              <a:rPr lang="ru-RU" sz="2400" b="1" dirty="0">
                <a:latin typeface="Museo Sans Cyrl 900"/>
                <a:ea typeface="Museo Sans Cyrl 900"/>
                <a:cs typeface="Museo Sans Cyrl 900"/>
                <a:sym typeface="Museo Sans Cyrl 900"/>
              </a:rPr>
              <a:t>А ОСТАТОК ТЕРЯЕТ КЛАССИКУ </a:t>
            </a:r>
            <a:r>
              <a:rPr lang="en" sz="2400" b="1" dirty="0">
                <a:latin typeface="Museo Sans Cyrl 900"/>
                <a:ea typeface="Museo Sans Cyrl 900"/>
                <a:cs typeface="Museo Sans Cyrl 900"/>
                <a:sym typeface="Museo Sans Cyrl 900"/>
              </a:rPr>
              <a:t>SEO/SEM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8ECA0E-DDC8-4065-B4FB-EA3BBD3973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0E93E8E-2009-05D4-F791-20DD74998C79}"/>
              </a:ext>
            </a:extLst>
          </p:cNvPr>
          <p:cNvSpPr txBox="1"/>
          <p:nvPr/>
        </p:nvSpPr>
        <p:spPr>
          <a:xfrm>
            <a:off x="327657" y="1151686"/>
            <a:ext cx="504695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hangingPunct="1">
              <a:defRPr/>
            </a:pPr>
            <a:r>
              <a:rPr lang="ru-RU" sz="1400" kern="1200" dirty="0">
                <a:latin typeface="Museo Sans Cyrl 300"/>
              </a:rPr>
              <a:t>Использованию каких источников информации вы </a:t>
            </a:r>
            <a:r>
              <a:rPr lang="ru-RU" sz="1400" kern="1200" dirty="0">
                <a:latin typeface="Museo Sans Cyrl 900"/>
              </a:rPr>
              <a:t>стали уделять МЕНЬШЕ ВРЕМЕНИ </a:t>
            </a:r>
            <a:r>
              <a:rPr lang="ru-RU" sz="1400" kern="1200" dirty="0">
                <a:latin typeface="Museo Sans Cyrl 300"/>
              </a:rPr>
              <a:t>с тех пор, как начали активно пользоваться ИИ-ассистентами?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0E2FD0-433B-7235-9976-9E7C0A3C6179}"/>
              </a:ext>
            </a:extLst>
          </p:cNvPr>
          <p:cNvSpPr txBox="1"/>
          <p:nvPr/>
        </p:nvSpPr>
        <p:spPr>
          <a:xfrm>
            <a:off x="0" y="6596390"/>
            <a:ext cx="28616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hangingPunct="1">
              <a:defRPr/>
            </a:pPr>
            <a:r>
              <a:rPr lang="ru-RU" sz="1000" kern="1200" dirty="0">
                <a:latin typeface="Museo Sans Cyrl 300"/>
              </a:rPr>
              <a:t>Источник: Исследование </a:t>
            </a:r>
            <a:r>
              <a:rPr lang="en-US" sz="1000" kern="1200" dirty="0">
                <a:latin typeface="Museo Sans Cyrl 300"/>
              </a:rPr>
              <a:t>Starlab (</a:t>
            </a:r>
            <a:r>
              <a:rPr lang="ru-RU" sz="1000" kern="1200" dirty="0">
                <a:latin typeface="Museo Sans Cyrl 300"/>
              </a:rPr>
              <a:t>ГК </a:t>
            </a:r>
            <a:r>
              <a:rPr lang="en-US" sz="1000" kern="1200" dirty="0" err="1">
                <a:latin typeface="Museo Sans Cyrl 300"/>
              </a:rPr>
              <a:t>Stralink</a:t>
            </a:r>
            <a:r>
              <a:rPr lang="en-US" sz="1000" kern="1200" dirty="0">
                <a:latin typeface="Museo Sans Cyrl 300"/>
              </a:rPr>
              <a:t>)</a:t>
            </a:r>
            <a:endParaRPr lang="ru-RU" sz="1000" kern="1200" dirty="0">
              <a:latin typeface="Museo Sans Cyrl 300"/>
            </a:endParaRPr>
          </a:p>
        </p:txBody>
      </p:sp>
      <p:sp>
        <p:nvSpPr>
          <p:cNvPr id="10" name="ПОИСКОВЫЙ ТРАФИК СЖИМАЕТСЯ, ПОТОМУ ЧТО ЧАСТЬ  УЖЕ ПЕРЕЕХАЛА В LLM, А ОСТАТОК ТЕРЯЕТ КЛАССИКУ SEO/SEM">
            <a:extLst>
              <a:ext uri="{FF2B5EF4-FFF2-40B4-BE49-F238E27FC236}">
                <a16:creationId xmlns:a16="http://schemas.microsoft.com/office/drawing/2014/main" id="{5D32530F-0BA2-F876-CD65-0B4C66AA1342}"/>
              </a:ext>
            </a:extLst>
          </p:cNvPr>
          <p:cNvSpPr txBox="1">
            <a:spLocks/>
          </p:cNvSpPr>
          <p:nvPr/>
        </p:nvSpPr>
        <p:spPr>
          <a:xfrm>
            <a:off x="327657" y="261246"/>
            <a:ext cx="9799466" cy="849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>
              <a:defRPr sz="2400" b="1">
                <a:latin typeface="Museo Sans Cyrl 900"/>
                <a:ea typeface="Museo Sans Cyrl 900"/>
                <a:cs typeface="Museo Sans Cyrl 900"/>
                <a:sym typeface="Museo Sans Cyrl 900"/>
              </a:defRPr>
            </a:pPr>
            <a:r>
              <a:rPr lang="ru-RU" dirty="0"/>
              <a:t>ИИ-АССИСТЕНТЫ НАЧИНАЮТ </a:t>
            </a:r>
            <a:r>
              <a:rPr lang="ru-RU" dirty="0">
                <a:solidFill>
                  <a:srgbClr val="00B050"/>
                </a:solidFill>
              </a:rPr>
              <a:t>ЗАМЕЩАТЬ ПРИВЫЧНЫЕ ИСТОЧНИКИ ИНФОРМАЦИИ</a:t>
            </a:r>
            <a:r>
              <a:rPr lang="ru-RU" dirty="0"/>
              <a:t> НА ЭТАПЕ ВЫБОРА И СРАВНЕНИЯ</a:t>
            </a:r>
            <a:endParaRPr lang="ru-RU" sz="2400" b="1" dirty="0">
              <a:solidFill>
                <a:srgbClr val="00B050"/>
              </a:solidFill>
              <a:latin typeface="Museo Sans Cyrl 900"/>
              <a:ea typeface="Museo Sans Cyrl 900"/>
              <a:cs typeface="Museo Sans Cyrl 900"/>
              <a:sym typeface="Museo Sans Cyrl 900"/>
            </a:endParaRPr>
          </a:p>
        </p:txBody>
      </p:sp>
      <p:pic>
        <p:nvPicPr>
          <p:cNvPr id="11" name="1.jpg" descr="1.jpg">
            <a:extLst>
              <a:ext uri="{FF2B5EF4-FFF2-40B4-BE49-F238E27FC236}">
                <a16:creationId xmlns:a16="http://schemas.microsoft.com/office/drawing/2014/main" id="{63383239-96D7-59DC-CBEB-676B6E89C11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154216" y="55541"/>
            <a:ext cx="1037784" cy="957117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6144804-AC02-29CD-F1B3-4E5E0C55A1D7}"/>
              </a:ext>
            </a:extLst>
          </p:cNvPr>
          <p:cNvSpPr/>
          <p:nvPr/>
        </p:nvSpPr>
        <p:spPr>
          <a:xfrm>
            <a:off x="433247" y="1972927"/>
            <a:ext cx="108000" cy="792971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00000">
                <a:srgbClr val="00B050"/>
              </a:gs>
            </a:gsLst>
            <a:lin ang="16200000" scaled="1"/>
            <a:tileRect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graphicFrame>
        <p:nvGraphicFramePr>
          <p:cNvPr id="26" name="Диаграмма 25">
            <a:extLst>
              <a:ext uri="{FF2B5EF4-FFF2-40B4-BE49-F238E27FC236}">
                <a16:creationId xmlns:a16="http://schemas.microsoft.com/office/drawing/2014/main" id="{0278ACED-19C9-08C2-5E91-6A39888B3605}"/>
              </a:ext>
            </a:extLst>
          </p:cNvPr>
          <p:cNvGraphicFramePr/>
          <p:nvPr/>
        </p:nvGraphicFramePr>
        <p:xfrm>
          <a:off x="6096000" y="1116175"/>
          <a:ext cx="5640998" cy="52774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E201BC6-1120-1EA8-1F73-B228715AB5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0857" y="3498012"/>
            <a:ext cx="3231728" cy="4290397"/>
          </a:xfrm>
          <a:prstGeom prst="rect">
            <a:avLst/>
          </a:prstGeom>
        </p:spPr>
      </p:pic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C99F00F7-6DE7-62A3-CC4E-2E0C74EF66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3423595"/>
              </p:ext>
            </p:extLst>
          </p:nvPr>
        </p:nvGraphicFramePr>
        <p:xfrm>
          <a:off x="327657" y="1931178"/>
          <a:ext cx="5387343" cy="44624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3" name="Google Shape;101;p20" title="глаз анима.gif">
            <a:extLst>
              <a:ext uri="{FF2B5EF4-FFF2-40B4-BE49-F238E27FC236}">
                <a16:creationId xmlns:a16="http://schemas.microsoft.com/office/drawing/2014/main" id="{F1AC2806-EF92-9126-0B95-DBE7ED9AFEA2}"/>
              </a:ext>
            </a:extLst>
          </p:cNvPr>
          <p:cNvPicPr preferRelativeResize="0"/>
          <p:nvPr/>
        </p:nvPicPr>
        <p:blipFill>
          <a:blip r:embed="rId7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3801" y="4185209"/>
            <a:ext cx="849612" cy="84961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олилиния 3">
            <a:extLst>
              <a:ext uri="{FF2B5EF4-FFF2-40B4-BE49-F238E27FC236}">
                <a16:creationId xmlns:a16="http://schemas.microsoft.com/office/drawing/2014/main" id="{FB8D7253-C902-AADC-D91D-85812BD3A361}"/>
              </a:ext>
            </a:extLst>
          </p:cNvPr>
          <p:cNvSpPr/>
          <p:nvPr/>
        </p:nvSpPr>
        <p:spPr>
          <a:xfrm rot="150495">
            <a:off x="4545604" y="2685359"/>
            <a:ext cx="2330245" cy="766916"/>
          </a:xfrm>
          <a:custGeom>
            <a:avLst/>
            <a:gdLst>
              <a:gd name="csX0" fmla="*/ 0 w 2330245"/>
              <a:gd name="csY0" fmla="*/ 766916 h 766916"/>
              <a:gd name="csX1" fmla="*/ 973394 w 2330245"/>
              <a:gd name="csY1" fmla="*/ 309716 h 766916"/>
              <a:gd name="csX2" fmla="*/ 2330245 w 2330245"/>
              <a:gd name="csY2" fmla="*/ 0 h 76691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2330245" h="766916">
                <a:moveTo>
                  <a:pt x="0" y="766916"/>
                </a:moveTo>
                <a:cubicBezTo>
                  <a:pt x="292510" y="602225"/>
                  <a:pt x="585020" y="437535"/>
                  <a:pt x="973394" y="309716"/>
                </a:cubicBezTo>
                <a:cubicBezTo>
                  <a:pt x="1361768" y="181897"/>
                  <a:pt x="1846006" y="90948"/>
                  <a:pt x="2330245" y="0"/>
                </a:cubicBezTo>
              </a:path>
            </a:pathLst>
          </a:custGeom>
          <a:noFill/>
          <a:ln w="28575" cap="flat">
            <a:gradFill>
              <a:gsLst>
                <a:gs pos="0">
                  <a:schemeClr val="tx1"/>
                </a:gs>
                <a:gs pos="100000">
                  <a:srgbClr val="00B050"/>
                </a:gs>
              </a:gsLst>
              <a:lin ang="5400000" scaled="1"/>
            </a:gradFill>
            <a:prstDash val="solid"/>
            <a:miter lim="800000"/>
            <a:headEnd type="none" w="med" len="med"/>
            <a:tailEnd type="triangl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5464488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21102B-5E10-1C6F-070E-E744174B3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9">
            <a:extLst>
              <a:ext uri="{FF2B5EF4-FFF2-40B4-BE49-F238E27FC236}">
                <a16:creationId xmlns:a16="http://schemas.microsoft.com/office/drawing/2014/main" id="{9FE02BDC-6D8A-9888-A9AA-C4BB5BC81D10}"/>
              </a:ext>
            </a:extLst>
          </p:cNvPr>
          <p:cNvSpPr txBox="1"/>
          <p:nvPr/>
        </p:nvSpPr>
        <p:spPr>
          <a:xfrm>
            <a:off x="48126" y="6579042"/>
            <a:ext cx="7158447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900">
                <a:solidFill>
                  <a:srgbClr val="FFFFFF"/>
                </a:solidFill>
                <a:latin typeface="Museo Sans Cyrl 100"/>
                <a:ea typeface="Museo Sans Cyrl 100"/>
                <a:cs typeface="Museo Sans Cyrl 100"/>
                <a:sym typeface="Museo Sans Cyrl 100"/>
              </a:defRPr>
            </a:pPr>
            <a:r>
              <a:rPr>
                <a:solidFill>
                  <a:schemeClr val="tx1"/>
                </a:solidFill>
              </a:rPr>
              <a:t>Источник: SimilarWeb, MediaScope, The State of Impulse Buying 2025, Bigcommerce, оценка Starlab (ГК Starlink) </a:t>
            </a:r>
          </a:p>
        </p:txBody>
      </p:sp>
      <p:pic>
        <p:nvPicPr>
          <p:cNvPr id="4" name="Рисунок 19" descr="Рисунок 19">
            <a:extLst>
              <a:ext uri="{FF2B5EF4-FFF2-40B4-BE49-F238E27FC236}">
                <a16:creationId xmlns:a16="http://schemas.microsoft.com/office/drawing/2014/main" id="{E38AB14B-0EF4-2C01-A919-D6491A86652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9425" y="1636866"/>
            <a:ext cx="9703838" cy="428579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Треугольник 20">
            <a:extLst>
              <a:ext uri="{FF2B5EF4-FFF2-40B4-BE49-F238E27FC236}">
                <a16:creationId xmlns:a16="http://schemas.microsoft.com/office/drawing/2014/main" id="{919E4AE6-85CE-F66B-935B-88D19B0D26BE}"/>
              </a:ext>
            </a:extLst>
          </p:cNvPr>
          <p:cNvSpPr/>
          <p:nvPr/>
        </p:nvSpPr>
        <p:spPr>
          <a:xfrm>
            <a:off x="10366821" y="2669091"/>
            <a:ext cx="199153" cy="171683"/>
          </a:xfrm>
          <a:prstGeom prst="triangle">
            <a:avLst/>
          </a:prstGeom>
          <a:solidFill>
            <a:srgbClr val="00B05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" name="Треугольник 21">
            <a:extLst>
              <a:ext uri="{FF2B5EF4-FFF2-40B4-BE49-F238E27FC236}">
                <a16:creationId xmlns:a16="http://schemas.microsoft.com/office/drawing/2014/main" id="{47CF7B61-1A88-5729-1EAF-20CEBA35332B}"/>
              </a:ext>
            </a:extLst>
          </p:cNvPr>
          <p:cNvSpPr/>
          <p:nvPr/>
        </p:nvSpPr>
        <p:spPr>
          <a:xfrm>
            <a:off x="10366819" y="3908528"/>
            <a:ext cx="199157" cy="173148"/>
          </a:xfrm>
          <a:prstGeom prst="triangle">
            <a:avLst/>
          </a:prstGeom>
          <a:solidFill>
            <a:srgbClr val="00B05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" name="Треугольник 22">
            <a:extLst>
              <a:ext uri="{FF2B5EF4-FFF2-40B4-BE49-F238E27FC236}">
                <a16:creationId xmlns:a16="http://schemas.microsoft.com/office/drawing/2014/main" id="{119383E0-28AF-B6C3-245A-F389CA15823E}"/>
              </a:ext>
            </a:extLst>
          </p:cNvPr>
          <p:cNvSpPr/>
          <p:nvPr/>
        </p:nvSpPr>
        <p:spPr>
          <a:xfrm rot="10800000">
            <a:off x="10366821" y="3137796"/>
            <a:ext cx="199154" cy="170528"/>
          </a:xfrm>
          <a:prstGeom prst="triangle">
            <a:avLst/>
          </a:prstGeom>
          <a:solidFill>
            <a:srgbClr val="BA162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" name="Треугольник 23">
            <a:extLst>
              <a:ext uri="{FF2B5EF4-FFF2-40B4-BE49-F238E27FC236}">
                <a16:creationId xmlns:a16="http://schemas.microsoft.com/office/drawing/2014/main" id="{C6C29DB7-96D7-FDA1-36DC-474DDBFC8129}"/>
              </a:ext>
            </a:extLst>
          </p:cNvPr>
          <p:cNvSpPr/>
          <p:nvPr/>
        </p:nvSpPr>
        <p:spPr>
          <a:xfrm rot="10800000">
            <a:off x="10366819" y="3550518"/>
            <a:ext cx="199157" cy="168226"/>
          </a:xfrm>
          <a:prstGeom prst="triangle">
            <a:avLst/>
          </a:prstGeom>
          <a:solidFill>
            <a:srgbClr val="BA162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80511E0-C8B3-0AAA-9BB6-47BF55EEF8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91861">
            <a:off x="9769747" y="2887484"/>
            <a:ext cx="3853903" cy="511638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BDCFB2D-AFF5-4325-1482-74510E5754D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0208" y="1670116"/>
            <a:ext cx="1035628" cy="1374886"/>
          </a:xfrm>
          <a:prstGeom prst="rect">
            <a:avLst/>
          </a:prstGeom>
        </p:spPr>
      </p:pic>
      <p:sp>
        <p:nvSpPr>
          <p:cNvPr id="2" name="ПОИСКОВЫЙ ТРАФИК СЖИМАЕТСЯ, ПОТОМУ ЧТО ЧАСТЬ  УЖЕ ПЕРЕЕХАЛА В LLM, А ОСТАТОК ТЕРЯЕТ КЛАССИКУ SEO/SEM">
            <a:extLst>
              <a:ext uri="{FF2B5EF4-FFF2-40B4-BE49-F238E27FC236}">
                <a16:creationId xmlns:a16="http://schemas.microsoft.com/office/drawing/2014/main" id="{6ECD71FA-C7B5-8E20-997D-6C4A69DBAB6C}"/>
              </a:ext>
            </a:extLst>
          </p:cNvPr>
          <p:cNvSpPr txBox="1">
            <a:spLocks/>
          </p:cNvSpPr>
          <p:nvPr/>
        </p:nvSpPr>
        <p:spPr>
          <a:xfrm>
            <a:off x="327657" y="261246"/>
            <a:ext cx="9799466" cy="849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>
              <a:defRPr sz="2400" b="1">
                <a:latin typeface="Museo Sans Cyrl 900"/>
                <a:ea typeface="Museo Sans Cyrl 900"/>
                <a:cs typeface="Museo Sans Cyrl 900"/>
                <a:sym typeface="Museo Sans Cyrl 900"/>
              </a:defRPr>
            </a:pPr>
            <a:r>
              <a:rPr lang="ru-RU" sz="2400" b="1" dirty="0">
                <a:latin typeface="Museo Sans Cyrl 900"/>
                <a:ea typeface="Museo Sans Cyrl 900"/>
                <a:cs typeface="Museo Sans Cyrl 900"/>
                <a:sym typeface="Museo Sans Cyrl 900"/>
              </a:rPr>
              <a:t>УЖЕ СЕГОДНЯ ЗНАЧИМАЯ ЧАСТЬ (38%) </a:t>
            </a:r>
            <a:br>
              <a:rPr lang="ru-RU" sz="2400" b="1" dirty="0">
                <a:latin typeface="Museo Sans Cyrl 900"/>
                <a:ea typeface="Museo Sans Cyrl 900"/>
                <a:cs typeface="Museo Sans Cyrl 900"/>
                <a:sym typeface="Museo Sans Cyrl 900"/>
              </a:rPr>
            </a:br>
            <a:r>
              <a:rPr lang="ru-RU" sz="2400" b="1" dirty="0">
                <a:solidFill>
                  <a:srgbClr val="00B050"/>
                </a:solidFill>
                <a:latin typeface="Museo Sans Cyrl 900"/>
                <a:ea typeface="Museo Sans Cyrl 900"/>
                <a:cs typeface="Museo Sans Cyrl 900"/>
                <a:sym typeface="Museo Sans Cyrl 900"/>
              </a:rPr>
              <a:t>РЕШЕНИЙ В </a:t>
            </a:r>
            <a:r>
              <a:rPr lang="en" sz="2400" b="1" dirty="0">
                <a:solidFill>
                  <a:srgbClr val="00B050"/>
                </a:solidFill>
                <a:latin typeface="Museo Sans Cyrl 900"/>
                <a:ea typeface="Museo Sans Cyrl 900"/>
                <a:cs typeface="Museo Sans Cyrl 900"/>
                <a:sym typeface="Museo Sans Cyrl 900"/>
              </a:rPr>
              <a:t>CJM </a:t>
            </a:r>
            <a:r>
              <a:rPr lang="ru-RU" sz="2400" b="1" dirty="0">
                <a:solidFill>
                  <a:srgbClr val="00B050"/>
                </a:solidFill>
                <a:latin typeface="Museo Sans Cyrl 900"/>
                <a:ea typeface="Museo Sans Cyrl 900"/>
                <a:cs typeface="Museo Sans Cyrl 900"/>
                <a:sym typeface="Museo Sans Cyrl 900"/>
              </a:rPr>
              <a:t>ПРИНИМАЕТСЯ С УЧАСТИЕМ ИИ</a:t>
            </a:r>
          </a:p>
        </p:txBody>
      </p:sp>
      <p:pic>
        <p:nvPicPr>
          <p:cNvPr id="11" name="1.jpg" descr="1.jpg">
            <a:extLst>
              <a:ext uri="{FF2B5EF4-FFF2-40B4-BE49-F238E27FC236}">
                <a16:creationId xmlns:a16="http://schemas.microsoft.com/office/drawing/2014/main" id="{50B024B5-F638-04C1-02DB-6F46D9BA8CB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154216" y="55541"/>
            <a:ext cx="1037784" cy="95711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3558892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D15852-D333-3477-984D-D2BC4B8C7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ИСКОВЫЙ ТРАФИК СЖИМАЕТСЯ, ПОТОМУ ЧТО ЧАСТЬ  УЖЕ ПЕРЕЕХАЛА В LLM, А ОСТАТОК ТЕРЯЕТ КЛАССИКУ SEO/SEM">
            <a:extLst>
              <a:ext uri="{FF2B5EF4-FFF2-40B4-BE49-F238E27FC236}">
                <a16:creationId xmlns:a16="http://schemas.microsoft.com/office/drawing/2014/main" id="{12C175FA-7161-0B2A-9666-280AA41FCF8E}"/>
              </a:ext>
            </a:extLst>
          </p:cNvPr>
          <p:cNvSpPr txBox="1">
            <a:spLocks/>
          </p:cNvSpPr>
          <p:nvPr/>
        </p:nvSpPr>
        <p:spPr>
          <a:xfrm>
            <a:off x="327657" y="261246"/>
            <a:ext cx="9799466" cy="849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>
              <a:defRPr sz="2400" b="1">
                <a:latin typeface="Museo Sans Cyrl 900"/>
                <a:ea typeface="Museo Sans Cyrl 900"/>
                <a:cs typeface="Museo Sans Cyrl 900"/>
                <a:sym typeface="Museo Sans Cyrl 900"/>
              </a:defRPr>
            </a:pPr>
            <a:r>
              <a:rPr lang="ru-RU" dirty="0">
                <a:solidFill>
                  <a:srgbClr val="00B050"/>
                </a:solidFill>
              </a:rPr>
              <a:t>РАЗНЫЕ </a:t>
            </a:r>
            <a:r>
              <a:rPr lang="en" dirty="0">
                <a:solidFill>
                  <a:srgbClr val="00B050"/>
                </a:solidFill>
              </a:rPr>
              <a:t>LLM </a:t>
            </a:r>
            <a:r>
              <a:rPr lang="ru-RU" dirty="0">
                <a:solidFill>
                  <a:srgbClr val="00B050"/>
                </a:solidFill>
              </a:rPr>
              <a:t>ПО-РАЗНОМУ «ВЫПУСКАЮТ» </a:t>
            </a:r>
          </a:p>
          <a:p>
            <a:pPr>
              <a:defRPr sz="2400" b="1">
                <a:latin typeface="Museo Sans Cyrl 900"/>
                <a:ea typeface="Museo Sans Cyrl 900"/>
                <a:cs typeface="Museo Sans Cyrl 900"/>
                <a:sym typeface="Museo Sans Cyrl 900"/>
              </a:defRPr>
            </a:pPr>
            <a:r>
              <a:rPr lang="ru-RU" dirty="0"/>
              <a:t>ПОЛЬЗОВАТЕЛЯ В ЭКОСИСТЕМУ БРЕНДОВ И ПЛАТФОРМ</a:t>
            </a:r>
            <a:endParaRPr lang="ru-RU" sz="2400" b="1" dirty="0">
              <a:solidFill>
                <a:srgbClr val="00B050"/>
              </a:solidFill>
              <a:latin typeface="Museo Sans Cyrl 900"/>
              <a:ea typeface="Museo Sans Cyrl 900"/>
              <a:cs typeface="Museo Sans Cyrl 900"/>
              <a:sym typeface="Museo Sans Cyrl 900"/>
            </a:endParaRPr>
          </a:p>
        </p:txBody>
      </p:sp>
      <p:pic>
        <p:nvPicPr>
          <p:cNvPr id="11" name="1.jpg" descr="1.jpg">
            <a:extLst>
              <a:ext uri="{FF2B5EF4-FFF2-40B4-BE49-F238E27FC236}">
                <a16:creationId xmlns:a16="http://schemas.microsoft.com/office/drawing/2014/main" id="{3B903892-E728-C798-0A08-5A79DC6CA91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154216" y="55541"/>
            <a:ext cx="1037784" cy="957117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" name="Диаграмма 4">
            <a:extLst>
              <a:ext uri="{FF2B5EF4-FFF2-40B4-BE49-F238E27FC236}">
                <a16:creationId xmlns:a16="http://schemas.microsoft.com/office/drawing/2014/main" id="{4E7F6C7C-8388-94FB-74D5-3507C3356F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232213"/>
              </p:ext>
            </p:extLst>
          </p:nvPr>
        </p:nvGraphicFramePr>
        <p:xfrm>
          <a:off x="4605420" y="1609002"/>
          <a:ext cx="7948004" cy="47174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6">
            <a:extLst>
              <a:ext uri="{FF2B5EF4-FFF2-40B4-BE49-F238E27FC236}">
                <a16:creationId xmlns:a16="http://schemas.microsoft.com/office/drawing/2014/main" id="{0C581023-FC47-9D46-0FA6-267B75C8D3D5}"/>
              </a:ext>
            </a:extLst>
          </p:cNvPr>
          <p:cNvSpPr txBox="1"/>
          <p:nvPr/>
        </p:nvSpPr>
        <p:spPr>
          <a:xfrm>
            <a:off x="5110062" y="6483526"/>
            <a:ext cx="4636136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000">
                <a:latin typeface="Museo Sans Cyrl 100"/>
                <a:ea typeface="Museo Sans Cyrl 100"/>
                <a:cs typeface="Museo Sans Cyrl 100"/>
                <a:sym typeface="Museo Sans Cyrl 100"/>
              </a:defRPr>
            </a:pPr>
            <a:r>
              <a:rPr dirty="0" err="1"/>
              <a:t>Источник</a:t>
            </a:r>
            <a:r>
              <a:rPr dirty="0"/>
              <a:t>: </a:t>
            </a:r>
            <a:r>
              <a:rPr dirty="0" err="1"/>
              <a:t>SimilarWeb</a:t>
            </a:r>
            <a:r>
              <a:rPr dirty="0"/>
              <a:t> </a:t>
            </a:r>
            <a:r>
              <a:rPr dirty="0" err="1"/>
              <a:t>сентябрь</a:t>
            </a:r>
            <a:r>
              <a:rPr dirty="0"/>
              <a:t> 2025 – </a:t>
            </a:r>
            <a:r>
              <a:rPr dirty="0" err="1"/>
              <a:t>февраль</a:t>
            </a:r>
            <a:r>
              <a:rPr dirty="0"/>
              <a:t> 2026, *95% </a:t>
            </a:r>
            <a:r>
              <a:rPr dirty="0" err="1"/>
              <a:t>переходов</a:t>
            </a:r>
            <a:r>
              <a:rPr dirty="0"/>
              <a:t> - </a:t>
            </a:r>
            <a:r>
              <a:rPr dirty="0" err="1"/>
              <a:t>Сбер</a:t>
            </a:r>
            <a:endParaRPr dirty="0"/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E1A74512-B617-A201-2810-670BBC753E6D}"/>
              </a:ext>
            </a:extLst>
          </p:cNvPr>
          <p:cNvSpPr txBox="1"/>
          <p:nvPr/>
        </p:nvSpPr>
        <p:spPr>
          <a:xfrm>
            <a:off x="5007053" y="1226418"/>
            <a:ext cx="2181044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>
                <a:latin typeface="MuseoSansCyrl-700"/>
                <a:ea typeface="MuseoSansCyrl-700"/>
                <a:cs typeface="MuseoSansCyrl-700"/>
                <a:sym typeface="MuseoSansCyrl-700"/>
              </a:defRPr>
            </a:pPr>
            <a:r>
              <a:rPr b="1" dirty="0">
                <a:latin typeface="Museo Sans Cyrl 900" panose="02000000000000000000" pitchFamily="2" charset="0"/>
              </a:rPr>
              <a:t>CTR НЕЙРОСЕТЕЙ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6ECC44B-2869-EA9D-EF7A-DD0FA8177B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8646" y="778747"/>
            <a:ext cx="3027219" cy="401889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7F4FFD5-C871-C4A7-8B71-DE541D4289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391" y="897414"/>
            <a:ext cx="4489792" cy="596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02548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369CA3-4CDB-DF94-82E8-93145BB72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ИСКОВЫЙ ТРАФИК СЖИМАЕТСЯ, ПОТОМУ ЧТО ЧАСТЬ  УЖЕ ПЕРЕЕХАЛА В LLM, А ОСТАТОК ТЕРЯЕТ КЛАССИКУ SEO/SEM">
            <a:extLst>
              <a:ext uri="{FF2B5EF4-FFF2-40B4-BE49-F238E27FC236}">
                <a16:creationId xmlns:a16="http://schemas.microsoft.com/office/drawing/2014/main" id="{CC32F561-B803-EF0E-7641-A522249C836B}"/>
              </a:ext>
            </a:extLst>
          </p:cNvPr>
          <p:cNvSpPr txBox="1">
            <a:spLocks/>
          </p:cNvSpPr>
          <p:nvPr/>
        </p:nvSpPr>
        <p:spPr>
          <a:xfrm>
            <a:off x="327656" y="261246"/>
            <a:ext cx="10625093" cy="849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>
              <a:defRPr sz="2400" b="1">
                <a:latin typeface="Museo Sans Cyrl 900"/>
                <a:ea typeface="Museo Sans Cyrl 900"/>
                <a:cs typeface="Museo Sans Cyrl 900"/>
                <a:sym typeface="Museo Sans Cyrl 900"/>
              </a:defRPr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seo Sans Cyrl 900" panose="02000000000000000000" pitchFamily="2" charset="77"/>
                <a:ea typeface="+mj-ea"/>
                <a:cs typeface="+mj-cs"/>
              </a:rPr>
              <a:t>РАЗНЫЕ ТОВАРНЫЕ КАТЕГОРИИ ВХОДЯТ В </a:t>
            </a:r>
            <a:r>
              <a:rPr kumimoji="0" lang="e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useo Sans Cyrl 900" panose="02000000000000000000" pitchFamily="2" charset="77"/>
                <a:ea typeface="+mj-ea"/>
                <a:cs typeface="+mj-cs"/>
              </a:rPr>
              <a:t>AI-DRIVEN CJM </a:t>
            </a:r>
            <a:b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useo Sans Cyrl 900" panose="02000000000000000000" pitchFamily="2" charset="77"/>
                <a:ea typeface="+mj-ea"/>
                <a:cs typeface="+mj-cs"/>
              </a:rPr>
            </a:b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useo Sans Cyrl 900" panose="02000000000000000000" pitchFamily="2" charset="77"/>
                <a:ea typeface="+mj-ea"/>
                <a:cs typeface="+mj-cs"/>
              </a:rPr>
              <a:t>С РАЗНОЙ СКОРОСТЬЮ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seo Sans Cyrl 900" panose="02000000000000000000" pitchFamily="2" charset="77"/>
                <a:ea typeface="+mj-ea"/>
                <a:cs typeface="+mj-cs"/>
              </a:rPr>
              <a:t> И ПО РАЗНЫМ СЦЕНАРИЯМ ПОВЕДЕНИЯ</a:t>
            </a:r>
            <a:endParaRPr lang="ru-RU" sz="2400" b="1" dirty="0">
              <a:solidFill>
                <a:srgbClr val="00B050"/>
              </a:solidFill>
              <a:latin typeface="Museo Sans Cyrl 900"/>
              <a:ea typeface="Museo Sans Cyrl 900"/>
              <a:cs typeface="Museo Sans Cyrl 900"/>
              <a:sym typeface="Museo Sans Cyrl 900"/>
            </a:endParaRPr>
          </a:p>
        </p:txBody>
      </p:sp>
      <p:pic>
        <p:nvPicPr>
          <p:cNvPr id="4" name="1.jpg" descr="1.jpg">
            <a:extLst>
              <a:ext uri="{FF2B5EF4-FFF2-40B4-BE49-F238E27FC236}">
                <a16:creationId xmlns:a16="http://schemas.microsoft.com/office/drawing/2014/main" id="{F1FE7E41-E528-D551-4875-E45BBA9CA4A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154216" y="55541"/>
            <a:ext cx="1037784" cy="957117"/>
          </a:xfrm>
          <a:prstGeom prst="rect">
            <a:avLst/>
          </a:prstGeom>
          <a:ln w="12700">
            <a:miter lim="400000"/>
          </a:ln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508EBB7A-2253-C43A-ED5E-682DE695F53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953193"/>
            <a:ext cx="12192000" cy="5747143"/>
          </a:xfrm>
          <a:prstGeom prst="rect">
            <a:avLst/>
          </a:prstGeom>
        </p:spPr>
      </p:pic>
      <p:graphicFrame>
        <p:nvGraphicFramePr>
          <p:cNvPr id="49" name="Диаграмма 48">
            <a:extLst>
              <a:ext uri="{FF2B5EF4-FFF2-40B4-BE49-F238E27FC236}">
                <a16:creationId xmlns:a16="http://schemas.microsoft.com/office/drawing/2014/main" id="{C18B7043-CCB3-C86C-8863-D66655D8AF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0393703"/>
              </p:ext>
            </p:extLst>
          </p:nvPr>
        </p:nvGraphicFramePr>
        <p:xfrm>
          <a:off x="327656" y="1304316"/>
          <a:ext cx="11618648" cy="5238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0042A6C0-4A73-159E-B9F4-F9220E391B6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797" y="1250079"/>
            <a:ext cx="1874014" cy="1874014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A7DD0450-E65C-E2A2-1DE4-5BE58BD8978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2148" y="4334429"/>
            <a:ext cx="1414156" cy="1877414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17DEEB96-07E3-2273-5F04-855B243087B5}"/>
              </a:ext>
            </a:extLst>
          </p:cNvPr>
          <p:cNvSpPr txBox="1"/>
          <p:nvPr/>
        </p:nvSpPr>
        <p:spPr>
          <a:xfrm>
            <a:off x="7287523" y="4965360"/>
            <a:ext cx="306900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seo Sans Cyrl 300"/>
                <a:ea typeface="+mn-ea"/>
                <a:cs typeface="+mn-cs"/>
              </a:rPr>
              <a:t>Используют ИИ‑ассистентов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useo Sans Cyrl 900"/>
                <a:ea typeface="+mn-ea"/>
                <a:cs typeface="+mn-cs"/>
              </a:rPr>
              <a:t>чаще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useo Sans Cyrl 900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FAC028C-F043-213A-2700-B78B3174A10C}"/>
              </a:ext>
            </a:extLst>
          </p:cNvPr>
          <p:cNvSpPr txBox="1"/>
          <p:nvPr/>
        </p:nvSpPr>
        <p:spPr>
          <a:xfrm>
            <a:off x="3162212" y="1633350"/>
            <a:ext cx="3234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seo Sans Cyrl 300"/>
                <a:ea typeface="+mn-ea"/>
                <a:cs typeface="+mn-cs"/>
              </a:rPr>
              <a:t>Переходят по прямым ссылкам из ИИ-сервисов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useo Sans Cyrl 900"/>
                <a:ea typeface="+mn-ea"/>
                <a:cs typeface="+mn-cs"/>
              </a:rPr>
              <a:t>чаще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useo Sans Cyrl 90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36123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9DACA8-D342-706A-60D2-61EDEE7D58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ИСКОВЫЙ ТРАФИК СЖИМАЕТСЯ, ПОТОМУ ЧТО ЧАСТЬ  УЖЕ ПЕРЕЕХАЛА В LLM, А ОСТАТОК ТЕРЯЕТ КЛАССИКУ SEO/SEM">
            <a:extLst>
              <a:ext uri="{FF2B5EF4-FFF2-40B4-BE49-F238E27FC236}">
                <a16:creationId xmlns:a16="http://schemas.microsoft.com/office/drawing/2014/main" id="{DF218297-9630-9E5C-B2EC-D7D5F0049753}"/>
              </a:ext>
            </a:extLst>
          </p:cNvPr>
          <p:cNvSpPr txBox="1">
            <a:spLocks/>
          </p:cNvSpPr>
          <p:nvPr/>
        </p:nvSpPr>
        <p:spPr>
          <a:xfrm>
            <a:off x="327656" y="261246"/>
            <a:ext cx="10625093" cy="849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>
              <a:defRPr sz="2400" b="1">
                <a:latin typeface="Museo Sans Cyrl 900"/>
                <a:ea typeface="Museo Sans Cyrl 900"/>
                <a:cs typeface="Museo Sans Cyrl 900"/>
                <a:sym typeface="Museo Sans Cyrl 900"/>
              </a:defRPr>
            </a:pPr>
            <a:r>
              <a:rPr lang="ru-RU" sz="2400" kern="1200" dirty="0">
                <a:latin typeface="Museo Sans Cyrl 900" panose="02000000000000000000" pitchFamily="2" charset="77"/>
                <a:sym typeface="Museo Sans Cyrl 900"/>
              </a:rPr>
              <a:t>РАЗНЫЕ ТОВАРНЫЕ КАТЕГОРИИ ВХОДЯТ В </a:t>
            </a:r>
            <a:r>
              <a:rPr lang="en" sz="2400" kern="1200" dirty="0">
                <a:solidFill>
                  <a:srgbClr val="00B050"/>
                </a:solidFill>
                <a:latin typeface="Museo Sans Cyrl 900" panose="02000000000000000000" pitchFamily="2" charset="77"/>
                <a:sym typeface="Museo Sans Cyrl 900"/>
              </a:rPr>
              <a:t>AI-DRIVEN CJM </a:t>
            </a:r>
            <a:br>
              <a:rPr lang="ru-RU" sz="2400" kern="1200" dirty="0">
                <a:solidFill>
                  <a:srgbClr val="00B050"/>
                </a:solidFill>
                <a:latin typeface="Museo Sans Cyrl 900" panose="02000000000000000000" pitchFamily="2" charset="77"/>
                <a:sym typeface="Museo Sans Cyrl 900"/>
              </a:rPr>
            </a:br>
            <a:r>
              <a:rPr lang="ru-RU" sz="2400" kern="1200" dirty="0">
                <a:solidFill>
                  <a:srgbClr val="00B050"/>
                </a:solidFill>
                <a:latin typeface="Museo Sans Cyrl 900" panose="02000000000000000000" pitchFamily="2" charset="77"/>
                <a:sym typeface="Museo Sans Cyrl 900"/>
              </a:rPr>
              <a:t>С РАЗНОЙ СКОРОСТЬЮ</a:t>
            </a:r>
            <a:r>
              <a:rPr lang="ru-RU" sz="2400" kern="1200" dirty="0">
                <a:latin typeface="Museo Sans Cyrl 900" panose="02000000000000000000" pitchFamily="2" charset="77"/>
                <a:sym typeface="Museo Sans Cyrl 900"/>
              </a:rPr>
              <a:t> И ПО РАЗНЫМ СЦЕНАРИЯМ ПОВЕДЕНИЯ</a:t>
            </a:r>
            <a:endParaRPr lang="ru-RU" sz="2400" b="1" dirty="0">
              <a:solidFill>
                <a:srgbClr val="00B050"/>
              </a:solidFill>
              <a:latin typeface="Museo Sans Cyrl 900"/>
              <a:ea typeface="Museo Sans Cyrl 900"/>
              <a:cs typeface="Museo Sans Cyrl 900"/>
              <a:sym typeface="Museo Sans Cyrl 900"/>
            </a:endParaRPr>
          </a:p>
        </p:txBody>
      </p:sp>
      <p:pic>
        <p:nvPicPr>
          <p:cNvPr id="4" name="1.jpg" descr="1.jpg">
            <a:extLst>
              <a:ext uri="{FF2B5EF4-FFF2-40B4-BE49-F238E27FC236}">
                <a16:creationId xmlns:a16="http://schemas.microsoft.com/office/drawing/2014/main" id="{C996B0B9-19AF-5E32-56D5-0A568DA56BB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154216" y="55541"/>
            <a:ext cx="1037784" cy="957117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id="{784EFC39-8AEA-4103-C5A5-E76CDCA3AC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3216941"/>
              </p:ext>
            </p:extLst>
          </p:nvPr>
        </p:nvGraphicFramePr>
        <p:xfrm>
          <a:off x="0" y="1269810"/>
          <a:ext cx="12192000" cy="5238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35D35E2-37E9-6CBE-FF4D-4564D0C7CC28}"/>
              </a:ext>
            </a:extLst>
          </p:cNvPr>
          <p:cNvSpPr/>
          <p:nvPr/>
        </p:nvSpPr>
        <p:spPr>
          <a:xfrm>
            <a:off x="4953001" y="1312143"/>
            <a:ext cx="474134" cy="2330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Museo Sans Cyrl 300"/>
                <a:ea typeface="+mn-ea"/>
                <a:cs typeface="+mn-cs"/>
              </a:rPr>
              <a:t>350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Museo Sans Cyrl 300"/>
              <a:ea typeface="+mn-ea"/>
              <a:cs typeface="+mn-cs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9BF3545-1C71-6CC0-2AF9-8508176049F0}"/>
              </a:ext>
            </a:extLst>
          </p:cNvPr>
          <p:cNvSpPr/>
          <p:nvPr/>
        </p:nvSpPr>
        <p:spPr>
          <a:xfrm>
            <a:off x="11608119" y="5103378"/>
            <a:ext cx="474134" cy="2330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Museo Sans Cyrl 300"/>
                <a:ea typeface="+mn-ea"/>
                <a:cs typeface="+mn-cs"/>
              </a:rPr>
              <a:t>27%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Museo Sans Cyrl 300"/>
              <a:ea typeface="+mn-ea"/>
              <a:cs typeface="+mn-cs"/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F43ABA98-969F-613C-AE38-B5E79D4F6C07}"/>
              </a:ext>
            </a:extLst>
          </p:cNvPr>
          <p:cNvSpPr>
            <a:spLocks noChangeAspect="1"/>
          </p:cNvSpPr>
          <p:nvPr/>
        </p:nvSpPr>
        <p:spPr>
          <a:xfrm>
            <a:off x="10305634" y="1341919"/>
            <a:ext cx="180000" cy="180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useo Sans Cyrl 300"/>
              <a:ea typeface="+mn-ea"/>
              <a:cs typeface="+mn-cs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811C1BDE-B9C7-776C-BAD3-3753CF3969E5}"/>
              </a:ext>
            </a:extLst>
          </p:cNvPr>
          <p:cNvSpPr>
            <a:spLocks noChangeAspect="1"/>
          </p:cNvSpPr>
          <p:nvPr/>
        </p:nvSpPr>
        <p:spPr>
          <a:xfrm>
            <a:off x="11476051" y="5156401"/>
            <a:ext cx="180000" cy="180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useo Sans Cyrl 30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7F2B91-4F23-9F73-284A-29F2CFD05856}"/>
              </a:ext>
            </a:extLst>
          </p:cNvPr>
          <p:cNvSpPr txBox="1"/>
          <p:nvPr/>
        </p:nvSpPr>
        <p:spPr>
          <a:xfrm>
            <a:off x="9791114" y="1525370"/>
            <a:ext cx="12090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seo Sans Cyrl 300"/>
                <a:ea typeface="+mn-ea"/>
                <a:cs typeface="+mn-cs"/>
              </a:rPr>
              <a:t>Образование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D53BD1-7F56-D4C5-7CC6-E907BB3B98F2}"/>
              </a:ext>
            </a:extLst>
          </p:cNvPr>
          <p:cNvSpPr txBox="1"/>
          <p:nvPr/>
        </p:nvSpPr>
        <p:spPr>
          <a:xfrm>
            <a:off x="10961531" y="5343668"/>
            <a:ext cx="120904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seo Sans Cyrl 300"/>
                <a:ea typeface="+mn-ea"/>
                <a:cs typeface="+mn-cs"/>
              </a:rPr>
              <a:t>B2B /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seo Sans Cyrl 300"/>
                <a:ea typeface="+mn-ea"/>
                <a:cs typeface="+mn-cs"/>
              </a:rPr>
              <a:t>Сервисы для бизнеса 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26437C6-2D89-B2E8-CE62-02702B6A56A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50283" y="1722641"/>
            <a:ext cx="353704" cy="17329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A76FE6F-1ECC-165E-9D0C-D67762F36D2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10959645" y="4943690"/>
            <a:ext cx="353704" cy="17329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831891F-8C38-15AD-A602-E3E79E7ADB27}"/>
              </a:ext>
            </a:extLst>
          </p:cNvPr>
          <p:cNvSpPr txBox="1"/>
          <p:nvPr/>
        </p:nvSpPr>
        <p:spPr>
          <a:xfrm>
            <a:off x="0" y="6596390"/>
            <a:ext cx="28680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seo Sans Cyrl 300"/>
                <a:ea typeface="+mn-ea"/>
                <a:cs typeface="+mn-cs"/>
              </a:rPr>
              <a:t>Источник: Исследование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seo Sans Cyrl 300"/>
                <a:ea typeface="+mn-ea"/>
                <a:cs typeface="+mn-cs"/>
              </a:rPr>
              <a:t>Starlab (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seo Sans Cyrl 300"/>
                <a:ea typeface="+mn-ea"/>
                <a:cs typeface="+mn-cs"/>
              </a:rPr>
              <a:t>ГК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seo Sans Cyrl 300"/>
                <a:ea typeface="+mn-ea"/>
                <a:cs typeface="+mn-cs"/>
              </a:rPr>
              <a:t>Stralink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seo Sans Cyrl 300"/>
                <a:ea typeface="+mn-ea"/>
                <a:cs typeface="+mn-cs"/>
              </a:rPr>
              <a:t>)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useo Sans Cyrl 300"/>
              <a:ea typeface="+mn-ea"/>
              <a:cs typeface="+mn-cs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53BD0E0-C470-8DA3-1C46-0C02906AD76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3987" y="1146898"/>
            <a:ext cx="563511" cy="56351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36B76B4-C02C-6A08-633F-E87D8C17BB9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6051" y="4292408"/>
            <a:ext cx="508753" cy="67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49646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58338-B4B4-3B65-7DFC-49B8E417B6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9D4EFBB6-1730-FF4A-3176-C08C2456949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3987" y="1146898"/>
            <a:ext cx="563511" cy="563511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9063829E-92A0-FCDF-7D3F-44AA49768D7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6051" y="4292408"/>
            <a:ext cx="508753" cy="675414"/>
          </a:xfrm>
          <a:prstGeom prst="rect">
            <a:avLst/>
          </a:prstGeom>
        </p:spPr>
      </p:pic>
      <p:graphicFrame>
        <p:nvGraphicFramePr>
          <p:cNvPr id="49" name="Диаграмма 48">
            <a:extLst>
              <a:ext uri="{FF2B5EF4-FFF2-40B4-BE49-F238E27FC236}">
                <a16:creationId xmlns:a16="http://schemas.microsoft.com/office/drawing/2014/main" id="{26BB3C31-2A91-02DE-DB97-8D9377283669}"/>
              </a:ext>
            </a:extLst>
          </p:cNvPr>
          <p:cNvGraphicFramePr/>
          <p:nvPr/>
        </p:nvGraphicFramePr>
        <p:xfrm>
          <a:off x="0" y="1269810"/>
          <a:ext cx="12192000" cy="5238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ACF892C8-0C69-ED74-DB1A-1D3B7DE053AC}"/>
              </a:ext>
            </a:extLst>
          </p:cNvPr>
          <p:cNvSpPr/>
          <p:nvPr/>
        </p:nvSpPr>
        <p:spPr>
          <a:xfrm>
            <a:off x="4953001" y="1312143"/>
            <a:ext cx="474134" cy="2330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Museo Sans Cyrl 300"/>
                <a:ea typeface="+mn-ea"/>
                <a:cs typeface="+mn-cs"/>
              </a:rPr>
              <a:t>350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Museo Sans Cyrl 300"/>
              <a:ea typeface="+mn-ea"/>
              <a:cs typeface="+mn-cs"/>
            </a:endParaRP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30BF5D66-913F-CBD3-D93C-B1F2A6D4A85F}"/>
              </a:ext>
            </a:extLst>
          </p:cNvPr>
          <p:cNvSpPr/>
          <p:nvPr/>
        </p:nvSpPr>
        <p:spPr>
          <a:xfrm>
            <a:off x="11608119" y="5103378"/>
            <a:ext cx="474134" cy="2330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Museo Sans Cyrl 300"/>
                <a:ea typeface="+mn-ea"/>
                <a:cs typeface="+mn-cs"/>
              </a:rPr>
              <a:t>27%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Museo Sans Cyrl 300"/>
              <a:ea typeface="+mn-ea"/>
              <a:cs typeface="+mn-cs"/>
            </a:endParaRPr>
          </a:p>
        </p:txBody>
      </p:sp>
      <p:sp>
        <p:nvSpPr>
          <p:cNvPr id="52" name="Овал 51">
            <a:extLst>
              <a:ext uri="{FF2B5EF4-FFF2-40B4-BE49-F238E27FC236}">
                <a16:creationId xmlns:a16="http://schemas.microsoft.com/office/drawing/2014/main" id="{7AC26A4E-051A-E5B9-B006-DC4F869C1ED8}"/>
              </a:ext>
            </a:extLst>
          </p:cNvPr>
          <p:cNvSpPr>
            <a:spLocks noChangeAspect="1"/>
          </p:cNvSpPr>
          <p:nvPr/>
        </p:nvSpPr>
        <p:spPr>
          <a:xfrm>
            <a:off x="10305634" y="1341919"/>
            <a:ext cx="180000" cy="180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useo Sans Cyrl 300"/>
              <a:ea typeface="+mn-ea"/>
              <a:cs typeface="+mn-cs"/>
            </a:endParaRPr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id="{578AD8EC-1DBC-0A1B-1109-D80DC04FF769}"/>
              </a:ext>
            </a:extLst>
          </p:cNvPr>
          <p:cNvSpPr>
            <a:spLocks noChangeAspect="1"/>
          </p:cNvSpPr>
          <p:nvPr/>
        </p:nvSpPr>
        <p:spPr>
          <a:xfrm>
            <a:off x="11476051" y="5156401"/>
            <a:ext cx="180000" cy="180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useo Sans Cyrl 300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6E45B30-B736-9003-4E93-B407D7DBD987}"/>
              </a:ext>
            </a:extLst>
          </p:cNvPr>
          <p:cNvSpPr txBox="1"/>
          <p:nvPr/>
        </p:nvSpPr>
        <p:spPr>
          <a:xfrm>
            <a:off x="9791114" y="1525370"/>
            <a:ext cx="12090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seo Sans Cyrl 300"/>
                <a:ea typeface="+mn-ea"/>
                <a:cs typeface="+mn-cs"/>
              </a:rPr>
              <a:t>Образование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6F6BAC0-2B8C-E57F-2D76-28CE559B07F7}"/>
              </a:ext>
            </a:extLst>
          </p:cNvPr>
          <p:cNvSpPr txBox="1"/>
          <p:nvPr/>
        </p:nvSpPr>
        <p:spPr>
          <a:xfrm>
            <a:off x="10961531" y="5343668"/>
            <a:ext cx="120904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seo Sans Cyrl 300"/>
                <a:ea typeface="+mn-ea"/>
                <a:cs typeface="+mn-cs"/>
              </a:rPr>
              <a:t>B2B /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seo Sans Cyrl 300"/>
                <a:ea typeface="+mn-ea"/>
                <a:cs typeface="+mn-cs"/>
              </a:rPr>
              <a:t>Сервисы для бизнеса </a:t>
            </a: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43BB048A-8C40-09DA-98C4-C3FCE7D828E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50283" y="1722641"/>
            <a:ext cx="353704" cy="173296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19B78D36-C108-761A-F13F-CBC78B3E7A5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10959645" y="4943690"/>
            <a:ext cx="353704" cy="173296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56B5DB14-2657-8FFD-4D70-2BB924D3AE8D}"/>
              </a:ext>
            </a:extLst>
          </p:cNvPr>
          <p:cNvSpPr txBox="1"/>
          <p:nvPr/>
        </p:nvSpPr>
        <p:spPr>
          <a:xfrm>
            <a:off x="0" y="6596390"/>
            <a:ext cx="28680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seo Sans Cyrl 300"/>
                <a:ea typeface="+mn-ea"/>
                <a:cs typeface="+mn-cs"/>
              </a:rPr>
              <a:t>Источник: Исследование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seo Sans Cyrl 300"/>
                <a:ea typeface="+mn-ea"/>
                <a:cs typeface="+mn-cs"/>
              </a:rPr>
              <a:t>Starlab (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seo Sans Cyrl 300"/>
                <a:ea typeface="+mn-ea"/>
                <a:cs typeface="+mn-cs"/>
              </a:rPr>
              <a:t>ГК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seo Sans Cyrl 300"/>
                <a:ea typeface="+mn-ea"/>
                <a:cs typeface="+mn-cs"/>
              </a:rPr>
              <a:t>Stralink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seo Sans Cyrl 300"/>
                <a:ea typeface="+mn-ea"/>
                <a:cs typeface="+mn-cs"/>
              </a:rPr>
              <a:t>)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useo Sans Cyrl 300"/>
              <a:ea typeface="+mn-ea"/>
              <a:cs typeface="+mn-cs"/>
            </a:endParaRPr>
          </a:p>
        </p:txBody>
      </p:sp>
      <p:sp>
        <p:nvSpPr>
          <p:cNvPr id="2" name="ПОИСКОВЫЙ ТРАФИК СЖИМАЕТСЯ, ПОТОМУ ЧТО ЧАСТЬ  УЖЕ ПЕРЕЕХАЛА В LLM, А ОСТАТОК ТЕРЯЕТ КЛАССИКУ SEO/SEM">
            <a:extLst>
              <a:ext uri="{FF2B5EF4-FFF2-40B4-BE49-F238E27FC236}">
                <a16:creationId xmlns:a16="http://schemas.microsoft.com/office/drawing/2014/main" id="{70463075-1C79-E486-2DB5-7E6F536D2BE0}"/>
              </a:ext>
            </a:extLst>
          </p:cNvPr>
          <p:cNvSpPr txBox="1">
            <a:spLocks/>
          </p:cNvSpPr>
          <p:nvPr/>
        </p:nvSpPr>
        <p:spPr>
          <a:xfrm>
            <a:off x="327656" y="261246"/>
            <a:ext cx="10625093" cy="849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>
              <a:defRPr sz="2400" b="1">
                <a:latin typeface="Museo Sans Cyrl 900"/>
                <a:ea typeface="Museo Sans Cyrl 900"/>
                <a:cs typeface="Museo Sans Cyrl 900"/>
                <a:sym typeface="Museo Sans Cyrl 900"/>
              </a:defRPr>
            </a:pPr>
            <a:r>
              <a:rPr lang="ru-RU" sz="2400" kern="1200" dirty="0">
                <a:latin typeface="Museo Sans Cyrl 900" panose="02000000000000000000" pitchFamily="2" charset="77"/>
                <a:sym typeface="Museo Sans Cyrl 900"/>
              </a:rPr>
              <a:t>РАЗНЫЕ ТОВАРНЫЕ КАТЕГОРИИ ВХОДЯТ В </a:t>
            </a:r>
            <a:r>
              <a:rPr lang="en" sz="2400" kern="1200" dirty="0">
                <a:solidFill>
                  <a:srgbClr val="00B050"/>
                </a:solidFill>
                <a:latin typeface="Museo Sans Cyrl 900" panose="02000000000000000000" pitchFamily="2" charset="77"/>
                <a:sym typeface="Museo Sans Cyrl 900"/>
              </a:rPr>
              <a:t>AI-DRIVEN CJM </a:t>
            </a:r>
            <a:br>
              <a:rPr lang="ru-RU" sz="2400" kern="1200" dirty="0">
                <a:solidFill>
                  <a:srgbClr val="00B050"/>
                </a:solidFill>
                <a:latin typeface="Museo Sans Cyrl 900" panose="02000000000000000000" pitchFamily="2" charset="77"/>
                <a:sym typeface="Museo Sans Cyrl 900"/>
              </a:rPr>
            </a:br>
            <a:r>
              <a:rPr lang="ru-RU" sz="2400" kern="1200" dirty="0">
                <a:solidFill>
                  <a:srgbClr val="00B050"/>
                </a:solidFill>
                <a:latin typeface="Museo Sans Cyrl 900" panose="02000000000000000000" pitchFamily="2" charset="77"/>
                <a:sym typeface="Museo Sans Cyrl 900"/>
              </a:rPr>
              <a:t>С РАЗНОЙ СКОРОСТЬЮ</a:t>
            </a:r>
            <a:r>
              <a:rPr lang="ru-RU" sz="2400" kern="1200" dirty="0">
                <a:latin typeface="Museo Sans Cyrl 900" panose="02000000000000000000" pitchFamily="2" charset="77"/>
                <a:sym typeface="Museo Sans Cyrl 900"/>
              </a:rPr>
              <a:t> И ПО РАЗНЫМ СЦЕНАРИЯМ ПОВЕДЕНИЯ</a:t>
            </a:r>
            <a:endParaRPr lang="ru-RU" sz="2400" b="1" dirty="0">
              <a:solidFill>
                <a:srgbClr val="00B050"/>
              </a:solidFill>
              <a:latin typeface="Museo Sans Cyrl 900"/>
              <a:ea typeface="Museo Sans Cyrl 900"/>
              <a:cs typeface="Museo Sans Cyrl 900"/>
              <a:sym typeface="Museo Sans Cyrl 900"/>
            </a:endParaRPr>
          </a:p>
        </p:txBody>
      </p:sp>
      <p:pic>
        <p:nvPicPr>
          <p:cNvPr id="4" name="1.jpg" descr="1.jpg">
            <a:extLst>
              <a:ext uri="{FF2B5EF4-FFF2-40B4-BE49-F238E27FC236}">
                <a16:creationId xmlns:a16="http://schemas.microsoft.com/office/drawing/2014/main" id="{563F4263-7B18-8A99-312B-B04C06EF3DB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154216" y="55541"/>
            <a:ext cx="1037784" cy="957117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EA6C96B0-8646-7C93-3668-65D1E0F254BD}"/>
              </a:ext>
            </a:extLst>
          </p:cNvPr>
          <p:cNvSpPr/>
          <p:nvPr/>
        </p:nvSpPr>
        <p:spPr>
          <a:xfrm>
            <a:off x="457200" y="1329220"/>
            <a:ext cx="4893735" cy="3628016"/>
          </a:xfrm>
          <a:prstGeom prst="rect">
            <a:avLst/>
          </a:prstGeom>
          <a:solidFill>
            <a:srgbClr val="F9C74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useo Sans Cyrl 90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seo Sans Cyrl 900"/>
                <a:ea typeface="+mn-ea"/>
                <a:cs typeface="+mn-cs"/>
              </a:rPr>
              <a:t>ПОЛЬЗОВАТЕЛЬ ИЩЕТ НЕ ИНФОРМАЦИЮ, А ГОТОВОЕ ПРЕДЛОЖЕНИЕ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A5DDF97A-BC80-3A9A-4C8A-B7D2BEBD93B0}"/>
              </a:ext>
            </a:extLst>
          </p:cNvPr>
          <p:cNvSpPr/>
          <p:nvPr/>
        </p:nvSpPr>
        <p:spPr>
          <a:xfrm>
            <a:off x="5527299" y="1341919"/>
            <a:ext cx="6317887" cy="3628016"/>
          </a:xfrm>
          <a:prstGeom prst="rect">
            <a:avLst/>
          </a:prstGeom>
          <a:solidFill>
            <a:srgbClr val="00B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useo Sans Cyrl 90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seo Sans Cyrl 900"/>
                <a:ea typeface="+mn-ea"/>
                <a:cs typeface="+mn-cs"/>
              </a:rPr>
              <a:t>КАТЕГОРИИ «БОЛЬШОГО СРАВНЕНИЯ»,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seo Sans Cyrl 900"/>
                <a:ea typeface="+mn-ea"/>
                <a:cs typeface="+mn-cs"/>
              </a:rPr>
              <a:t>ГДЕ ПОСЛЕ ОТБОРА ПОЛЬЗОВАТЕЛЬ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seo Sans Cyrl 900"/>
                <a:ea typeface="+mn-ea"/>
                <a:cs typeface="+mn-cs"/>
              </a:rPr>
              <a:t>ИДЕТ К ПЕРВОИСТОЧНИКУ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useo Sans Cyrl 900"/>
              <a:ea typeface="+mn-ea"/>
              <a:cs typeface="+mn-cs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DE9F6D71-98AD-4763-0825-71442BC6ED8B}"/>
              </a:ext>
            </a:extLst>
          </p:cNvPr>
          <p:cNvSpPr/>
          <p:nvPr/>
        </p:nvSpPr>
        <p:spPr>
          <a:xfrm>
            <a:off x="5527298" y="5103377"/>
            <a:ext cx="6317887" cy="1404633"/>
          </a:xfrm>
          <a:prstGeom prst="rect">
            <a:avLst/>
          </a:prstGeom>
          <a:solidFill>
            <a:srgbClr val="92D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useo Sans Cyrl 90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seo Sans Cyrl 900"/>
                <a:ea typeface="+mn-ea"/>
                <a:cs typeface="+mn-cs"/>
              </a:rPr>
              <a:t>СЛОЖНЫЙ ВЫБОР, КОТОРЫЙ ВЕДЕТ ПОЛЬЗОВАТЕЛЯ НА НИШЕВЫЕ 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seo Sans Cyrl 900"/>
                <a:ea typeface="+mn-ea"/>
                <a:cs typeface="+mn-cs"/>
              </a:rPr>
              <a:t>ЭКСПЕРТНЫЕ САЙТЫ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useo Sans Cyrl 900"/>
              <a:ea typeface="+mn-ea"/>
              <a:cs typeface="+mn-cs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5C576D06-0397-25E9-64AF-2CE5078D8260}"/>
              </a:ext>
            </a:extLst>
          </p:cNvPr>
          <p:cNvSpPr/>
          <p:nvPr/>
        </p:nvSpPr>
        <p:spPr>
          <a:xfrm>
            <a:off x="457200" y="5103377"/>
            <a:ext cx="4893735" cy="1404633"/>
          </a:xfrm>
          <a:prstGeom prst="rect">
            <a:avLst/>
          </a:prstGeom>
          <a:solidFill>
            <a:srgbClr val="FA404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seo Sans Cyrl 900"/>
                <a:ea typeface="+mn-ea"/>
                <a:cs typeface="+mn-cs"/>
              </a:rPr>
              <a:t>БЫСТРЫЙ «БЫТОВОЙ» ВЫБОР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seo Sans Cyrl 900"/>
                <a:ea typeface="+mn-ea"/>
                <a:cs typeface="+mn-cs"/>
              </a:rPr>
              <a:t>БЕЗ ГЛУБОКОГО УЧАСТИЯ ИИ</a:t>
            </a:r>
          </a:p>
        </p:txBody>
      </p:sp>
    </p:spTree>
    <p:extLst>
      <p:ext uri="{BB962C8B-B14F-4D97-AF65-F5344CB8AC3E}">
        <p14:creationId xmlns:p14="http://schemas.microsoft.com/office/powerpoint/2010/main" val="17255585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Override1.xml><?xml version="1.0" encoding="utf-8"?>
<a:themeOverride xmlns:a="http://schemas.openxmlformats.org/drawingml/2006/main">
  <a:clrScheme name="future lab ">
    <a:dk1>
      <a:srgbClr val="000000"/>
    </a:dk1>
    <a:lt1>
      <a:srgbClr val="FFFFFF"/>
    </a:lt1>
    <a:dk2>
      <a:srgbClr val="44546A"/>
    </a:dk2>
    <a:lt2>
      <a:srgbClr val="E7E6E6"/>
    </a:lt2>
    <a:accent1>
      <a:srgbClr val="E94E1B"/>
    </a:accent1>
    <a:accent2>
      <a:srgbClr val="EEE6E6"/>
    </a:accent2>
    <a:accent3>
      <a:srgbClr val="595959"/>
    </a:accent3>
    <a:accent4>
      <a:srgbClr val="FEFFFF"/>
    </a:accent4>
    <a:accent5>
      <a:srgbClr val="B3B2AA"/>
    </a:accent5>
    <a:accent6>
      <a:srgbClr val="C56B00"/>
    </a:accent6>
    <a:hlink>
      <a:srgbClr val="FFEB0A"/>
    </a:hlink>
    <a:folHlink>
      <a:srgbClr val="954F72"/>
    </a:folHlink>
  </a:clrScheme>
  <a:fontScheme name="Abbott_font_2019">
    <a:majorFont>
      <a:latin typeface="Museo Sans Cyrl 900"/>
      <a:ea typeface=""/>
      <a:cs typeface=""/>
    </a:majorFont>
    <a:minorFont>
      <a:latin typeface="Museo Sans Cyrl 300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future lab ">
    <a:dk1>
      <a:srgbClr val="000000"/>
    </a:dk1>
    <a:lt1>
      <a:srgbClr val="FFFFFF"/>
    </a:lt1>
    <a:dk2>
      <a:srgbClr val="44546A"/>
    </a:dk2>
    <a:lt2>
      <a:srgbClr val="E7E6E6"/>
    </a:lt2>
    <a:accent1>
      <a:srgbClr val="E94E1B"/>
    </a:accent1>
    <a:accent2>
      <a:srgbClr val="EEE6E6"/>
    </a:accent2>
    <a:accent3>
      <a:srgbClr val="595959"/>
    </a:accent3>
    <a:accent4>
      <a:srgbClr val="FEFFFF"/>
    </a:accent4>
    <a:accent5>
      <a:srgbClr val="B3B2AA"/>
    </a:accent5>
    <a:accent6>
      <a:srgbClr val="C56B00"/>
    </a:accent6>
    <a:hlink>
      <a:srgbClr val="FFEB0A"/>
    </a:hlink>
    <a:folHlink>
      <a:srgbClr val="954F72"/>
    </a:folHlink>
  </a:clrScheme>
  <a:fontScheme name="Abbott_font_2019">
    <a:majorFont>
      <a:latin typeface="Museo Sans Cyrl 900"/>
      <a:ea typeface=""/>
      <a:cs typeface=""/>
    </a:majorFont>
    <a:minorFont>
      <a:latin typeface="Museo Sans Cyrl 300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future lab ">
    <a:dk1>
      <a:srgbClr val="000000"/>
    </a:dk1>
    <a:lt1>
      <a:srgbClr val="FFFFFF"/>
    </a:lt1>
    <a:dk2>
      <a:srgbClr val="44546A"/>
    </a:dk2>
    <a:lt2>
      <a:srgbClr val="E7E6E6"/>
    </a:lt2>
    <a:accent1>
      <a:srgbClr val="E94E1B"/>
    </a:accent1>
    <a:accent2>
      <a:srgbClr val="EEE6E6"/>
    </a:accent2>
    <a:accent3>
      <a:srgbClr val="595959"/>
    </a:accent3>
    <a:accent4>
      <a:srgbClr val="FEFFFF"/>
    </a:accent4>
    <a:accent5>
      <a:srgbClr val="B3B2AA"/>
    </a:accent5>
    <a:accent6>
      <a:srgbClr val="C56B00"/>
    </a:accent6>
    <a:hlink>
      <a:srgbClr val="FFEB0A"/>
    </a:hlink>
    <a:folHlink>
      <a:srgbClr val="954F72"/>
    </a:folHlink>
  </a:clrScheme>
  <a:fontScheme name="Abbott_font_2019">
    <a:majorFont>
      <a:latin typeface="Museo Sans Cyrl 900"/>
      <a:ea typeface=""/>
      <a:cs typeface=""/>
    </a:majorFont>
    <a:minorFont>
      <a:latin typeface="Museo Sans Cyrl 300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future lab ">
    <a:dk1>
      <a:srgbClr val="000000"/>
    </a:dk1>
    <a:lt1>
      <a:srgbClr val="FFFFFF"/>
    </a:lt1>
    <a:dk2>
      <a:srgbClr val="44546A"/>
    </a:dk2>
    <a:lt2>
      <a:srgbClr val="E7E6E6"/>
    </a:lt2>
    <a:accent1>
      <a:srgbClr val="E94E1B"/>
    </a:accent1>
    <a:accent2>
      <a:srgbClr val="EEE6E6"/>
    </a:accent2>
    <a:accent3>
      <a:srgbClr val="595959"/>
    </a:accent3>
    <a:accent4>
      <a:srgbClr val="FEFFFF"/>
    </a:accent4>
    <a:accent5>
      <a:srgbClr val="B3B2AA"/>
    </a:accent5>
    <a:accent6>
      <a:srgbClr val="C56B00"/>
    </a:accent6>
    <a:hlink>
      <a:srgbClr val="FFEB0A"/>
    </a:hlink>
    <a:folHlink>
      <a:srgbClr val="954F72"/>
    </a:folHlink>
  </a:clrScheme>
  <a:fontScheme name="Abbott_font_2019">
    <a:majorFont>
      <a:latin typeface="Museo Sans Cyrl 900"/>
      <a:ea typeface=""/>
      <a:cs typeface=""/>
    </a:majorFont>
    <a:minorFont>
      <a:latin typeface="Museo Sans Cyrl 300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future lab ">
    <a:dk1>
      <a:srgbClr val="000000"/>
    </a:dk1>
    <a:lt1>
      <a:srgbClr val="FFFFFF"/>
    </a:lt1>
    <a:dk2>
      <a:srgbClr val="44546A"/>
    </a:dk2>
    <a:lt2>
      <a:srgbClr val="E7E6E6"/>
    </a:lt2>
    <a:accent1>
      <a:srgbClr val="E94E1B"/>
    </a:accent1>
    <a:accent2>
      <a:srgbClr val="EEE6E6"/>
    </a:accent2>
    <a:accent3>
      <a:srgbClr val="595959"/>
    </a:accent3>
    <a:accent4>
      <a:srgbClr val="FEFFFF"/>
    </a:accent4>
    <a:accent5>
      <a:srgbClr val="B3B2AA"/>
    </a:accent5>
    <a:accent6>
      <a:srgbClr val="C56B00"/>
    </a:accent6>
    <a:hlink>
      <a:srgbClr val="FFEB0A"/>
    </a:hlink>
    <a:folHlink>
      <a:srgbClr val="954F72"/>
    </a:folHlink>
  </a:clrScheme>
  <a:fontScheme name="Abbott_font_2019">
    <a:majorFont>
      <a:latin typeface="Museo Sans Cyrl 900"/>
      <a:ea typeface=""/>
      <a:cs typeface=""/>
    </a:majorFont>
    <a:minorFont>
      <a:latin typeface="Museo Sans Cyrl 300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8531</TotalTime>
  <Words>814</Words>
  <Application>Microsoft Macintosh PowerPoint</Application>
  <PresentationFormat>Широкоэкранный</PresentationFormat>
  <Paragraphs>186</Paragraphs>
  <Slides>15</Slides>
  <Notes>12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Museo Sans Cyrl 300</vt:lpstr>
      <vt:lpstr>Museo Sans Cyrl 900</vt:lpstr>
      <vt:lpstr>MuseoSansCyrl-500</vt:lpstr>
      <vt:lpstr>MuseoSansCyrl-900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Admin Admin</cp:lastModifiedBy>
  <cp:revision>139</cp:revision>
  <dcterms:modified xsi:type="dcterms:W3CDTF">2026-04-26T20:27:37Z</dcterms:modified>
</cp:coreProperties>
</file>