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</p:sldIdLst>
  <p:sldSz cx="12192000" cy="6858000"/>
  <p:notesSz cx="6858000" cy="9144000"/>
  <p:embeddedFontLst>
    <p:embeddedFont>
      <p:font typeface="Andale Mono" panose="020B0509000000000004" pitchFamily="49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Light" panose="020F0502020204030204" pitchFamily="34" charset="0"/>
      <p:regular r:id="rId28"/>
      <p:italic r:id="rId29"/>
    </p:embeddedFont>
    <p:embeddedFont>
      <p:font typeface="Circe" panose="020B0502020203020203" pitchFamily="34" charset="0"/>
      <p:regular r:id="rId30"/>
    </p:embeddedFont>
    <p:embeddedFont>
      <p:font typeface="Circe Bold" panose="020B0502020203020203" pitchFamily="34" charset="0"/>
      <p:bold r:id="rId31"/>
    </p:embeddedFont>
    <p:embeddedFont>
      <p:font typeface="Circe Extra Bold" panose="020B0502020203020203" pitchFamily="34" charset="0"/>
      <p:bold r:id="rId32"/>
    </p:embeddedFont>
    <p:embeddedFont>
      <p:font typeface="Circe Light" panose="020B0402020203020203" pitchFamily="34" charset="0"/>
      <p:regular r:id="rId33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58F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6327"/>
  </p:normalViewPr>
  <p:slideViewPr>
    <p:cSldViewPr snapToGrid="0">
      <p:cViewPr>
        <p:scale>
          <a:sx n="99" d="100"/>
          <a:sy n="99" d="100"/>
        </p:scale>
        <p:origin x="488" y="7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228-104F-BE0A-4E2ADFB3DA4A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228-104F-BE0A-4E2ADFB3DA4A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228-104F-BE0A-4E2ADFB3DA4A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B228-104F-BE0A-4E2ADFB3DA4A}"/>
              </c:ext>
            </c:extLst>
          </c:dPt>
          <c:cat>
            <c:strRef>
              <c:f>Лист1!$A$2:$A$6</c:f>
              <c:strCache>
                <c:ptCount val="5"/>
                <c:pt idx="0">
                  <c:v>Art&amp;Fact</c:v>
                </c:pt>
                <c:pt idx="1">
                  <c:v>Sesderma</c:v>
                </c:pt>
                <c:pt idx="2">
                  <c:v>Mi&amp;Ko</c:v>
                </c:pt>
                <c:pt idx="3">
                  <c:v>Черный жемчуг</c:v>
                </c:pt>
                <c:pt idx="4">
                  <c:v>Dove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0.12</c:v>
                </c:pt>
                <c:pt idx="1">
                  <c:v>0.05</c:v>
                </c:pt>
                <c:pt idx="2">
                  <c:v>3.4000000000000002E-2</c:v>
                </c:pt>
                <c:pt idx="3">
                  <c:v>2.8000000000000001E-2</c:v>
                </c:pt>
                <c:pt idx="4">
                  <c:v>2.7E-2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228-104F-BE0A-4E2ADFB3DA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50690815"/>
        <c:axId val="1951008063"/>
      </c:barChart>
      <c:catAx>
        <c:axId val="19506908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lnSpc>
                <a:spcPct val="90000"/>
              </a:lnSpc>
              <a:defRPr sz="1197" b="0" i="0" u="none" strike="noStrike" kern="1200" baseline="0">
                <a:solidFill>
                  <a:schemeClr val="tx1"/>
                </a:solidFill>
                <a:latin typeface="Circe" panose="020B0502020203020203" pitchFamily="34" charset="0"/>
                <a:ea typeface="+mn-ea"/>
                <a:cs typeface="+mn-cs"/>
              </a:defRPr>
            </a:pPr>
            <a:endParaRPr lang="ru-RU"/>
          </a:p>
        </c:txPr>
        <c:crossAx val="1951008063"/>
        <c:crosses val="autoZero"/>
        <c:auto val="1"/>
        <c:lblAlgn val="ctr"/>
        <c:lblOffset val="100"/>
        <c:noMultiLvlLbl val="0"/>
      </c:catAx>
      <c:valAx>
        <c:axId val="195100806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2">
                    <a:lumMod val="50000"/>
                  </a:schemeClr>
                </a:solidFill>
                <a:latin typeface="Circe" panose="020B0502020203020203" pitchFamily="34" charset="0"/>
                <a:ea typeface="+mn-ea"/>
                <a:cs typeface="+mn-cs"/>
              </a:defRPr>
            </a:pPr>
            <a:endParaRPr lang="ru-RU"/>
          </a:p>
        </c:txPr>
        <c:crossAx val="195069081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="0" i="0">
          <a:latin typeface="Circe" panose="020B0502020203020203" pitchFamily="34" charset="0"/>
        </a:defRPr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5F3-D440-B56D-C04C88BA6FE3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5F3-D440-B56D-C04C88BA6FE3}"/>
              </c:ext>
            </c:extLst>
          </c:dPt>
          <c:dPt>
            <c:idx val="3"/>
            <c:invertIfNegative val="0"/>
            <c:bubble3D val="0"/>
            <c:spPr>
              <a:solidFill>
                <a:schemeClr val="bg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5F3-D440-B56D-C04C88BA6FE3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95F3-D440-B56D-C04C88BA6FE3}"/>
              </c:ext>
            </c:extLst>
          </c:dPt>
          <c:cat>
            <c:strRef>
              <c:f>Лист1!$A$2:$A$6</c:f>
              <c:strCache>
                <c:ptCount val="5"/>
                <c:pt idx="0">
                  <c:v>Art&amp;Fact</c:v>
                </c:pt>
                <c:pt idx="1">
                  <c:v>Avene</c:v>
                </c:pt>
                <c:pt idx="2">
                  <c:v>Черный жемчуг</c:v>
                </c:pt>
                <c:pt idx="3">
                  <c:v>Чистая линия</c:v>
                </c:pt>
                <c:pt idx="4">
                  <c:v>Sesderma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0.09</c:v>
                </c:pt>
                <c:pt idx="1">
                  <c:v>5.5E-2</c:v>
                </c:pt>
                <c:pt idx="2">
                  <c:v>4.2000000000000003E-2</c:v>
                </c:pt>
                <c:pt idx="3">
                  <c:v>3.1E-2</c:v>
                </c:pt>
                <c:pt idx="4">
                  <c:v>2.5000000000000001E-2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5F3-D440-B56D-C04C88BA6F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50690815"/>
        <c:axId val="1951008063"/>
      </c:barChart>
      <c:catAx>
        <c:axId val="19506908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lnSpc>
                <a:spcPct val="90000"/>
              </a:lnSpc>
              <a:defRPr sz="1197" b="0" i="0" u="none" strike="noStrike" kern="1200" baseline="0">
                <a:solidFill>
                  <a:schemeClr val="tx1"/>
                </a:solidFill>
                <a:latin typeface="Circe" panose="020B0502020203020203" pitchFamily="34" charset="0"/>
                <a:ea typeface="+mn-ea"/>
                <a:cs typeface="+mn-cs"/>
              </a:defRPr>
            </a:pPr>
            <a:endParaRPr lang="ru-RU"/>
          </a:p>
        </c:txPr>
        <c:crossAx val="1951008063"/>
        <c:crosses val="autoZero"/>
        <c:auto val="1"/>
        <c:lblAlgn val="ctr"/>
        <c:lblOffset val="100"/>
        <c:noMultiLvlLbl val="0"/>
      </c:catAx>
      <c:valAx>
        <c:axId val="195100806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2">
                    <a:lumMod val="50000"/>
                  </a:schemeClr>
                </a:solidFill>
                <a:latin typeface="Circe" panose="020B0502020203020203" pitchFamily="34" charset="0"/>
                <a:ea typeface="+mn-ea"/>
                <a:cs typeface="+mn-cs"/>
              </a:defRPr>
            </a:pPr>
            <a:endParaRPr lang="ru-RU"/>
          </a:p>
        </c:txPr>
        <c:crossAx val="195069081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="0" i="0">
          <a:latin typeface="Circe" panose="020B0502020203020203" pitchFamily="34" charset="0"/>
        </a:defRPr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D874B4-E5D3-7719-B51A-03884E02E7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E937ABF-D09A-1223-F519-ED2345380B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6A5A5B7-751F-A2F1-C5E5-CD19E8543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57DEB-4B28-FD42-A637-D7099ADE669C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D19D1A2-E939-2732-553A-0D1C1B8CB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E2D232-AD93-49FF-FD6B-31702F333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AEFD7-C668-434D-BB8A-931B47A54D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1846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00404D-308B-7CE6-C201-80075AC72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565EA9E-719A-9397-45C9-1BD9B25E4E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04C0CB7-9B65-405B-B337-2ADEC9163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57DEB-4B28-FD42-A637-D7099ADE669C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80EAD0-CFB9-0586-96FE-D35853EF2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8ECF391-8E3C-99AC-C00E-997EA2C9F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AEFD7-C668-434D-BB8A-931B47A54D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2808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844200E-C2FB-BA58-DC96-017CC7E27A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C1126CA-1EC5-1E70-8ACD-E2D99B3F39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15063EB-08FF-F734-972B-E47D5FED4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57DEB-4B28-FD42-A637-D7099ADE669C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51C6A03-339F-4004-CC12-F2D93892E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ADFB58-E49D-0635-BF4B-417BF372F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AEFD7-C668-434D-BB8A-931B47A54D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4212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8F2F69-29DD-C312-C7E3-5FB793441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E6F99BD-748F-0C3D-EEE6-E9340CE0CF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98EB28F-46C4-9311-A6F5-A64A1B1EF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57DEB-4B28-FD42-A637-D7099ADE669C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EEE9EE1-16AF-4ED6-65F9-34BE4A3D2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142506-111E-266E-8334-022ADAAB0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AEFD7-C668-434D-BB8A-931B47A54D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6698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92F5E4-5CDD-F354-8083-A84B650F4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B3EF08D-5F61-82BE-9D7D-4D66553AD9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3286B2-9470-721D-91A4-118B8EF81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57DEB-4B28-FD42-A637-D7099ADE669C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307C2F8-C346-54F4-3F1B-01E09C402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50620FA-4E57-B556-D30D-08DD3E978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AEFD7-C668-434D-BB8A-931B47A54D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813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985362-1569-70EE-4CDA-A5E89331E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A7746D-B836-A00A-809E-C705F05F4A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B46A958-1477-444A-8507-8053641A05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1DE2EE1-E935-6773-34E2-1332A6783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57DEB-4B28-FD42-A637-D7099ADE669C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A4DC150-6135-EDA4-E445-43EF1BE47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4545122-CE17-D0ED-AB10-DB8FB8221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AEFD7-C668-434D-BB8A-931B47A54D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7439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C0B7C5-3B2F-3BC1-C6D6-35293F8E8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20DA440-3D64-02DE-2747-6952F2833E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F57F6C1-FB7A-298E-337B-96C4EA65F6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5F59522-CFDF-908A-B3AD-34DA827B87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556CE9D-7277-0DAF-D573-97EFF59F2E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4246AB4-F819-88CD-67B8-5C0BC2469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57DEB-4B28-FD42-A637-D7099ADE669C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019EC86-D5EF-EE65-7309-3613A39E0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6B7865C-A364-0794-B75E-E588AA473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AEFD7-C668-434D-BB8A-931B47A54D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3863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22D08E-FC04-32F4-02C2-45D61FAB3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16CE848-0434-41EB-BF16-A7628DAD1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57DEB-4B28-FD42-A637-D7099ADE669C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1FBCFFC-CE6F-5ACC-8C97-F60B5069E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036B898-A01A-44CD-8F2F-B58FB5698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AEFD7-C668-434D-BB8A-931B47A54D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788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B7FCEEC-4D9B-AB9A-9F89-6BCE68161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57DEB-4B28-FD42-A637-D7099ADE669C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CAD4FB6-92A5-05F7-5246-B50EE2A04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5E02B0C-64A0-AA47-92A5-87721A81C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AEFD7-C668-434D-BB8A-931B47A54D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06065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36B6E2-D4A0-A339-EBFA-F7B708069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9C55D16-325A-4823-F838-B2A410B1C6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2BB94CA-E5BD-C4A9-C7A2-C7F11968ED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2C12DD8-E1E8-A968-B622-9C385229C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57DEB-4B28-FD42-A637-D7099ADE669C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E92D4F8-844E-317D-46FA-7F2BDA8CF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115ED6D-0E8F-58B9-669D-4CD7FF3AF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AEFD7-C668-434D-BB8A-931B47A54D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2149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702B4C-1F9B-15CC-C8E5-8852238EE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E5A8DE6-3567-E906-7517-EC75373E29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D5DBE28-A30A-1647-F38B-A4A0B71E3F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C895295-5E0D-BEF7-55A9-53D6C744B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57DEB-4B28-FD42-A637-D7099ADE669C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3DA66C8-5835-0C43-C9CB-B890F89D1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DD5E940-FC33-DA30-0D55-E07116C70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AEFD7-C668-434D-BB8A-931B47A54D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904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BCE6A5-E82D-D9D7-743B-7D7AA16FF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3056FFA-37A2-EDC5-EF90-F4E8BEB37B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523FE08-2241-4DBA-9C87-1AE7AA7EB6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57DEB-4B28-FD42-A637-D7099ADE669C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FD4051-5F41-76C6-3BEC-DBD6DAA27A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574C5F-1122-6057-D8DB-9B0E8BA6AC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7AEFD7-C668-434D-BB8A-931B47A54D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5495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g"/><Relationship Id="rId4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8F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17886C1-2790-210F-0743-F7F60A63B9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73A7702-AB5F-AF18-6D33-7A310A9C75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865" y="1471614"/>
            <a:ext cx="4519085" cy="4000501"/>
          </a:xfrm>
          <a:prstGeom prst="rect">
            <a:avLst/>
          </a:prstGeom>
        </p:spPr>
      </p:pic>
      <p:sp>
        <p:nvSpPr>
          <p:cNvPr id="4" name="Lorem ipsum dolor sit amet">
            <a:extLst>
              <a:ext uri="{FF2B5EF4-FFF2-40B4-BE49-F238E27FC236}">
                <a16:creationId xmlns:a16="http://schemas.microsoft.com/office/drawing/2014/main" id="{4838A60A-DE8C-6A4F-F019-EBF176743395}"/>
              </a:ext>
            </a:extLst>
          </p:cNvPr>
          <p:cNvSpPr txBox="1"/>
          <p:nvPr/>
        </p:nvSpPr>
        <p:spPr>
          <a:xfrm>
            <a:off x="874899" y="2450338"/>
            <a:ext cx="6085586" cy="10215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Autofit/>
          </a:bodyPr>
          <a:lstStyle>
            <a:lvl1pPr algn="l" defTabSz="821530">
              <a:lnSpc>
                <a:spcPct val="90000"/>
              </a:lnSpc>
              <a:defRPr sz="5600">
                <a:solidFill>
                  <a:srgbClr val="C0995D"/>
                </a:solidFill>
                <a:latin typeface="Circe Extra Bold"/>
                <a:ea typeface="Circe Extra Bold"/>
                <a:cs typeface="Circe Extra Bold"/>
                <a:sym typeface="Circe Extra Bold"/>
              </a:defRPr>
            </a:lvl1pPr>
          </a:lstStyle>
          <a:p>
            <a:r>
              <a:rPr lang="en-GB" sz="8800" dirty="0">
                <a:solidFill>
                  <a:srgbClr val="000000"/>
                </a:solidFill>
              </a:rPr>
              <a:t>Re-code:</a:t>
            </a:r>
            <a:endParaRPr lang="ru-RU" sz="8800" dirty="0">
              <a:solidFill>
                <a:srgbClr val="000000"/>
              </a:solidFill>
            </a:endParaRPr>
          </a:p>
        </p:txBody>
      </p:sp>
      <p:sp>
        <p:nvSpPr>
          <p:cNvPr id="5" name="Lorem ipsum dolor sit amet">
            <a:extLst>
              <a:ext uri="{FF2B5EF4-FFF2-40B4-BE49-F238E27FC236}">
                <a16:creationId xmlns:a16="http://schemas.microsoft.com/office/drawing/2014/main" id="{6D61D233-82C0-58A2-944C-7560DA36D46F}"/>
              </a:ext>
            </a:extLst>
          </p:cNvPr>
          <p:cNvSpPr txBox="1"/>
          <p:nvPr/>
        </p:nvSpPr>
        <p:spPr>
          <a:xfrm>
            <a:off x="932050" y="3699578"/>
            <a:ext cx="5583050" cy="835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Autofit/>
          </a:bodyPr>
          <a:lstStyle>
            <a:lvl1pPr algn="l" defTabSz="821530">
              <a:lnSpc>
                <a:spcPct val="90000"/>
              </a:lnSpc>
              <a:defRPr sz="5600">
                <a:solidFill>
                  <a:srgbClr val="C0995D"/>
                </a:solidFill>
                <a:latin typeface="Circe Extra Bold"/>
                <a:ea typeface="Circe Extra Bold"/>
                <a:cs typeface="Circe Extra Bold"/>
                <a:sym typeface="Circe Extra Bold"/>
              </a:defRPr>
            </a:lvl1pPr>
          </a:lstStyle>
          <a:p>
            <a:r>
              <a:rPr lang="ru-RU" sz="2000" dirty="0">
                <a:solidFill>
                  <a:srgbClr val="020202"/>
                </a:solidFill>
                <a:latin typeface="Andale Mono" panose="020B0509000000000004" pitchFamily="49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как меняется парадигма отношений </a:t>
            </a:r>
            <a:br>
              <a:rPr lang="ru-RU" sz="2000" dirty="0">
                <a:solidFill>
                  <a:srgbClr val="020202"/>
                </a:solidFill>
                <a:latin typeface="Andale Mono" panose="020B0509000000000004" pitchFamily="49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sz="2000" dirty="0">
                <a:solidFill>
                  <a:srgbClr val="020202"/>
                </a:solidFill>
                <a:latin typeface="Andale Mono" panose="020B0509000000000004" pitchFamily="49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Человек / Бренд и Человек /</a:t>
            </a:r>
            <a:r>
              <a:rPr lang="en-GB" sz="2000" dirty="0">
                <a:solidFill>
                  <a:srgbClr val="020202"/>
                </a:solidFill>
                <a:latin typeface="Andale Mono" panose="020B0509000000000004" pitchFamily="49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2000" dirty="0">
                <a:solidFill>
                  <a:srgbClr val="020202"/>
                </a:solidFill>
                <a:latin typeface="Andale Mono" panose="020B0509000000000004" pitchFamily="49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Медиа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19CFE8-E2CD-34C3-6466-D2C50AB5C22D}"/>
              </a:ext>
            </a:extLst>
          </p:cNvPr>
          <p:cNvSpPr txBox="1"/>
          <p:nvPr/>
        </p:nvSpPr>
        <p:spPr>
          <a:xfrm>
            <a:off x="932270" y="5474838"/>
            <a:ext cx="2588595" cy="32717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b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irce Bold" panose="020B0502020203020203" pitchFamily="34" charset="0"/>
                <a:sym typeface="Calibri"/>
              </a:rPr>
              <a:t>Юлия Удовенко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854F1F-CB94-1CC4-F2B4-1B3342C8E337}"/>
              </a:ext>
            </a:extLst>
          </p:cNvPr>
          <p:cNvSpPr txBox="1"/>
          <p:nvPr/>
        </p:nvSpPr>
        <p:spPr>
          <a:xfrm>
            <a:off x="932050" y="5778804"/>
            <a:ext cx="7740463" cy="6135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  <a:t>вице-президент по маркетингу ГК «Родная Речь»</a:t>
            </a:r>
          </a:p>
          <a:p>
            <a:pPr marL="0" marR="0" indent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irce Light" panose="020B0402020203020203" pitchFamily="34" charset="0"/>
              <a:sym typeface="Calibri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91EB246-65B7-99CA-1A75-553A952B04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7291" y="994235"/>
            <a:ext cx="2401718" cy="46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1921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52F1D30-17E8-9C68-F417-4BB799361F09}"/>
              </a:ext>
            </a:extLst>
          </p:cNvPr>
          <p:cNvSpPr txBox="1"/>
          <p:nvPr/>
        </p:nvSpPr>
        <p:spPr>
          <a:xfrm>
            <a:off x="673288" y="835643"/>
            <a:ext cx="10236011" cy="6211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algn="l" defTabSz="9144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600" b="1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irce Bold" panose="020B0502020203020203" pitchFamily="34" charset="0"/>
                <a:sym typeface="Calibri"/>
              </a:rPr>
              <a:t>Персона успеха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6826A2-1D4C-E50F-71D4-F43405EF4691}"/>
              </a:ext>
            </a:extLst>
          </p:cNvPr>
          <p:cNvSpPr txBox="1"/>
          <p:nvPr/>
        </p:nvSpPr>
        <p:spPr>
          <a:xfrm>
            <a:off x="673288" y="1768045"/>
            <a:ext cx="4348184" cy="4621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  <a:t>Доминируют упоминания </a:t>
            </a:r>
            <a:br>
              <a:rPr kumimoji="0" lang="en-GB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</a:br>
            <a:r>
              <a:rPr kumimoji="0" lang="ru-RU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  <a:t>Олега Тинькова в столице и в регионах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B3DE06-663A-83BF-B2BA-32740CDB9DD9}"/>
              </a:ext>
            </a:extLst>
          </p:cNvPr>
          <p:cNvSpPr txBox="1"/>
          <p:nvPr/>
        </p:nvSpPr>
        <p:spPr>
          <a:xfrm>
            <a:off x="6350187" y="1768045"/>
            <a:ext cx="3314512" cy="4621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  <a:t>В ЮФО часто первым называли Сергея Галицкого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2EAF05B-4D9B-EDB4-3A5A-1E56FD207C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88" y="2668328"/>
            <a:ext cx="4787899" cy="318637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16582CE-F957-67EF-425B-6AE0266180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187" y="2668328"/>
            <a:ext cx="5252463" cy="3186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8882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F0DEADC-666A-9AA0-2C8B-DB9E1F7B9773}"/>
              </a:ext>
            </a:extLst>
          </p:cNvPr>
          <p:cNvSpPr/>
          <p:nvPr/>
        </p:nvSpPr>
        <p:spPr>
          <a:xfrm flipH="1">
            <a:off x="0" y="0"/>
            <a:ext cx="12192000" cy="6858000"/>
          </a:xfrm>
          <a:prstGeom prst="rect">
            <a:avLst/>
          </a:prstGeom>
          <a:solidFill>
            <a:srgbClr val="B58F5A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0527CAE-02B5-1DD3-71AC-9BF3518A6D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/>
          <a:stretch/>
        </p:blipFill>
        <p:spPr>
          <a:xfrm>
            <a:off x="288" y="0"/>
            <a:ext cx="1219171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0B89C6-F8C3-809F-25FB-F371748189D8}"/>
              </a:ext>
            </a:extLst>
          </p:cNvPr>
          <p:cNvSpPr txBox="1"/>
          <p:nvPr/>
        </p:nvSpPr>
        <p:spPr>
          <a:xfrm>
            <a:off x="2387587" y="2232642"/>
            <a:ext cx="7416826" cy="9423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algn="ctr" defTabSz="9144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600" b="1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irce Bold" panose="020B0502020203020203" pitchFamily="34" charset="0"/>
                <a:sym typeface="Calibri"/>
              </a:rPr>
              <a:t>Успешный человек </a:t>
            </a:r>
            <a:br>
              <a:rPr kumimoji="0" lang="ru-RU" sz="3600" b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irce Bold" panose="020B0502020203020203" pitchFamily="34" charset="0"/>
                <a:sym typeface="Calibri"/>
              </a:rPr>
            </a:br>
            <a:r>
              <a:rPr kumimoji="0" lang="ru-RU" sz="3600" b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irce Bold" panose="020B0502020203020203" pitchFamily="34" charset="0"/>
                <a:sym typeface="Calibri"/>
              </a:rPr>
              <a:t>не конфликтует с кассирами!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2406DB-9B3F-4B28-A2FE-0B9B013F36B2}"/>
              </a:ext>
            </a:extLst>
          </p:cNvPr>
          <p:cNvSpPr txBox="1"/>
          <p:nvPr/>
        </p:nvSpPr>
        <p:spPr>
          <a:xfrm>
            <a:off x="0" y="1290285"/>
            <a:ext cx="12191712" cy="9423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algn="ctr" defTabSz="9144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8800" b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Times" pitchFamily="2" charset="0"/>
                <a:sym typeface="Calibri"/>
              </a:rPr>
              <a:t>”</a:t>
            </a:r>
            <a:endParaRPr kumimoji="0" lang="ru-RU" sz="88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Times" pitchFamily="2" charset="0"/>
              <a:sym typeface="Calibri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98D460E-12B0-76F4-3FA0-8326EB5B08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450" y="4039741"/>
            <a:ext cx="5245100" cy="2131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1855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EA55B33-C679-DC0F-5B33-C88DCEECA06F}"/>
              </a:ext>
            </a:extLst>
          </p:cNvPr>
          <p:cNvSpPr/>
          <p:nvPr/>
        </p:nvSpPr>
        <p:spPr>
          <a:xfrm flipH="1">
            <a:off x="0" y="0"/>
            <a:ext cx="12192000" cy="6858000"/>
          </a:xfrm>
          <a:prstGeom prst="rect">
            <a:avLst/>
          </a:prstGeom>
          <a:solidFill>
            <a:srgbClr val="B58F5A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581D659-1C39-416B-60D0-9A4B92B959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/>
          <a:stretch/>
        </p:blipFill>
        <p:spPr>
          <a:xfrm>
            <a:off x="288" y="0"/>
            <a:ext cx="1219171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8F12F8-6786-2D18-72BE-DE857A2E79E1}"/>
              </a:ext>
            </a:extLst>
          </p:cNvPr>
          <p:cNvSpPr txBox="1"/>
          <p:nvPr/>
        </p:nvSpPr>
        <p:spPr>
          <a:xfrm>
            <a:off x="2387587" y="1307217"/>
            <a:ext cx="7416826" cy="9423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algn="ctr" defTabSz="9144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600" b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irce Bold" panose="020B0502020203020203" pitchFamily="34" charset="0"/>
                <a:sym typeface="Calibri"/>
              </a:rPr>
              <a:t>А что с восприятием семьи?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84C6934-A6D6-2C27-92B2-490CBB84BB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60701" y="2379757"/>
            <a:ext cx="4405281" cy="379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126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C277D0-AF7A-3497-C3E3-85FE963E4F84}"/>
              </a:ext>
            </a:extLst>
          </p:cNvPr>
          <p:cNvSpPr txBox="1"/>
          <p:nvPr/>
        </p:nvSpPr>
        <p:spPr>
          <a:xfrm>
            <a:off x="673288" y="835643"/>
            <a:ext cx="10704246" cy="6211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algn="l" defTabSz="9144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600" b="1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irce Bold" panose="020B0502020203020203" pitchFamily="34" charset="0"/>
                <a:sym typeface="Calibri"/>
              </a:rPr>
              <a:t>Семья: разрыв декларируемого образа и реального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E76A25-773C-5714-C1D1-D081D70B1577}"/>
              </a:ext>
            </a:extLst>
          </p:cNvPr>
          <p:cNvSpPr txBox="1"/>
          <p:nvPr/>
        </p:nvSpPr>
        <p:spPr>
          <a:xfrm>
            <a:off x="673288" y="1768044"/>
            <a:ext cx="3207600" cy="8102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  <a:t>«Семья без детей – это нормально и тоже семья, личное дело каждого»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BA7F74-7B89-CFE9-40E8-CC1E0A8031F2}"/>
              </a:ext>
            </a:extLst>
          </p:cNvPr>
          <p:cNvSpPr txBox="1"/>
          <p:nvPr/>
        </p:nvSpPr>
        <p:spPr>
          <a:xfrm>
            <a:off x="4311538" y="1768045"/>
            <a:ext cx="3207600" cy="8102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  <a:t>«Роли в семье распределяются на равных, муж и жена  –  равноправные партнеры»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4C2AFD-0E97-42E8-AE89-177A0ADFDC2E}"/>
              </a:ext>
            </a:extLst>
          </p:cNvPr>
          <p:cNvSpPr txBox="1"/>
          <p:nvPr/>
        </p:nvSpPr>
        <p:spPr>
          <a:xfrm>
            <a:off x="8309550" y="1768044"/>
            <a:ext cx="3207600" cy="10051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  <a:t>«Глава семьи – это уже устаревшее понятие, </a:t>
            </a:r>
            <a:br>
              <a:rPr kumimoji="0" lang="ru-RU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</a:br>
            <a:r>
              <a:rPr kumimoji="0" lang="ru-RU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  <a:t>все равны и каждый главный </a:t>
            </a:r>
            <a:br>
              <a:rPr kumimoji="0" lang="ru-RU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</a:br>
            <a:r>
              <a:rPr kumimoji="0" lang="ru-RU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  <a:t>в той области,</a:t>
            </a:r>
            <a:r>
              <a:rPr lang="ru-RU" dirty="0">
                <a:solidFill>
                  <a:srgbClr val="020202"/>
                </a:solidFill>
                <a:latin typeface="Circe Light" panose="020B0402020203020203" pitchFamily="34" charset="0"/>
                <a:sym typeface="Calibri"/>
              </a:rPr>
              <a:t> </a:t>
            </a:r>
            <a:r>
              <a:rPr kumimoji="0" lang="ru-RU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  <a:t>где он более компетентен»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0D6C9E-97C5-D7AE-D2A6-88C413DAD940}"/>
              </a:ext>
            </a:extLst>
          </p:cNvPr>
          <p:cNvSpPr txBox="1"/>
          <p:nvPr/>
        </p:nvSpPr>
        <p:spPr>
          <a:xfrm>
            <a:off x="673288" y="3746743"/>
            <a:ext cx="3207600" cy="8102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  <a:t>«</a:t>
            </a:r>
            <a:r>
              <a:rPr kumimoji="0" lang="ru-RU" b="1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 Bold" panose="020B0502020203020203" pitchFamily="34" charset="0"/>
                <a:sym typeface="Calibri"/>
              </a:rPr>
              <a:t>НО</a:t>
            </a:r>
            <a:r>
              <a:rPr kumimoji="0" lang="ru-RU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  <a:t> для меня семья </a:t>
            </a:r>
            <a:br>
              <a:rPr kumimoji="0" lang="ru-RU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</a:br>
            <a:r>
              <a:rPr kumimoji="0" lang="ru-RU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  <a:t>без детей – это не семья, </a:t>
            </a:r>
            <a:br>
              <a:rPr kumimoji="0" lang="ru-RU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</a:br>
            <a:r>
              <a:rPr kumimoji="0" lang="ru-RU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  <a:t>иначе зачем вообще семья»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8E87C5-3F05-A2BD-3EEC-EDFB27F318C0}"/>
              </a:ext>
            </a:extLst>
          </p:cNvPr>
          <p:cNvSpPr txBox="1"/>
          <p:nvPr/>
        </p:nvSpPr>
        <p:spPr>
          <a:xfrm>
            <a:off x="4311538" y="3746744"/>
            <a:ext cx="3207600" cy="8102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  <a:t>«</a:t>
            </a:r>
            <a:r>
              <a:rPr kumimoji="0" lang="ru-RU" b="1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 Bold" panose="020B0502020203020203" pitchFamily="34" charset="0"/>
                <a:sym typeface="Calibri"/>
              </a:rPr>
              <a:t>НО</a:t>
            </a:r>
            <a:r>
              <a:rPr kumimoji="0" lang="ru-RU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  <a:t> я все-таки отвечаю </a:t>
            </a:r>
            <a:br>
              <a:rPr kumimoji="0" lang="ru-RU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</a:br>
            <a:r>
              <a:rPr kumimoji="0" lang="ru-RU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  <a:t>за финансы, крупные покупки, а на жене – дом и дети, хотя </a:t>
            </a:r>
          </a:p>
          <a:p>
            <a:pPr marL="0" marR="0" indent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  <a:t>я ей могу помочь убраться, </a:t>
            </a:r>
            <a:br>
              <a:rPr kumimoji="0" lang="ru-RU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</a:br>
            <a:r>
              <a:rPr kumimoji="0" lang="ru-RU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  <a:t>и это нормально»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F80DB4-F589-31B3-E89D-9C775732FEC9}"/>
              </a:ext>
            </a:extLst>
          </p:cNvPr>
          <p:cNvSpPr txBox="1"/>
          <p:nvPr/>
        </p:nvSpPr>
        <p:spPr>
          <a:xfrm>
            <a:off x="8309550" y="3746743"/>
            <a:ext cx="3207600" cy="164970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  <a:t>«В семье моих родителей глава семьи мама, папа был как-то более погружен в работу, в нашей, наверное, так же </a:t>
            </a:r>
            <a:r>
              <a:rPr kumimoji="0" lang="ru-RU" b="1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 Bold" panose="020B0502020203020203" pitchFamily="34" charset="0"/>
                <a:sym typeface="Calibri"/>
              </a:rPr>
              <a:t>глава я</a:t>
            </a:r>
            <a:r>
              <a:rPr kumimoji="0" lang="ru-RU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  <a:t>, потому что больше решаю </a:t>
            </a:r>
          </a:p>
          <a:p>
            <a:pPr marL="0" marR="0" indent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  <a:t>я, муж зарабатывает) Но муж</a:t>
            </a:r>
            <a:br>
              <a:rPr kumimoji="0" lang="ru-RU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</a:br>
            <a:r>
              <a:rPr kumimoji="0" lang="ru-RU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  <a:t>об этом не знает)»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18C1476E-988B-EE15-6E46-2BD5830386B9}"/>
              </a:ext>
            </a:extLst>
          </p:cNvPr>
          <p:cNvCxnSpPr>
            <a:cxnSpLocks/>
          </p:cNvCxnSpPr>
          <p:nvPr/>
        </p:nvCxnSpPr>
        <p:spPr>
          <a:xfrm>
            <a:off x="689059" y="3357793"/>
            <a:ext cx="10828091" cy="0"/>
          </a:xfrm>
          <a:prstGeom prst="line">
            <a:avLst/>
          </a:prstGeom>
          <a:noFill/>
          <a:ln w="38100" cap="rnd">
            <a:solidFill>
              <a:srgbClr val="00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0C715EF-A2BC-A9C7-01B9-52CDE7B7D7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59" y="5119281"/>
            <a:ext cx="3622480" cy="1253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7868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7CAA99B-D632-1BE4-D3A6-12910D26D7B9}"/>
              </a:ext>
            </a:extLst>
          </p:cNvPr>
          <p:cNvSpPr/>
          <p:nvPr/>
        </p:nvSpPr>
        <p:spPr>
          <a:xfrm>
            <a:off x="673288" y="1914858"/>
            <a:ext cx="4585096" cy="1731289"/>
          </a:xfrm>
          <a:prstGeom prst="rect">
            <a:avLst/>
          </a:prstGeom>
          <a:noFill/>
          <a:ln w="38100" cap="flat">
            <a:solidFill>
              <a:srgbClr val="00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ED1598-71BB-A003-8C5B-3235643D1F70}"/>
              </a:ext>
            </a:extLst>
          </p:cNvPr>
          <p:cNvSpPr txBox="1"/>
          <p:nvPr/>
        </p:nvSpPr>
        <p:spPr>
          <a:xfrm>
            <a:off x="673288" y="835643"/>
            <a:ext cx="10704246" cy="6211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algn="l" defTabSz="9144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600" b="1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irce Bold" panose="020B0502020203020203" pitchFamily="34" charset="0"/>
                <a:sym typeface="Calibri"/>
              </a:rPr>
              <a:t>Образ семьи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B0B378-A5B3-A5EA-79B8-46BEC34FE894}"/>
              </a:ext>
            </a:extLst>
          </p:cNvPr>
          <p:cNvSpPr txBox="1"/>
          <p:nvPr/>
        </p:nvSpPr>
        <p:spPr>
          <a:xfrm>
            <a:off x="974943" y="2196231"/>
            <a:ext cx="4134850" cy="12899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  <a:t>Кого из представителей массовой культуры (блогеры, актеры, музыканты, общественные деятели) вы считаете примером семьи и образа семьи, который вам близок?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33D9557B-6DAB-880B-3F3A-9A9EF94B2918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2965836" y="3646147"/>
            <a:ext cx="0" cy="751073"/>
          </a:xfrm>
          <a:prstGeom prst="line">
            <a:avLst/>
          </a:prstGeom>
          <a:noFill/>
          <a:ln w="38100" cap="rnd">
            <a:solidFill>
              <a:srgbClr val="000000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51D535DE-B529-F90F-11BE-180B9D858767}"/>
              </a:ext>
            </a:extLst>
          </p:cNvPr>
          <p:cNvGrpSpPr/>
          <p:nvPr/>
        </p:nvGrpSpPr>
        <p:grpSpPr>
          <a:xfrm>
            <a:off x="4734256" y="1610499"/>
            <a:ext cx="751073" cy="751073"/>
            <a:chOff x="3880888" y="5411449"/>
            <a:chExt cx="751073" cy="751073"/>
          </a:xfrm>
        </p:grpSpPr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5692D0B4-869A-EADB-7E4B-00F4E357492D}"/>
                </a:ext>
              </a:extLst>
            </p:cNvPr>
            <p:cNvSpPr/>
            <p:nvPr/>
          </p:nvSpPr>
          <p:spPr>
            <a:xfrm>
              <a:off x="3880888" y="5411449"/>
              <a:ext cx="751073" cy="751073"/>
            </a:xfrm>
            <a:prstGeom prst="ellipse">
              <a:avLst/>
            </a:prstGeom>
            <a:solidFill>
              <a:schemeClr val="tx1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2262846-656B-DF6F-441F-4EFC399E8FE0}"/>
                </a:ext>
              </a:extLst>
            </p:cNvPr>
            <p:cNvSpPr txBox="1"/>
            <p:nvPr/>
          </p:nvSpPr>
          <p:spPr>
            <a:xfrm>
              <a:off x="3890398" y="5660437"/>
              <a:ext cx="726574" cy="4025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noAutofit/>
            </a:bodyPr>
            <a:lstStyle/>
            <a:p>
              <a:pPr marL="0" marR="0" indent="0" algn="ctr" defTabSz="914400" rtl="0" fontAlgn="auto" latinLnBrk="0" hangingPunct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ru-RU" sz="3600" b="1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irce Bold" panose="020B0502020203020203" pitchFamily="34" charset="0"/>
                  <a:sym typeface="Calibri"/>
                </a:rPr>
                <a:t>?</a:t>
              </a:r>
            </a:p>
          </p:txBody>
        </p:sp>
      </p:grp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94F9593-D90B-F467-3655-5641571DC169}"/>
              </a:ext>
            </a:extLst>
          </p:cNvPr>
          <p:cNvSpPr/>
          <p:nvPr/>
        </p:nvSpPr>
        <p:spPr>
          <a:xfrm>
            <a:off x="6706673" y="1914858"/>
            <a:ext cx="4585096" cy="1731289"/>
          </a:xfrm>
          <a:prstGeom prst="rect">
            <a:avLst/>
          </a:prstGeom>
          <a:noFill/>
          <a:ln w="38100" cap="flat">
            <a:solidFill>
              <a:srgbClr val="00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D54261-AAD2-0EF1-A70A-F6EEC7CC1A36}"/>
              </a:ext>
            </a:extLst>
          </p:cNvPr>
          <p:cNvSpPr txBox="1"/>
          <p:nvPr/>
        </p:nvSpPr>
        <p:spPr>
          <a:xfrm>
            <a:off x="7008328" y="2196231"/>
            <a:ext cx="3759313" cy="12899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  <a:t>Кого из вашей жизни и окружения вы могли бы назвать тем образцом семьи, к которому вы хотели бы стремиться?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83DD3FED-9058-2A3B-9626-C95BCEE8E7A3}"/>
              </a:ext>
            </a:extLst>
          </p:cNvPr>
          <p:cNvGrpSpPr/>
          <p:nvPr/>
        </p:nvGrpSpPr>
        <p:grpSpPr>
          <a:xfrm>
            <a:off x="10767641" y="1610499"/>
            <a:ext cx="751073" cy="751073"/>
            <a:chOff x="3880888" y="5411449"/>
            <a:chExt cx="751073" cy="751073"/>
          </a:xfrm>
        </p:grpSpPr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63431617-B411-E76D-50D4-E7A3AC8AC36D}"/>
                </a:ext>
              </a:extLst>
            </p:cNvPr>
            <p:cNvSpPr/>
            <p:nvPr/>
          </p:nvSpPr>
          <p:spPr>
            <a:xfrm>
              <a:off x="3880888" y="5411449"/>
              <a:ext cx="751073" cy="751073"/>
            </a:xfrm>
            <a:prstGeom prst="ellipse">
              <a:avLst/>
            </a:prstGeom>
            <a:solidFill>
              <a:schemeClr val="tx1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B56758F-6DD6-40A2-D61C-DD52AE6DC9B5}"/>
                </a:ext>
              </a:extLst>
            </p:cNvPr>
            <p:cNvSpPr txBox="1"/>
            <p:nvPr/>
          </p:nvSpPr>
          <p:spPr>
            <a:xfrm>
              <a:off x="3890398" y="5660437"/>
              <a:ext cx="726574" cy="4025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noAutofit/>
            </a:bodyPr>
            <a:lstStyle/>
            <a:p>
              <a:pPr marL="0" marR="0" indent="0" algn="ctr" defTabSz="914400" rtl="0" fontAlgn="auto" latinLnBrk="0" hangingPunct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ru-RU" sz="3600" b="1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irce Bold" panose="020B0502020203020203" pitchFamily="34" charset="0"/>
                  <a:sym typeface="Calibri"/>
                </a:rPr>
                <a:t>?</a:t>
              </a:r>
            </a:p>
          </p:txBody>
        </p:sp>
      </p:grp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F8D42C59-7FB2-EC29-3B14-C270A910318D}"/>
              </a:ext>
            </a:extLst>
          </p:cNvPr>
          <p:cNvSpPr/>
          <p:nvPr/>
        </p:nvSpPr>
        <p:spPr>
          <a:xfrm>
            <a:off x="673288" y="4392587"/>
            <a:ext cx="4585096" cy="684000"/>
          </a:xfrm>
          <a:prstGeom prst="rect">
            <a:avLst/>
          </a:prstGeom>
          <a:solidFill>
            <a:srgbClr val="B58F59"/>
          </a:solidFill>
          <a:ln w="38100" cap="flat">
            <a:solidFill>
              <a:srgbClr val="B58F5A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75B7F7-C5BE-BE3E-3D24-777A9DBD684C}"/>
              </a:ext>
            </a:extLst>
          </p:cNvPr>
          <p:cNvSpPr txBox="1"/>
          <p:nvPr/>
        </p:nvSpPr>
        <p:spPr>
          <a:xfrm>
            <a:off x="974943" y="4673960"/>
            <a:ext cx="4134850" cy="2520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b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irce Bold" panose="020B0502020203020203" pitchFamily="34" charset="0"/>
                <a:sym typeface="Calibri"/>
              </a:rPr>
              <a:t> NO ANSWER</a:t>
            </a:r>
            <a:r>
              <a:rPr lang="en-GB" b="1" dirty="0">
                <a:solidFill>
                  <a:schemeClr val="bg1"/>
                </a:solidFill>
                <a:latin typeface="Circe Bold" panose="020B0502020203020203" pitchFamily="34" charset="0"/>
              </a:rPr>
              <a:t>*</a:t>
            </a:r>
            <a:endParaRPr kumimoji="0" lang="ru-RU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irce Bold" panose="020B0502020203020203" pitchFamily="34" charset="0"/>
              <a:sym typeface="Calibri"/>
            </a:endParaRP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1D886B5F-6C91-9E37-BF91-F830C05FD540}"/>
              </a:ext>
            </a:extLst>
          </p:cNvPr>
          <p:cNvCxnSpPr>
            <a:cxnSpLocks/>
          </p:cNvCxnSpPr>
          <p:nvPr/>
        </p:nvCxnSpPr>
        <p:spPr>
          <a:xfrm>
            <a:off x="8999221" y="3646147"/>
            <a:ext cx="0" cy="751073"/>
          </a:xfrm>
          <a:prstGeom prst="line">
            <a:avLst/>
          </a:prstGeom>
          <a:noFill/>
          <a:ln w="38100" cap="rnd">
            <a:solidFill>
              <a:srgbClr val="000000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91C07988-7008-F365-3274-AB4EDD99B2E9}"/>
              </a:ext>
            </a:extLst>
          </p:cNvPr>
          <p:cNvSpPr/>
          <p:nvPr/>
        </p:nvSpPr>
        <p:spPr>
          <a:xfrm>
            <a:off x="6706673" y="4392587"/>
            <a:ext cx="4585096" cy="684000"/>
          </a:xfrm>
          <a:prstGeom prst="rect">
            <a:avLst/>
          </a:prstGeom>
          <a:solidFill>
            <a:srgbClr val="B58F59"/>
          </a:solidFill>
          <a:ln w="38100" cap="flat">
            <a:solidFill>
              <a:srgbClr val="B58F5A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1206C5-22B0-8CF8-8D96-BE78F0228BF9}"/>
              </a:ext>
            </a:extLst>
          </p:cNvPr>
          <p:cNvSpPr txBox="1"/>
          <p:nvPr/>
        </p:nvSpPr>
        <p:spPr>
          <a:xfrm>
            <a:off x="7008328" y="4673960"/>
            <a:ext cx="4134850" cy="2520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b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irce Bold" panose="020B0502020203020203" pitchFamily="34" charset="0"/>
                <a:sym typeface="Calibri"/>
              </a:rPr>
              <a:t> СЕМЬЯ БАБУШКИ И ДЕДУШКИ!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74859B3-14CE-5DCD-00B3-706D64B201F3}"/>
              </a:ext>
            </a:extLst>
          </p:cNvPr>
          <p:cNvSpPr txBox="1"/>
          <p:nvPr/>
        </p:nvSpPr>
        <p:spPr>
          <a:xfrm>
            <a:off x="614296" y="6133230"/>
            <a:ext cx="11169667" cy="3231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600" u="none" strike="noStrike" cap="none" spc="0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  <a:t> * Участники исследования затруднились кого-то назвать и сошлись на том, что все ТВ-семьи выглядят фальшиво»</a:t>
            </a:r>
          </a:p>
        </p:txBody>
      </p:sp>
    </p:spTree>
    <p:extLst>
      <p:ext uri="{BB962C8B-B14F-4D97-AF65-F5344CB8AC3E}">
        <p14:creationId xmlns:p14="http://schemas.microsoft.com/office/powerpoint/2010/main" val="18576005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C1E2392-3F67-C143-57E3-8F9DE03D84CE}"/>
              </a:ext>
            </a:extLst>
          </p:cNvPr>
          <p:cNvSpPr/>
          <p:nvPr/>
        </p:nvSpPr>
        <p:spPr>
          <a:xfrm>
            <a:off x="0" y="2700447"/>
            <a:ext cx="12192000" cy="3521677"/>
          </a:xfrm>
          <a:prstGeom prst="rect">
            <a:avLst/>
          </a:prstGeom>
          <a:solidFill>
            <a:srgbClr val="B58F5A"/>
          </a:solidFill>
          <a:ln w="381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C73B571-EA13-26C3-C488-AE2CFA4C5C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376" r="2" b="9272"/>
          <a:stretch/>
        </p:blipFill>
        <p:spPr>
          <a:xfrm>
            <a:off x="288" y="2700446"/>
            <a:ext cx="12191712" cy="35216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924A56-0D15-8381-24CE-0B8D91B8B8FE}"/>
              </a:ext>
            </a:extLst>
          </p:cNvPr>
          <p:cNvSpPr txBox="1"/>
          <p:nvPr/>
        </p:nvSpPr>
        <p:spPr>
          <a:xfrm>
            <a:off x="673288" y="835643"/>
            <a:ext cx="10704246" cy="6211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algn="l" defTabSz="9144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600" b="1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irce Bold" panose="020B0502020203020203" pitchFamily="34" charset="0"/>
                <a:sym typeface="Calibri"/>
              </a:rPr>
              <a:t>А что у молодежи (до 25 лет)?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BD8042-7217-415D-5740-E7B65AE35D3E}"/>
              </a:ext>
            </a:extLst>
          </p:cNvPr>
          <p:cNvSpPr txBox="1"/>
          <p:nvPr/>
        </p:nvSpPr>
        <p:spPr>
          <a:xfrm>
            <a:off x="673287" y="1768045"/>
            <a:ext cx="10843863" cy="6211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  <a:t>Пережили первый серьезный кризис – блокировку Инстаграма* и уход брендов, НО, которые, однако, остались</a:t>
            </a:r>
            <a:r>
              <a:rPr lang="ru-RU" dirty="0">
                <a:solidFill>
                  <a:srgbClr val="020202"/>
                </a:solidFill>
                <a:latin typeface="Circe Light" panose="020B0402020203020203" pitchFamily="34" charset="0"/>
                <a:sym typeface="Calibri"/>
              </a:rPr>
              <a:t> </a:t>
            </a:r>
            <a:r>
              <a:rPr kumimoji="0" lang="ru-RU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  <a:t>доступны другими путями, следствием чего стало уменьшение страха и неуверенности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EB0D3E-B2C7-2108-675C-E8F11F9A1E9A}"/>
              </a:ext>
            </a:extLst>
          </p:cNvPr>
          <p:cNvSpPr txBox="1"/>
          <p:nvPr/>
        </p:nvSpPr>
        <p:spPr>
          <a:xfrm>
            <a:off x="614296" y="6479100"/>
            <a:ext cx="11169667" cy="3231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400" u="none" strike="noStrike" cap="none" spc="0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  <a:t>* Платформа, признанная экстремистской на территории РФ</a:t>
            </a:r>
          </a:p>
          <a:p>
            <a:pPr marL="0" marR="0" indent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400" u="none" strike="noStrike" cap="none" spc="0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FillTx/>
              <a:latin typeface="Circe Light" panose="020B0402020203020203" pitchFamily="34" charset="0"/>
              <a:sym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E934FD-0EF5-A370-4A31-3E53DBCC9199}"/>
              </a:ext>
            </a:extLst>
          </p:cNvPr>
          <p:cNvSpPr txBox="1"/>
          <p:nvPr/>
        </p:nvSpPr>
        <p:spPr>
          <a:xfrm>
            <a:off x="673288" y="3003034"/>
            <a:ext cx="10704246" cy="3725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algn="l" defTabSz="9144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400" b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irce Bold" panose="020B0502020203020203" pitchFamily="34" charset="0"/>
                <a:sym typeface="Calibri"/>
              </a:rPr>
              <a:t>А что, если завтра будет недоступен </a:t>
            </a:r>
            <a:r>
              <a:rPr kumimoji="0" lang="en-GB" sz="2400" b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irce Bold" panose="020B0502020203020203" pitchFamily="34" charset="0"/>
                <a:sym typeface="Calibri"/>
              </a:rPr>
              <a:t>YouTube?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CFFCF9-5A24-AFC8-6448-4C03EDC79C2C}"/>
              </a:ext>
            </a:extLst>
          </p:cNvPr>
          <p:cNvSpPr txBox="1"/>
          <p:nvPr/>
        </p:nvSpPr>
        <p:spPr>
          <a:xfrm>
            <a:off x="1095982" y="3561967"/>
            <a:ext cx="3026353" cy="6044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40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irce" panose="020B0502020203020203" pitchFamily="34" charset="0"/>
                <a:sym typeface="Calibri"/>
              </a:rPr>
              <a:t>Мы начали приспосабливаться </a:t>
            </a:r>
            <a:br>
              <a:rPr kumimoji="0" lang="ru-RU" sz="140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irce" panose="020B0502020203020203" pitchFamily="34" charset="0"/>
                <a:sym typeface="Calibri"/>
              </a:rPr>
            </a:br>
            <a:r>
              <a:rPr kumimoji="0" lang="ru-RU" sz="140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irce" panose="020B0502020203020203" pitchFamily="34" charset="0"/>
                <a:sym typeface="Calibri"/>
              </a:rPr>
              <a:t>ко всему. Если заблокируют </a:t>
            </a:r>
            <a:r>
              <a:rPr kumimoji="0" lang="en-GB" sz="140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irce" panose="020B0502020203020203" pitchFamily="34" charset="0"/>
                <a:sym typeface="Calibri"/>
              </a:rPr>
              <a:t>YouTube, </a:t>
            </a:r>
            <a:r>
              <a:rPr kumimoji="0" lang="ru-RU" sz="140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irce" panose="020B0502020203020203" pitchFamily="34" charset="0"/>
                <a:sym typeface="Calibri"/>
              </a:rPr>
              <a:t>то будет как с Инстаграмом*</a:t>
            </a:r>
          </a:p>
          <a:p>
            <a:pPr marL="0" marR="0" indent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40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irce" panose="020B0502020203020203" pitchFamily="34" charset="0"/>
              <a:sym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6DEE3A-AECC-3731-E9B3-969F47B8D2DE}"/>
              </a:ext>
            </a:extLst>
          </p:cNvPr>
          <p:cNvSpPr txBox="1"/>
          <p:nvPr/>
        </p:nvSpPr>
        <p:spPr>
          <a:xfrm>
            <a:off x="1095982" y="4327347"/>
            <a:ext cx="2860326" cy="7520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40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irce" panose="020B0502020203020203" pitchFamily="34" charset="0"/>
                <a:sym typeface="Calibri"/>
              </a:rPr>
              <a:t>Обстоятельства меняются, </a:t>
            </a:r>
            <a:br>
              <a:rPr kumimoji="0" lang="ru-RU" sz="140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irce" panose="020B0502020203020203" pitchFamily="34" charset="0"/>
                <a:sym typeface="Calibri"/>
              </a:rPr>
            </a:br>
            <a:r>
              <a:rPr kumimoji="0" lang="ru-RU" sz="140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irce" panose="020B0502020203020203" pitchFamily="34" charset="0"/>
                <a:sym typeface="Calibri"/>
              </a:rPr>
              <a:t>контент остаётся, значит буду адаптироваться. Если </a:t>
            </a:r>
            <a:r>
              <a:rPr kumimoji="0" lang="ru-RU" sz="140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irce" panose="020B0502020203020203" pitchFamily="34" charset="0"/>
                <a:sym typeface="Calibri"/>
              </a:rPr>
              <a:t>ютьюб</a:t>
            </a:r>
            <a:r>
              <a:rPr kumimoji="0" lang="ru-RU" sz="140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irce" panose="020B0502020203020203" pitchFamily="34" charset="0"/>
                <a:sym typeface="Calibri"/>
              </a:rPr>
              <a:t> будет работать с </a:t>
            </a:r>
            <a:r>
              <a:rPr kumimoji="0" lang="ru-RU" sz="140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irce" panose="020B0502020203020203" pitchFamily="34" charset="0"/>
                <a:sym typeface="Calibri"/>
              </a:rPr>
              <a:t>ВПНом</a:t>
            </a:r>
            <a:r>
              <a:rPr kumimoji="0" lang="ru-RU" sz="140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irce" panose="020B0502020203020203" pitchFamily="34" charset="0"/>
                <a:sym typeface="Calibri"/>
              </a:rPr>
              <a:t>, то</a:t>
            </a:r>
            <a:r>
              <a:rPr kumimoji="0" lang="en-GB" sz="140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irce" panose="020B0502020203020203" pitchFamily="34" charset="0"/>
                <a:sym typeface="Calibri"/>
              </a:rPr>
              <a:t> </a:t>
            </a:r>
            <a:r>
              <a:rPr kumimoji="0" lang="ru-RU" sz="140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irce" panose="020B0502020203020203" pitchFamily="34" charset="0"/>
                <a:sym typeface="Calibri"/>
              </a:rPr>
              <a:t>я останусь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4E3D68-1C9E-B417-0888-C01D34FFCC16}"/>
              </a:ext>
            </a:extLst>
          </p:cNvPr>
          <p:cNvSpPr txBox="1"/>
          <p:nvPr/>
        </p:nvSpPr>
        <p:spPr>
          <a:xfrm>
            <a:off x="1095982" y="5240302"/>
            <a:ext cx="2860326" cy="7520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40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irce" panose="020B0502020203020203" pitchFamily="34" charset="0"/>
                <a:sym typeface="Calibri"/>
              </a:rPr>
              <a:t>Не знаю, буду смотреть </a:t>
            </a:r>
            <a:br>
              <a:rPr kumimoji="0" lang="ru-RU" sz="140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irce" panose="020B0502020203020203" pitchFamily="34" charset="0"/>
                <a:sym typeface="Calibri"/>
              </a:rPr>
            </a:br>
            <a:r>
              <a:rPr kumimoji="0" lang="ru-RU" sz="140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irce" panose="020B0502020203020203" pitchFamily="34" charset="0"/>
                <a:sym typeface="Calibri"/>
              </a:rPr>
              <a:t>по ситуации, но очень большая вероятность, что возможно </a:t>
            </a:r>
            <a:br>
              <a:rPr kumimoji="0" lang="ru-RU" sz="140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irce" panose="020B0502020203020203" pitchFamily="34" charset="0"/>
                <a:sym typeface="Calibri"/>
              </a:rPr>
            </a:br>
            <a:r>
              <a:rPr kumimoji="0" lang="ru-RU" sz="140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irce" panose="020B0502020203020203" pitchFamily="34" charset="0"/>
                <a:sym typeface="Calibri"/>
              </a:rPr>
              <a:t>буду смотреть в </a:t>
            </a:r>
            <a:r>
              <a:rPr kumimoji="0" lang="en-GB" sz="140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irce" panose="020B0502020203020203" pitchFamily="34" charset="0"/>
                <a:sym typeface="Calibri"/>
              </a:rPr>
              <a:t>VK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3C36C9-1DB5-8A34-AEB2-C4A12B546456}"/>
              </a:ext>
            </a:extLst>
          </p:cNvPr>
          <p:cNvSpPr txBox="1"/>
          <p:nvPr/>
        </p:nvSpPr>
        <p:spPr>
          <a:xfrm>
            <a:off x="673286" y="3541143"/>
            <a:ext cx="586171" cy="39056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defTabSz="9144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4800" b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Times" pitchFamily="2" charset="0"/>
                <a:sym typeface="Calibri"/>
              </a:rPr>
              <a:t>”</a:t>
            </a:r>
            <a:endParaRPr kumimoji="0" lang="ru-RU" sz="48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Times" pitchFamily="2" charset="0"/>
              <a:sym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75589E-747C-6FCE-2E93-FA37EF692D4E}"/>
              </a:ext>
            </a:extLst>
          </p:cNvPr>
          <p:cNvSpPr txBox="1"/>
          <p:nvPr/>
        </p:nvSpPr>
        <p:spPr>
          <a:xfrm>
            <a:off x="673286" y="4326147"/>
            <a:ext cx="586171" cy="39056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defTabSz="9144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4800" b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Times" pitchFamily="2" charset="0"/>
                <a:sym typeface="Calibri"/>
              </a:rPr>
              <a:t>”</a:t>
            </a:r>
            <a:endParaRPr kumimoji="0" lang="ru-RU" sz="48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Times" pitchFamily="2" charset="0"/>
              <a:sym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22B09F1-9445-ECFE-58EE-783284E1683B}"/>
              </a:ext>
            </a:extLst>
          </p:cNvPr>
          <p:cNvSpPr txBox="1"/>
          <p:nvPr/>
        </p:nvSpPr>
        <p:spPr>
          <a:xfrm>
            <a:off x="673286" y="5240548"/>
            <a:ext cx="586171" cy="39056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defTabSz="9144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4800" b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Times" pitchFamily="2" charset="0"/>
                <a:sym typeface="Calibri"/>
              </a:rPr>
              <a:t>”</a:t>
            </a:r>
            <a:endParaRPr kumimoji="0" lang="ru-RU" sz="48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Times" pitchFamily="2" charset="0"/>
              <a:sym typeface="Calibri"/>
            </a:endParaRP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6F2B1459-52E5-522C-8C47-15B59563D96B}"/>
              </a:ext>
            </a:extLst>
          </p:cNvPr>
          <p:cNvCxnSpPr>
            <a:cxnSpLocks/>
          </p:cNvCxnSpPr>
          <p:nvPr/>
        </p:nvCxnSpPr>
        <p:spPr>
          <a:xfrm>
            <a:off x="4465928" y="3482455"/>
            <a:ext cx="0" cy="2448000"/>
          </a:xfrm>
          <a:prstGeom prst="line">
            <a:avLst/>
          </a:prstGeom>
          <a:noFill/>
          <a:ln w="38100" cap="rnd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732E0C1-BB23-AD0D-AAD2-1A4F71846988}"/>
              </a:ext>
            </a:extLst>
          </p:cNvPr>
          <p:cNvSpPr txBox="1"/>
          <p:nvPr/>
        </p:nvSpPr>
        <p:spPr>
          <a:xfrm>
            <a:off x="4809522" y="3585704"/>
            <a:ext cx="4215208" cy="3725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algn="l" defTabSz="9144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b="1" u="none" strike="noStrike" cap="none" spc="0" normalizeH="0" baseline="0" dirty="0">
                <a:ln>
                  <a:noFill/>
                </a:ln>
                <a:effectLst/>
                <a:uFillTx/>
                <a:latin typeface="Circe Bold" panose="020B0502020203020203" pitchFamily="34" charset="0"/>
                <a:sym typeface="Calibri"/>
              </a:rPr>
              <a:t>РОСТ АДАПТИВНОСТИ</a:t>
            </a:r>
            <a:endParaRPr kumimoji="0" lang="en-GB" b="1" u="none" strike="noStrike" cap="none" spc="0" normalizeH="0" baseline="0" dirty="0">
              <a:ln>
                <a:noFill/>
              </a:ln>
              <a:effectLst/>
              <a:uFillTx/>
              <a:latin typeface="Circe Bold" panose="020B0502020203020203" pitchFamily="34" charset="0"/>
              <a:sym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EFFD619-EEDB-FFEA-09FE-DA9C9B3BB155}"/>
              </a:ext>
            </a:extLst>
          </p:cNvPr>
          <p:cNvSpPr txBox="1"/>
          <p:nvPr/>
        </p:nvSpPr>
        <p:spPr>
          <a:xfrm>
            <a:off x="5703192" y="4025092"/>
            <a:ext cx="2061603" cy="7940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40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irce" panose="020B0502020203020203" pitchFamily="34" charset="0"/>
                <a:sym typeface="Calibri"/>
              </a:rPr>
              <a:t>Не верят в полную блокировку, будут искать обходные пути, </a:t>
            </a:r>
            <a:r>
              <a:rPr kumimoji="0" lang="en-GB" sz="140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irce" panose="020B0502020203020203" pitchFamily="34" charset="0"/>
                <a:sym typeface="Calibri"/>
              </a:rPr>
              <a:t>VPN </a:t>
            </a:r>
            <a:br>
              <a:rPr kumimoji="0" lang="ru-RU" sz="140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irce" panose="020B0502020203020203" pitchFamily="34" charset="0"/>
                <a:sym typeface="Calibri"/>
              </a:rPr>
            </a:br>
            <a:r>
              <a:rPr kumimoji="0" lang="ru-RU" sz="140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irce" panose="020B0502020203020203" pitchFamily="34" charset="0"/>
                <a:sym typeface="Calibri"/>
              </a:rPr>
              <a:t>или альтернативы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40C139-50AB-820A-5840-5B4C196E29AC}"/>
              </a:ext>
            </a:extLst>
          </p:cNvPr>
          <p:cNvSpPr txBox="1"/>
          <p:nvPr/>
        </p:nvSpPr>
        <p:spPr>
          <a:xfrm>
            <a:off x="9455546" y="4025093"/>
            <a:ext cx="2061603" cy="6044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40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irce" panose="020B0502020203020203" pitchFamily="34" charset="0"/>
                <a:sym typeface="Calibri"/>
              </a:rPr>
              <a:t>Позитивно относятся </a:t>
            </a:r>
            <a:br>
              <a:rPr kumimoji="0" lang="en-GB" sz="140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irce" panose="020B0502020203020203" pitchFamily="34" charset="0"/>
                <a:sym typeface="Calibri"/>
              </a:rPr>
            </a:br>
            <a:r>
              <a:rPr kumimoji="0" lang="ru-RU" sz="140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irce" panose="020B0502020203020203" pitchFamily="34" charset="0"/>
                <a:sym typeface="Calibri"/>
              </a:rPr>
              <a:t>к аналогам, переключатся </a:t>
            </a:r>
            <a:br>
              <a:rPr kumimoji="0" lang="en-GB" sz="140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irce" panose="020B0502020203020203" pitchFamily="34" charset="0"/>
                <a:sym typeface="Calibri"/>
              </a:rPr>
            </a:br>
            <a:r>
              <a:rPr kumimoji="0" lang="ru-RU" sz="140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irce" panose="020B0502020203020203" pitchFamily="34" charset="0"/>
                <a:sym typeface="Calibri"/>
              </a:rPr>
              <a:t>на доступные отечественные сервисы</a:t>
            </a:r>
          </a:p>
          <a:p>
            <a:pPr marL="0" marR="0" indent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40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irce" panose="020B0502020203020203" pitchFamily="34" charset="0"/>
              <a:sym typeface="Calibri"/>
            </a:endParaRP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9B0D9E4C-2C76-FC76-FEA9-54FC48E24F77}"/>
              </a:ext>
            </a:extLst>
          </p:cNvPr>
          <p:cNvGrpSpPr/>
          <p:nvPr/>
        </p:nvGrpSpPr>
        <p:grpSpPr>
          <a:xfrm>
            <a:off x="4824191" y="3989092"/>
            <a:ext cx="727621" cy="727621"/>
            <a:chOff x="4824192" y="3989093"/>
            <a:chExt cx="604442" cy="604442"/>
          </a:xfrm>
        </p:grpSpPr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2399397C-44DA-844B-842F-F35A39096EF6}"/>
                </a:ext>
              </a:extLst>
            </p:cNvPr>
            <p:cNvSpPr/>
            <p:nvPr/>
          </p:nvSpPr>
          <p:spPr>
            <a:xfrm>
              <a:off x="4824192" y="3989093"/>
              <a:ext cx="604442" cy="604442"/>
            </a:xfrm>
            <a:prstGeom prst="ellips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548381C8-1522-9BC2-97F6-C96648E15F67}"/>
                </a:ext>
              </a:extLst>
            </p:cNvPr>
            <p:cNvSpPr/>
            <p:nvPr/>
          </p:nvSpPr>
          <p:spPr>
            <a:xfrm>
              <a:off x="4937460" y="4177037"/>
              <a:ext cx="114277" cy="114277"/>
            </a:xfrm>
            <a:prstGeom prst="ellips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AE3610CB-F9F0-DD82-7314-F81FFE34FA7E}"/>
                </a:ext>
              </a:extLst>
            </p:cNvPr>
            <p:cNvSpPr/>
            <p:nvPr/>
          </p:nvSpPr>
          <p:spPr>
            <a:xfrm>
              <a:off x="5177490" y="4177037"/>
              <a:ext cx="114277" cy="114277"/>
            </a:xfrm>
            <a:prstGeom prst="ellips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cxnSp>
          <p:nvCxnSpPr>
            <p:cNvPr id="22" name="Прямая соединительная линия 21">
              <a:extLst>
                <a:ext uri="{FF2B5EF4-FFF2-40B4-BE49-F238E27FC236}">
                  <a16:creationId xmlns:a16="http://schemas.microsoft.com/office/drawing/2014/main" id="{A866562B-96B5-9212-2700-940C19DB615D}"/>
                </a:ext>
              </a:extLst>
            </p:cNvPr>
            <p:cNvCxnSpPr/>
            <p:nvPr/>
          </p:nvCxnSpPr>
          <p:spPr>
            <a:xfrm>
              <a:off x="5011957" y="4438931"/>
              <a:ext cx="228912" cy="0"/>
            </a:xfrm>
            <a:prstGeom prst="line">
              <a:avLst/>
            </a:prstGeom>
            <a:noFill/>
            <a:ln w="38100" cap="rnd">
              <a:solidFill>
                <a:schemeClr val="tx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23" name="Овал 22">
            <a:extLst>
              <a:ext uri="{FF2B5EF4-FFF2-40B4-BE49-F238E27FC236}">
                <a16:creationId xmlns:a16="http://schemas.microsoft.com/office/drawing/2014/main" id="{7B2C631D-6495-607C-0681-FFDB0CD6BF85}"/>
              </a:ext>
            </a:extLst>
          </p:cNvPr>
          <p:cNvSpPr/>
          <p:nvPr/>
        </p:nvSpPr>
        <p:spPr>
          <a:xfrm>
            <a:off x="8572352" y="3989093"/>
            <a:ext cx="727622" cy="727622"/>
          </a:xfrm>
          <a:prstGeom prst="ellips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4" name="Дуга 23">
            <a:extLst>
              <a:ext uri="{FF2B5EF4-FFF2-40B4-BE49-F238E27FC236}">
                <a16:creationId xmlns:a16="http://schemas.microsoft.com/office/drawing/2014/main" id="{F5394489-3AE1-9B98-83E2-9701C25441FE}"/>
              </a:ext>
            </a:extLst>
          </p:cNvPr>
          <p:cNvSpPr/>
          <p:nvPr/>
        </p:nvSpPr>
        <p:spPr>
          <a:xfrm>
            <a:off x="8695482" y="4215191"/>
            <a:ext cx="170425" cy="170425"/>
          </a:xfrm>
          <a:prstGeom prst="arc">
            <a:avLst>
              <a:gd name="adj1" fmla="val 11856223"/>
              <a:gd name="adj2" fmla="val 20720926"/>
            </a:avLst>
          </a:prstGeom>
          <a:noFill/>
          <a:ln w="38100" cap="rnd">
            <a:solidFill>
              <a:srgbClr val="00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25" name="Дуга 24">
            <a:extLst>
              <a:ext uri="{FF2B5EF4-FFF2-40B4-BE49-F238E27FC236}">
                <a16:creationId xmlns:a16="http://schemas.microsoft.com/office/drawing/2014/main" id="{46B0873C-7B01-EC9C-BFD2-63978F3FBAA3}"/>
              </a:ext>
            </a:extLst>
          </p:cNvPr>
          <p:cNvSpPr/>
          <p:nvPr/>
        </p:nvSpPr>
        <p:spPr>
          <a:xfrm>
            <a:off x="8993194" y="4215191"/>
            <a:ext cx="170425" cy="170425"/>
          </a:xfrm>
          <a:prstGeom prst="arc">
            <a:avLst>
              <a:gd name="adj1" fmla="val 11856223"/>
              <a:gd name="adj2" fmla="val 20720926"/>
            </a:avLst>
          </a:prstGeom>
          <a:noFill/>
          <a:ln w="38100" cap="rnd">
            <a:solidFill>
              <a:schemeClr val="tx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26" name="Дуга 25">
            <a:extLst>
              <a:ext uri="{FF2B5EF4-FFF2-40B4-BE49-F238E27FC236}">
                <a16:creationId xmlns:a16="http://schemas.microsoft.com/office/drawing/2014/main" id="{FC7E2903-BEA4-FEC0-EEC3-AD1BCF04797B}"/>
              </a:ext>
            </a:extLst>
          </p:cNvPr>
          <p:cNvSpPr/>
          <p:nvPr/>
        </p:nvSpPr>
        <p:spPr>
          <a:xfrm flipV="1">
            <a:off x="8786073" y="4270710"/>
            <a:ext cx="291567" cy="291567"/>
          </a:xfrm>
          <a:prstGeom prst="arc">
            <a:avLst>
              <a:gd name="adj1" fmla="val 11856223"/>
              <a:gd name="adj2" fmla="val 20720926"/>
            </a:avLst>
          </a:prstGeom>
          <a:noFill/>
          <a:ln w="38100" cap="rnd">
            <a:solidFill>
              <a:srgbClr val="00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F584407-5966-4B74-AF2A-4DC9254A1ADA}"/>
              </a:ext>
            </a:extLst>
          </p:cNvPr>
          <p:cNvSpPr txBox="1"/>
          <p:nvPr/>
        </p:nvSpPr>
        <p:spPr>
          <a:xfrm>
            <a:off x="5703192" y="4936650"/>
            <a:ext cx="2061603" cy="35013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400" b="1" u="none" strike="noStrike" cap="none" spc="0" normalizeH="0" baseline="0" dirty="0">
                <a:ln>
                  <a:noFill/>
                </a:ln>
                <a:effectLst/>
                <a:uFillTx/>
                <a:latin typeface="Circe Bold" panose="020B0502020203020203" pitchFamily="34" charset="0"/>
                <a:sym typeface="Calibri"/>
              </a:rPr>
              <a:t>Поиск обходных путей (как с </a:t>
            </a:r>
            <a:r>
              <a:rPr lang="en-GB" sz="1400" b="1" dirty="0">
                <a:latin typeface="Circe Bold" panose="020B0502020203020203" pitchFamily="34" charset="0"/>
              </a:rPr>
              <a:t>I</a:t>
            </a:r>
            <a:r>
              <a:rPr kumimoji="0" lang="en-GB" sz="1400" b="1" u="none" strike="noStrike" cap="none" spc="0" normalizeH="0" baseline="0" dirty="0">
                <a:ln>
                  <a:noFill/>
                </a:ln>
                <a:effectLst/>
                <a:uFillTx/>
                <a:latin typeface="Circe Bold" panose="020B0502020203020203" pitchFamily="34" charset="0"/>
                <a:sym typeface="Calibri"/>
              </a:rPr>
              <a:t>nstagram</a:t>
            </a:r>
            <a:r>
              <a:rPr lang="en-GB" sz="1400" b="1" dirty="0">
                <a:latin typeface="Circe Bold" panose="020B0502020203020203" pitchFamily="34" charset="0"/>
              </a:rPr>
              <a:t>*</a:t>
            </a:r>
            <a:r>
              <a:rPr kumimoji="0" lang="en-GB" sz="1400" b="1" u="none" strike="noStrike" cap="none" spc="0" normalizeH="0" baseline="0" dirty="0">
                <a:ln>
                  <a:noFill/>
                </a:ln>
                <a:effectLst/>
                <a:uFillTx/>
                <a:latin typeface="Circe Bold" panose="020B0502020203020203" pitchFamily="34" charset="0"/>
                <a:sym typeface="Calibri"/>
              </a:rPr>
              <a:t>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25A4B15-A632-1F58-62CF-4EFA0F52286F}"/>
              </a:ext>
            </a:extLst>
          </p:cNvPr>
          <p:cNvSpPr txBox="1"/>
          <p:nvPr/>
        </p:nvSpPr>
        <p:spPr>
          <a:xfrm>
            <a:off x="5703192" y="5619541"/>
            <a:ext cx="2260181" cy="35013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400" b="1" u="none" strike="noStrike" cap="none" spc="0" normalizeH="0" baseline="0" dirty="0">
                <a:ln>
                  <a:noFill/>
                </a:ln>
                <a:effectLst/>
                <a:uFillTx/>
                <a:latin typeface="Circe Bold" panose="020B0502020203020203" pitchFamily="34" charset="0"/>
                <a:sym typeface="Calibri"/>
              </a:rPr>
              <a:t>Вынужденная потребность осваивать новые площадки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37803EF-1395-A016-937F-C15736CF1E5E}"/>
              </a:ext>
            </a:extLst>
          </p:cNvPr>
          <p:cNvSpPr txBox="1"/>
          <p:nvPr/>
        </p:nvSpPr>
        <p:spPr>
          <a:xfrm>
            <a:off x="9455546" y="4936650"/>
            <a:ext cx="2260181" cy="35013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400" b="1" u="none" strike="noStrike" cap="none" spc="0" normalizeH="0" baseline="0" dirty="0">
                <a:ln>
                  <a:noFill/>
                </a:ln>
                <a:effectLst/>
                <a:uFillTx/>
                <a:latin typeface="Circe Bold" panose="020B0502020203020203" pitchFamily="34" charset="0"/>
                <a:sym typeface="Calibri"/>
              </a:rPr>
              <a:t>ВК как наиболее подходящая альтернатива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7EE7382-E1D9-CAC6-A36E-819E514519E4}"/>
              </a:ext>
            </a:extLst>
          </p:cNvPr>
          <p:cNvSpPr txBox="1"/>
          <p:nvPr/>
        </p:nvSpPr>
        <p:spPr>
          <a:xfrm>
            <a:off x="9455545" y="5448349"/>
            <a:ext cx="2260181" cy="6025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400" b="1" u="none" strike="noStrike" cap="none" spc="0" normalizeH="0" baseline="0" dirty="0">
                <a:ln>
                  <a:noFill/>
                </a:ln>
                <a:effectLst/>
                <a:uFillTx/>
                <a:latin typeface="Circe Bold" panose="020B0502020203020203" pitchFamily="34" charset="0"/>
                <a:sym typeface="Calibri"/>
              </a:rPr>
              <a:t>Готовность перейти  </a:t>
            </a:r>
            <a:br>
              <a:rPr kumimoji="0" lang="ru-RU" sz="1400" b="1" u="none" strike="noStrike" cap="none" spc="0" normalizeH="0" baseline="0" dirty="0">
                <a:ln>
                  <a:noFill/>
                </a:ln>
                <a:effectLst/>
                <a:uFillTx/>
                <a:latin typeface="Circe Bold" panose="020B0502020203020203" pitchFamily="34" charset="0"/>
                <a:sym typeface="Calibri"/>
              </a:rPr>
            </a:br>
            <a:r>
              <a:rPr kumimoji="0" lang="ru-RU" sz="1400" b="1" u="none" strike="noStrike" cap="none" spc="0" normalizeH="0" baseline="0" dirty="0">
                <a:ln>
                  <a:noFill/>
                </a:ln>
                <a:effectLst/>
                <a:uFillTx/>
                <a:latin typeface="Circe Bold" panose="020B0502020203020203" pitchFamily="34" charset="0"/>
                <a:sym typeface="Calibri"/>
              </a:rPr>
              <a:t>на другую площадку </a:t>
            </a:r>
            <a:br>
              <a:rPr kumimoji="0" lang="en-GB" sz="1400" b="1" u="none" strike="noStrike" cap="none" spc="0" normalizeH="0" baseline="0" dirty="0">
                <a:ln>
                  <a:noFill/>
                </a:ln>
                <a:effectLst/>
                <a:uFillTx/>
                <a:latin typeface="Circe Bold" panose="020B0502020203020203" pitchFamily="34" charset="0"/>
                <a:sym typeface="Calibri"/>
              </a:rPr>
            </a:br>
            <a:r>
              <a:rPr kumimoji="0" lang="ru-RU" sz="1400" b="1" u="none" strike="noStrike" cap="none" spc="0" normalizeH="0" baseline="0" dirty="0">
                <a:ln>
                  <a:noFill/>
                </a:ln>
                <a:effectLst/>
                <a:uFillTx/>
                <a:latin typeface="Circe Bold" panose="020B0502020203020203" pitchFamily="34" charset="0"/>
                <a:sym typeface="Calibri"/>
              </a:rPr>
              <a:t>за любимым блогером</a:t>
            </a:r>
          </a:p>
        </p:txBody>
      </p:sp>
    </p:spTree>
    <p:extLst>
      <p:ext uri="{BB962C8B-B14F-4D97-AF65-F5344CB8AC3E}">
        <p14:creationId xmlns:p14="http://schemas.microsoft.com/office/powerpoint/2010/main" val="37595872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E2E861-EDA6-1678-D44C-EE7DCCAF6E62}"/>
              </a:ext>
            </a:extLst>
          </p:cNvPr>
          <p:cNvSpPr txBox="1"/>
          <p:nvPr/>
        </p:nvSpPr>
        <p:spPr>
          <a:xfrm>
            <a:off x="673288" y="835643"/>
            <a:ext cx="10704246" cy="6211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algn="l" defTabSz="9144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600" b="1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irce Bold" panose="020B0502020203020203" pitchFamily="34" charset="0"/>
                <a:sym typeface="Calibri"/>
              </a:rPr>
              <a:t>Глобальная диверсификация видео платформ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0B4B1C-61EC-4FE3-FDAF-E9AA6538C8CD}"/>
              </a:ext>
            </a:extLst>
          </p:cNvPr>
          <p:cNvSpPr txBox="1"/>
          <p:nvPr/>
        </p:nvSpPr>
        <p:spPr>
          <a:xfrm>
            <a:off x="673288" y="4988322"/>
            <a:ext cx="3207600" cy="13594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400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" panose="020B0502020203020203" pitchFamily="34" charset="0"/>
                <a:sym typeface="Calibri"/>
              </a:rPr>
              <a:t>Lemon8 – </a:t>
            </a:r>
            <a:r>
              <a:rPr kumimoji="0" lang="ru-RU" sz="1400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" panose="020B0502020203020203" pitchFamily="34" charset="0"/>
                <a:sym typeface="Calibri"/>
              </a:rPr>
              <a:t>это гибрид </a:t>
            </a:r>
            <a:r>
              <a:rPr kumimoji="0" lang="en-GB" sz="1400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" panose="020B0502020203020203" pitchFamily="34" charset="0"/>
                <a:sym typeface="Calibri"/>
              </a:rPr>
              <a:t>Pinterest </a:t>
            </a:r>
            <a:r>
              <a:rPr kumimoji="0" lang="ru-RU" sz="1400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" panose="020B0502020203020203" pitchFamily="34" charset="0"/>
                <a:sym typeface="Calibri"/>
              </a:rPr>
              <a:t>и </a:t>
            </a:r>
            <a:r>
              <a:rPr kumimoji="0" lang="ru-RU" sz="1400" u="none" strike="noStrike" cap="none" spc="0" normalizeH="0" baseline="0" dirty="0" err="1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" panose="020B0502020203020203" pitchFamily="34" charset="0"/>
                <a:sym typeface="Calibri"/>
              </a:rPr>
              <a:t>Инсты</a:t>
            </a:r>
            <a:r>
              <a:rPr kumimoji="0" lang="ru-RU" sz="1400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" panose="020B0502020203020203" pitchFamily="34" charset="0"/>
                <a:sym typeface="Calibri"/>
              </a:rPr>
              <a:t> от </a:t>
            </a:r>
            <a:r>
              <a:rPr kumimoji="0" lang="en-GB" sz="1400" u="none" strike="noStrike" cap="none" spc="0" normalizeH="0" baseline="0" dirty="0" err="1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" panose="020B0502020203020203" pitchFamily="34" charset="0"/>
                <a:sym typeface="Calibri"/>
              </a:rPr>
              <a:t>Bytedance</a:t>
            </a:r>
            <a:r>
              <a:rPr kumimoji="0" lang="en-GB" sz="1400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" panose="020B0502020203020203" pitchFamily="34" charset="0"/>
                <a:sym typeface="Calibri"/>
              </a:rPr>
              <a:t>, </a:t>
            </a:r>
            <a:r>
              <a:rPr kumimoji="0" lang="ru-RU" sz="1400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" panose="020B0502020203020203" pitchFamily="34" charset="0"/>
                <a:sym typeface="Calibri"/>
              </a:rPr>
              <a:t>уже в марте вошел </a:t>
            </a:r>
            <a:br>
              <a:rPr kumimoji="0" lang="ru-RU" sz="1400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" panose="020B0502020203020203" pitchFamily="34" charset="0"/>
                <a:sym typeface="Calibri"/>
              </a:rPr>
            </a:br>
            <a:r>
              <a:rPr kumimoji="0" lang="ru-RU" sz="1400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" panose="020B0502020203020203" pitchFamily="34" charset="0"/>
                <a:sym typeface="Calibri"/>
              </a:rPr>
              <a:t>в топ-10 приложений по загрузкам </a:t>
            </a:r>
            <a:br>
              <a:rPr kumimoji="0" lang="ru-RU" sz="1400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" panose="020B0502020203020203" pitchFamily="34" charset="0"/>
                <a:sym typeface="Calibri"/>
              </a:rPr>
            </a:br>
            <a:r>
              <a:rPr kumimoji="0" lang="ru-RU" sz="1400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" panose="020B0502020203020203" pitchFamily="34" charset="0"/>
                <a:sym typeface="Calibri"/>
              </a:rPr>
              <a:t>в США. </a:t>
            </a:r>
            <a:r>
              <a:rPr kumimoji="0" lang="en-GB" sz="1400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" panose="020B0502020203020203" pitchFamily="34" charset="0"/>
                <a:sym typeface="Calibri"/>
              </a:rPr>
              <a:t>Lemon8 </a:t>
            </a:r>
            <a:r>
              <a:rPr kumimoji="0" lang="ru-RU" sz="1400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" panose="020B0502020203020203" pitchFamily="34" charset="0"/>
                <a:sym typeface="Calibri"/>
              </a:rPr>
              <a:t>был запущен первоначально в Японии как проверка концепта, потом масштабирован в Азии и теперь выходит на другие рынки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4FD751-A651-C0E5-B401-6B747C6C8DD1}"/>
              </a:ext>
            </a:extLst>
          </p:cNvPr>
          <p:cNvSpPr txBox="1"/>
          <p:nvPr/>
        </p:nvSpPr>
        <p:spPr>
          <a:xfrm>
            <a:off x="4434362" y="4988323"/>
            <a:ext cx="3321714" cy="135946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400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" panose="020B0502020203020203" pitchFamily="34" charset="0"/>
                <a:sym typeface="Calibri"/>
              </a:rPr>
              <a:t>Whatnot – </a:t>
            </a:r>
            <a:r>
              <a:rPr kumimoji="0" lang="ru-RU" sz="1400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" panose="020B0502020203020203" pitchFamily="34" charset="0"/>
                <a:sym typeface="Calibri"/>
              </a:rPr>
              <a:t>это крупнейшая </a:t>
            </a:r>
            <a:br>
              <a:rPr kumimoji="0" lang="en-GB" sz="1400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" panose="020B0502020203020203" pitchFamily="34" charset="0"/>
                <a:sym typeface="Calibri"/>
              </a:rPr>
            </a:br>
            <a:r>
              <a:rPr kumimoji="0" lang="ru-RU" sz="1400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" panose="020B0502020203020203" pitchFamily="34" charset="0"/>
                <a:sym typeface="Calibri"/>
              </a:rPr>
              <a:t>на сегодняшний день </a:t>
            </a:r>
            <a:r>
              <a:rPr kumimoji="0" lang="en-GB" sz="1400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" panose="020B0502020203020203" pitchFamily="34" charset="0"/>
                <a:sym typeface="Calibri"/>
              </a:rPr>
              <a:t>livestream shopping </a:t>
            </a:r>
            <a:r>
              <a:rPr kumimoji="0" lang="ru-RU" sz="1400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" panose="020B0502020203020203" pitchFamily="34" charset="0"/>
                <a:sym typeface="Calibri"/>
              </a:rPr>
              <a:t>платформа в США, также их называют родоначальниками категории </a:t>
            </a:r>
            <a:r>
              <a:rPr kumimoji="0" lang="en-GB" sz="1400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" panose="020B0502020203020203" pitchFamily="34" charset="0"/>
                <a:sym typeface="Calibri"/>
              </a:rPr>
              <a:t>community shopping. </a:t>
            </a:r>
            <a:r>
              <a:rPr kumimoji="0" lang="ru-RU" sz="1400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" panose="020B0502020203020203" pitchFamily="34" charset="0"/>
                <a:sym typeface="Calibri"/>
              </a:rPr>
              <a:t>Они примечательны именно тем, что успешно соединяют маркетплейс и </a:t>
            </a:r>
            <a:r>
              <a:rPr kumimoji="0" lang="ru-RU" sz="1400" u="none" strike="noStrike" cap="none" spc="0" normalizeH="0" baseline="0" dirty="0" err="1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" panose="020B0502020203020203" pitchFamily="34" charset="0"/>
                <a:sym typeface="Calibri"/>
              </a:rPr>
              <a:t>соушал</a:t>
            </a:r>
            <a:endParaRPr kumimoji="0" lang="ru-RU" sz="1400" u="none" strike="noStrike" cap="none" spc="0" normalizeH="0" baseline="0" dirty="0">
              <a:ln>
                <a:noFill/>
              </a:ln>
              <a:solidFill>
                <a:srgbClr val="020202"/>
              </a:solidFill>
              <a:effectLst/>
              <a:uFillTx/>
              <a:latin typeface="Circe" panose="020B0502020203020203" pitchFamily="34" charset="0"/>
              <a:sym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7D2E72-B187-DE01-936B-17DD0B74679B}"/>
              </a:ext>
            </a:extLst>
          </p:cNvPr>
          <p:cNvSpPr txBox="1"/>
          <p:nvPr/>
        </p:nvSpPr>
        <p:spPr>
          <a:xfrm>
            <a:off x="8309550" y="4988322"/>
            <a:ext cx="3207600" cy="13594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400" u="none" strike="noStrike" cap="none" spc="0" normalizeH="0" baseline="0" dirty="0" err="1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" panose="020B0502020203020203" pitchFamily="34" charset="0"/>
                <a:sym typeface="Calibri"/>
              </a:rPr>
              <a:t>ByteDance</a:t>
            </a:r>
            <a:r>
              <a:rPr kumimoji="0" lang="en-GB" sz="1400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" panose="020B0502020203020203" pitchFamily="34" charset="0"/>
                <a:sym typeface="Calibri"/>
              </a:rPr>
              <a:t> (</a:t>
            </a:r>
            <a:r>
              <a:rPr kumimoji="0" lang="ru-RU" sz="1400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" panose="020B0502020203020203" pitchFamily="34" charset="0"/>
                <a:sym typeface="Calibri"/>
              </a:rPr>
              <a:t>владелец </a:t>
            </a:r>
            <a:r>
              <a:rPr kumimoji="0" lang="en-GB" sz="1400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" panose="020B0502020203020203" pitchFamily="34" charset="0"/>
                <a:sym typeface="Calibri"/>
              </a:rPr>
              <a:t>TikTok) </a:t>
            </a:r>
            <a:r>
              <a:rPr kumimoji="0" lang="ru-RU" sz="1400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" panose="020B0502020203020203" pitchFamily="34" charset="0"/>
                <a:sym typeface="Calibri"/>
              </a:rPr>
              <a:t>запустили новую </a:t>
            </a:r>
            <a:r>
              <a:rPr kumimoji="0" lang="ru-RU" sz="1400" u="none" strike="noStrike" cap="none" spc="0" normalizeH="0" baseline="0" dirty="0" err="1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" panose="020B0502020203020203" pitchFamily="34" charset="0"/>
                <a:sym typeface="Calibri"/>
              </a:rPr>
              <a:t>соушал</a:t>
            </a:r>
            <a:r>
              <a:rPr kumimoji="0" lang="ru-RU" sz="1400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" panose="020B0502020203020203" pitchFamily="34" charset="0"/>
                <a:sym typeface="Calibri"/>
              </a:rPr>
              <a:t>-видео платформу </a:t>
            </a:r>
            <a:r>
              <a:rPr kumimoji="0" lang="en-GB" sz="1400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" panose="020B0502020203020203" pitchFamily="34" charset="0"/>
                <a:sym typeface="Calibri"/>
              </a:rPr>
              <a:t>Qing Tao </a:t>
            </a:r>
            <a:r>
              <a:rPr kumimoji="0" lang="ru-RU" sz="1400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" panose="020B0502020203020203" pitchFamily="34" charset="0"/>
                <a:sym typeface="Calibri"/>
              </a:rPr>
              <a:t>с фокусом на средние и длинные ролики по отраслям знаний. </a:t>
            </a:r>
          </a:p>
          <a:p>
            <a:pPr marL="0" marR="0" indent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400" u="none" strike="noStrike" cap="none" spc="0" normalizeH="0" baseline="0" dirty="0">
              <a:ln>
                <a:noFill/>
              </a:ln>
              <a:solidFill>
                <a:srgbClr val="020202"/>
              </a:solidFill>
              <a:effectLst/>
              <a:uFillTx/>
              <a:latin typeface="Circe" panose="020B0502020203020203" pitchFamily="34" charset="0"/>
              <a:sym typeface="Calibri"/>
            </a:endParaRPr>
          </a:p>
          <a:p>
            <a:pPr marL="0" marR="0" indent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400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" panose="020B0502020203020203" pitchFamily="34" charset="0"/>
                <a:sym typeface="Calibri"/>
              </a:rPr>
              <a:t>Knowledge content – </a:t>
            </a:r>
            <a:r>
              <a:rPr kumimoji="0" lang="ru-RU" sz="1400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" panose="020B0502020203020203" pitchFamily="34" charset="0"/>
                <a:sym typeface="Calibri"/>
              </a:rPr>
              <a:t>это растущий контент-тренд в Китае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64FCB402-36A2-8E13-A85D-97F41CE970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58"/>
          <a:stretch/>
        </p:blipFill>
        <p:spPr bwMode="auto">
          <a:xfrm>
            <a:off x="8760411" y="1456841"/>
            <a:ext cx="2305877" cy="3346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A17DB4D-DCDB-761D-522E-4518CE1017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362" y="1332737"/>
            <a:ext cx="3396033" cy="3470906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9AAB07E7-2C33-F382-27C1-DD2E41CD8F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761754" y="1351193"/>
            <a:ext cx="3207600" cy="330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46456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A826DF7-EE90-FF99-C616-BA89EE3992A4}"/>
              </a:ext>
            </a:extLst>
          </p:cNvPr>
          <p:cNvSpPr txBox="1"/>
          <p:nvPr/>
        </p:nvSpPr>
        <p:spPr>
          <a:xfrm>
            <a:off x="673288" y="835643"/>
            <a:ext cx="10704246" cy="3308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algn="l" defTabSz="9144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3600" b="1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irce Bold" panose="020B0502020203020203" pitchFamily="34" charset="0"/>
                <a:sym typeface="Calibri"/>
              </a:rPr>
              <a:t>Bilibili</a:t>
            </a:r>
            <a:r>
              <a:rPr kumimoji="0" lang="en-GB" sz="3600" b="1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irce Bold" panose="020B0502020203020203" pitchFamily="34" charset="0"/>
                <a:sym typeface="Calibri"/>
              </a:rPr>
              <a:t>: </a:t>
            </a:r>
            <a:r>
              <a:rPr kumimoji="0" lang="ru-RU" sz="3600" b="1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irce Bold" panose="020B0502020203020203" pitchFamily="34" charset="0"/>
                <a:sym typeface="Calibri"/>
              </a:rPr>
              <a:t>микс </a:t>
            </a:r>
            <a:r>
              <a:rPr kumimoji="0" lang="ru-RU" sz="3600" b="1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irce Bold" panose="020B0502020203020203" pitchFamily="34" charset="0"/>
                <a:sym typeface="Calibri"/>
              </a:rPr>
              <a:t>соушала</a:t>
            </a:r>
            <a:r>
              <a:rPr kumimoji="0" lang="ru-RU" sz="3600" b="1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irce Bold" panose="020B0502020203020203" pitchFamily="34" charset="0"/>
                <a:sym typeface="Calibri"/>
              </a:rPr>
              <a:t>, подписки и геймификации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91A357-6EBF-9A35-ED95-2104D090F46F}"/>
              </a:ext>
            </a:extLst>
          </p:cNvPr>
          <p:cNvSpPr txBox="1"/>
          <p:nvPr/>
        </p:nvSpPr>
        <p:spPr>
          <a:xfrm>
            <a:off x="673287" y="1768044"/>
            <a:ext cx="3207601" cy="35534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285750" marR="0" indent="-28575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ru-RU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  <a:t>Комбинация подписной модели и вознаграждения </a:t>
            </a:r>
            <a:br>
              <a:rPr kumimoji="0" lang="ru-RU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</a:br>
            <a:r>
              <a:rPr kumimoji="0" lang="ru-RU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  <a:t>за поведение</a:t>
            </a:r>
            <a:br>
              <a:rPr kumimoji="0" lang="ru-RU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</a:br>
            <a:endParaRPr kumimoji="0" lang="ru-RU" u="none" strike="noStrike" cap="none" spc="0" normalizeH="0" baseline="0" dirty="0">
              <a:ln>
                <a:noFill/>
              </a:ln>
              <a:solidFill>
                <a:srgbClr val="020202"/>
              </a:solidFill>
              <a:effectLst/>
              <a:uFillTx/>
              <a:latin typeface="Circe Light" panose="020B0402020203020203" pitchFamily="34" charset="0"/>
              <a:sym typeface="Calibri"/>
            </a:endParaRPr>
          </a:p>
          <a:p>
            <a:pPr marL="285750" marR="0" indent="-28575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ru-RU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  <a:t>Многоуровневая </a:t>
            </a:r>
            <a:br>
              <a:rPr kumimoji="0" lang="ru-RU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</a:br>
            <a:r>
              <a:rPr kumimoji="0" lang="ru-RU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  <a:t>система, как в играх </a:t>
            </a:r>
          </a:p>
          <a:p>
            <a:pPr marL="285750" marR="0" indent="-28575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ru-RU" u="none" strike="noStrike" cap="none" spc="0" normalizeH="0" baseline="0" dirty="0">
              <a:ln>
                <a:noFill/>
              </a:ln>
              <a:solidFill>
                <a:srgbClr val="020202"/>
              </a:solidFill>
              <a:effectLst/>
              <a:uFillTx/>
              <a:latin typeface="Circe Light" panose="020B0402020203020203" pitchFamily="34" charset="0"/>
              <a:sym typeface="Calibri"/>
            </a:endParaRPr>
          </a:p>
          <a:p>
            <a:pPr marL="285750" marR="0" indent="-28575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ru-RU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  <a:t>Интегрированный функционал социализации </a:t>
            </a:r>
            <a:br>
              <a:rPr kumimoji="0" lang="ru-RU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</a:br>
            <a:r>
              <a:rPr kumimoji="0" lang="ru-RU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  <a:t>и персонализации</a:t>
            </a:r>
          </a:p>
          <a:p>
            <a:pPr marL="285750" marR="0" indent="-28575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ru-RU" u="none" strike="noStrike" cap="none" spc="0" normalizeH="0" baseline="0" dirty="0">
              <a:ln>
                <a:noFill/>
              </a:ln>
              <a:solidFill>
                <a:srgbClr val="020202"/>
              </a:solidFill>
              <a:effectLst/>
              <a:uFillTx/>
              <a:latin typeface="Circe Light" panose="020B0402020203020203" pitchFamily="34" charset="0"/>
              <a:sym typeface="Calibri"/>
            </a:endParaRPr>
          </a:p>
          <a:p>
            <a:pPr marL="285750" marR="0" indent="-28575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ru-RU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  <a:t>Входной экзамен </a:t>
            </a:r>
            <a:br>
              <a:rPr kumimoji="0" lang="ru-RU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</a:br>
            <a:r>
              <a:rPr kumimoji="0" lang="ru-RU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  <a:t>по контентной категории для авторов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0FD7474-11D1-019D-DD40-C432FF4A2D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" b="7001"/>
          <a:stretch/>
        </p:blipFill>
        <p:spPr bwMode="auto">
          <a:xfrm>
            <a:off x="4539728" y="1682905"/>
            <a:ext cx="6837806" cy="4776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20442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A0C41E-A4D5-B2C0-C3B9-0333C89F0319}"/>
              </a:ext>
            </a:extLst>
          </p:cNvPr>
          <p:cNvSpPr txBox="1"/>
          <p:nvPr/>
        </p:nvSpPr>
        <p:spPr>
          <a:xfrm>
            <a:off x="673288" y="835643"/>
            <a:ext cx="10704246" cy="6211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algn="l" defTabSz="9144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600" b="1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irce Bold" panose="020B0502020203020203" pitchFamily="34" charset="0"/>
                <a:sym typeface="Calibri"/>
              </a:rPr>
              <a:t>Маркетплейсы: от </a:t>
            </a:r>
            <a:r>
              <a:rPr kumimoji="0" lang="en-GB" sz="3600" b="1" u="none" strike="noStrike" cap="none" spc="0" normalizeH="0" baseline="0" dirty="0">
                <a:ln>
                  <a:noFill/>
                </a:ln>
                <a:solidFill>
                  <a:srgbClr val="B58F5A"/>
                </a:solidFill>
                <a:effectLst/>
                <a:uFillTx/>
                <a:latin typeface="Circe Bold" panose="020B0502020203020203" pitchFamily="34" charset="0"/>
                <a:sym typeface="Calibri"/>
              </a:rPr>
              <a:t>BUY</a:t>
            </a:r>
            <a:r>
              <a:rPr kumimoji="0" lang="en-GB" sz="3600" b="1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irce Bold" panose="020B0502020203020203" pitchFamily="34" charset="0"/>
                <a:sym typeface="Calibri"/>
              </a:rPr>
              <a:t> </a:t>
            </a:r>
            <a:r>
              <a:rPr kumimoji="0" lang="ru-RU" sz="3600" b="1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irce Bold" panose="020B0502020203020203" pitchFamily="34" charset="0"/>
                <a:sym typeface="Calibri"/>
              </a:rPr>
              <a:t>к </a:t>
            </a:r>
            <a:r>
              <a:rPr kumimoji="0" lang="en-GB" sz="3600" b="1" u="none" strike="noStrike" cap="none" spc="0" normalizeH="0" baseline="0" dirty="0">
                <a:ln>
                  <a:noFill/>
                </a:ln>
                <a:solidFill>
                  <a:srgbClr val="B58F5A"/>
                </a:solidFill>
                <a:effectLst/>
                <a:uFillTx/>
                <a:latin typeface="Circe Bold" panose="020B0502020203020203" pitchFamily="34" charset="0"/>
                <a:sym typeface="Calibri"/>
              </a:rPr>
              <a:t>SHOP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73E005-C796-0CA9-96DB-BE092F5CD576}"/>
              </a:ext>
            </a:extLst>
          </p:cNvPr>
          <p:cNvSpPr txBox="1"/>
          <p:nvPr/>
        </p:nvSpPr>
        <p:spPr>
          <a:xfrm>
            <a:off x="673288" y="1768044"/>
            <a:ext cx="3207600" cy="13594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600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" panose="020B0502020203020203" pitchFamily="34" charset="0"/>
                <a:sym typeface="Calibri"/>
              </a:rPr>
              <a:t>В 2022 году </a:t>
            </a:r>
            <a:r>
              <a:rPr kumimoji="0" lang="en-GB" sz="1600" u="none" strike="noStrike" cap="none" spc="0" normalizeH="0" baseline="0" dirty="0" err="1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" panose="020B0502020203020203" pitchFamily="34" charset="0"/>
                <a:sym typeface="Calibri"/>
              </a:rPr>
              <a:t>Pinduoduo</a:t>
            </a:r>
            <a:r>
              <a:rPr kumimoji="0" lang="en-GB" sz="1600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" panose="020B0502020203020203" pitchFamily="34" charset="0"/>
                <a:sym typeface="Calibri"/>
              </a:rPr>
              <a:t> </a:t>
            </a:r>
            <a:r>
              <a:rPr kumimoji="0" lang="ru-RU" sz="1600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" panose="020B0502020203020203" pitchFamily="34" charset="0"/>
                <a:sym typeface="Calibri"/>
              </a:rPr>
              <a:t>запустились в Северной Америке под брендом </a:t>
            </a:r>
            <a:r>
              <a:rPr kumimoji="0" lang="en-GB" sz="1600" u="none" strike="noStrike" cap="none" spc="0" normalizeH="0" baseline="0" dirty="0" err="1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" panose="020B0502020203020203" pitchFamily="34" charset="0"/>
                <a:sym typeface="Calibri"/>
              </a:rPr>
              <a:t>Temu</a:t>
            </a:r>
            <a:r>
              <a:rPr lang="ru-RU" sz="1600" dirty="0">
                <a:solidFill>
                  <a:srgbClr val="020202"/>
                </a:solidFill>
                <a:latin typeface="Circe" panose="020B0502020203020203" pitchFamily="34" charset="0"/>
                <a:sym typeface="Calibri"/>
              </a:rPr>
              <a:t> и</a:t>
            </a:r>
            <a:r>
              <a:rPr kumimoji="0" lang="en-GB" sz="1600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" panose="020B0502020203020203" pitchFamily="34" charset="0"/>
                <a:sym typeface="Calibri"/>
              </a:rPr>
              <a:t> </a:t>
            </a:r>
            <a:r>
              <a:rPr kumimoji="0" lang="ru-RU" sz="1600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" panose="020B0502020203020203" pitchFamily="34" charset="0"/>
                <a:sym typeface="Calibri"/>
              </a:rPr>
              <a:t>достигли первого места в рейтинге шоппинг приложений всего за 6 месяцев </a:t>
            </a:r>
            <a:br>
              <a:rPr kumimoji="0" lang="ru-RU" sz="1600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" panose="020B0502020203020203" pitchFamily="34" charset="0"/>
                <a:sym typeface="Calibri"/>
              </a:rPr>
            </a:br>
            <a:r>
              <a:rPr kumimoji="0" lang="ru-RU" sz="1600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" panose="020B0502020203020203" pitchFamily="34" charset="0"/>
                <a:sym typeface="Calibri"/>
              </a:rPr>
              <a:t>за счет геймификации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E96B2D-6207-7652-E84A-93F4214849DA}"/>
              </a:ext>
            </a:extLst>
          </p:cNvPr>
          <p:cNvSpPr txBox="1"/>
          <p:nvPr/>
        </p:nvSpPr>
        <p:spPr>
          <a:xfrm>
            <a:off x="4434362" y="1768045"/>
            <a:ext cx="3321714" cy="135946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600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" panose="020B0502020203020203" pitchFamily="34" charset="0"/>
                <a:sym typeface="Calibri"/>
              </a:rPr>
              <a:t>Amazon </a:t>
            </a:r>
            <a:r>
              <a:rPr kumimoji="0" lang="ru-RU" sz="1600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" panose="020B0502020203020203" pitchFamily="34" charset="0"/>
                <a:sym typeface="Calibri"/>
              </a:rPr>
              <a:t>запустили проект «</a:t>
            </a:r>
            <a:r>
              <a:rPr kumimoji="0" lang="en-GB" sz="1600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" panose="020B0502020203020203" pitchFamily="34" charset="0"/>
                <a:sym typeface="Calibri"/>
              </a:rPr>
              <a:t>Amazon Anywhere» – </a:t>
            </a:r>
            <a:r>
              <a:rPr kumimoji="0" lang="ru-RU" sz="1600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" panose="020B0502020203020203" pitchFamily="34" charset="0"/>
                <a:sym typeface="Calibri"/>
              </a:rPr>
              <a:t>это </a:t>
            </a:r>
            <a:r>
              <a:rPr kumimoji="0" lang="en-GB" sz="1600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" panose="020B0502020203020203" pitchFamily="34" charset="0"/>
                <a:sym typeface="Calibri"/>
              </a:rPr>
              <a:t>storefront </a:t>
            </a:r>
            <a:r>
              <a:rPr kumimoji="0" lang="ru-RU" sz="1600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" panose="020B0502020203020203" pitchFamily="34" charset="0"/>
                <a:sym typeface="Calibri"/>
              </a:rPr>
              <a:t>для игр </a:t>
            </a:r>
            <a:br>
              <a:rPr kumimoji="0" lang="ru-RU" sz="1600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" panose="020B0502020203020203" pitchFamily="34" charset="0"/>
                <a:sym typeface="Calibri"/>
              </a:rPr>
            </a:br>
            <a:r>
              <a:rPr kumimoji="0" lang="ru-RU" sz="1600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" panose="020B0502020203020203" pitchFamily="34" charset="0"/>
                <a:sym typeface="Calibri"/>
              </a:rPr>
              <a:t>и виртуальных миров, который позволяет </a:t>
            </a:r>
            <a:r>
              <a:rPr kumimoji="0" lang="ru-RU" sz="1600" u="none" strike="noStrike" cap="none" spc="0" normalizeH="0" baseline="0" dirty="0" err="1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" panose="020B0502020203020203" pitchFamily="34" charset="0"/>
                <a:sym typeface="Calibri"/>
              </a:rPr>
              <a:t>бесшовно</a:t>
            </a:r>
            <a:r>
              <a:rPr kumimoji="0" lang="ru-RU" sz="1600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" panose="020B0502020203020203" pitchFamily="34" charset="0"/>
                <a:sym typeface="Calibri"/>
              </a:rPr>
              <a:t> осуществлять продажи прямо в игре через интеграцию с </a:t>
            </a:r>
            <a:r>
              <a:rPr kumimoji="0" lang="en-GB" sz="1600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" panose="020B0502020203020203" pitchFamily="34" charset="0"/>
                <a:sym typeface="Calibri"/>
              </a:rPr>
              <a:t>Prime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CF4482-4AC6-B891-0817-7992E7344138}"/>
              </a:ext>
            </a:extLst>
          </p:cNvPr>
          <p:cNvSpPr txBox="1"/>
          <p:nvPr/>
        </p:nvSpPr>
        <p:spPr>
          <a:xfrm>
            <a:off x="8309550" y="1768044"/>
            <a:ext cx="3207600" cy="1034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600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" panose="020B0502020203020203" pitchFamily="34" charset="0"/>
                <a:sym typeface="Calibri"/>
              </a:rPr>
              <a:t>Walmart </a:t>
            </a:r>
            <a:r>
              <a:rPr kumimoji="0" lang="ru-RU" sz="1600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" panose="020B0502020203020203" pitchFamily="34" charset="0"/>
                <a:sym typeface="Calibri"/>
              </a:rPr>
              <a:t>перезапустили свои </a:t>
            </a:r>
            <a:br>
              <a:rPr kumimoji="0" lang="ru-RU" sz="1600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" panose="020B0502020203020203" pitchFamily="34" charset="0"/>
                <a:sym typeface="Calibri"/>
              </a:rPr>
            </a:br>
            <a:r>
              <a:rPr kumimoji="0" lang="ru-RU" sz="1600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" panose="020B0502020203020203" pitchFamily="34" charset="0"/>
                <a:sym typeface="Calibri"/>
              </a:rPr>
              <a:t>цифровые платформы, перейдя </a:t>
            </a:r>
            <a:br>
              <a:rPr kumimoji="0" lang="ru-RU" sz="1600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" panose="020B0502020203020203" pitchFamily="34" charset="0"/>
                <a:sym typeface="Calibri"/>
              </a:rPr>
            </a:br>
            <a:r>
              <a:rPr kumimoji="0" lang="ru-RU" sz="1600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" panose="020B0502020203020203" pitchFamily="34" charset="0"/>
                <a:sym typeface="Calibri"/>
              </a:rPr>
              <a:t>от </a:t>
            </a:r>
            <a:r>
              <a:rPr kumimoji="0" lang="en-GB" sz="1600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" panose="020B0502020203020203" pitchFamily="34" charset="0"/>
                <a:sym typeface="Calibri"/>
              </a:rPr>
              <a:t>search-focused </a:t>
            </a:r>
            <a:r>
              <a:rPr kumimoji="0" lang="ru-RU" sz="1600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" panose="020B0502020203020203" pitchFamily="34" charset="0"/>
                <a:sym typeface="Calibri"/>
              </a:rPr>
              <a:t>к  </a:t>
            </a:r>
            <a:r>
              <a:rPr kumimoji="0" lang="en-GB" sz="1600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" panose="020B0502020203020203" pitchFamily="34" charset="0"/>
                <a:sym typeface="Calibri"/>
              </a:rPr>
              <a:t>discovery-first </a:t>
            </a:r>
            <a:r>
              <a:rPr kumimoji="0" lang="ru-RU" sz="1600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" panose="020B0502020203020203" pitchFamily="34" charset="0"/>
                <a:sym typeface="Calibri"/>
              </a:rPr>
              <a:t>дизайну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85C36188-9ED3-CC7C-BE53-B2653132A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88" y="3429001"/>
            <a:ext cx="3321715" cy="1867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A5932FED-F0E3-45A5-088D-A88A8B020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362" y="3429001"/>
            <a:ext cx="3321714" cy="1867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8244BBB3-F090-2DC3-086A-F3100236B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7905" y="3429000"/>
            <a:ext cx="3380261" cy="1823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D37753E-CD7D-8137-363B-D9D0847C52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33522" y="4171309"/>
            <a:ext cx="3813620" cy="2251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9711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9973A25-B732-DD75-E55A-09715F67BE0D}"/>
              </a:ext>
            </a:extLst>
          </p:cNvPr>
          <p:cNvSpPr txBox="1"/>
          <p:nvPr/>
        </p:nvSpPr>
        <p:spPr>
          <a:xfrm>
            <a:off x="630625" y="5900441"/>
            <a:ext cx="11169667" cy="7728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400" u="none" strike="noStrike" cap="none" spc="0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  <a:t>Источник:  </a:t>
            </a:r>
            <a:r>
              <a:rPr kumimoji="0" lang="en-GB" sz="1400" u="none" strike="noStrike" cap="none" spc="0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  <a:t>RORE SERPent,  </a:t>
            </a:r>
            <a:r>
              <a:rPr kumimoji="0" lang="ru-RU" sz="1400" u="none" strike="noStrike" cap="none" spc="0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  <a:t>март 2023</a:t>
            </a:r>
          </a:p>
          <a:p>
            <a:pPr marL="0" marR="0" indent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400" u="none" strike="noStrike" cap="none" spc="0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  <a:t>Результат трекинга товарной выдачи категории «Уход за лицом» и вложенных категорий, а также выдачи по поисковым запросам </a:t>
            </a:r>
            <a:br>
              <a:rPr kumimoji="0" lang="ru-RU" sz="1400" u="none" strike="noStrike" cap="none" spc="0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</a:br>
            <a:r>
              <a:rPr kumimoji="0" lang="ru-RU" sz="1400" u="none" strike="noStrike" cap="none" spc="0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  <a:t>«Крем для лица», «Лосьон для лица», «Маска для лица», «Тоник для лица», «Пенка для умывания», «</a:t>
            </a:r>
            <a:r>
              <a:rPr kumimoji="0" lang="ru-RU" sz="1400" u="none" strike="noStrike" cap="none" spc="0" normalizeH="0" baseline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  <a:t>Мицеллярная</a:t>
            </a:r>
            <a:r>
              <a:rPr kumimoji="0" lang="ru-RU" sz="1400" u="none" strike="noStrike" cap="none" spc="0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  <a:t> вода», </a:t>
            </a:r>
            <a:br>
              <a:rPr kumimoji="0" lang="ru-RU" sz="1400" u="none" strike="noStrike" cap="none" spc="0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</a:br>
            <a:r>
              <a:rPr kumimoji="0" lang="ru-RU" sz="1400" u="none" strike="noStrike" cap="none" spc="0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  <a:t>«Крем для век», «Очищающий гель»</a:t>
            </a: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Circe Light" panose="020B0402020203020203" pitchFamily="34" charset="0"/>
              </a:rPr>
              <a:t>. </a:t>
            </a:r>
            <a:r>
              <a:rPr kumimoji="0" lang="ru-RU" sz="1400" u="none" strike="noStrike" cap="none" spc="0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  <a:t>Платформы: </a:t>
            </a:r>
            <a:r>
              <a:rPr kumimoji="0" lang="en-GB" sz="1400" u="none" strike="noStrike" cap="none" spc="0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  <a:t>desktop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9C9D5A-A8FB-3994-9388-131D157A9E61}"/>
              </a:ext>
            </a:extLst>
          </p:cNvPr>
          <p:cNvSpPr txBox="1"/>
          <p:nvPr/>
        </p:nvSpPr>
        <p:spPr>
          <a:xfrm>
            <a:off x="673288" y="835643"/>
            <a:ext cx="10704246" cy="6211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algn="l" defTabSz="9144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400" b="1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irce Bold" panose="020B0502020203020203" pitchFamily="34" charset="0"/>
                <a:sym typeface="Calibri"/>
              </a:rPr>
              <a:t>MVP 2 Brand – </a:t>
            </a:r>
            <a:r>
              <a:rPr kumimoji="0" lang="ru-RU" sz="2400" b="1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irce Bold" panose="020B0502020203020203" pitchFamily="34" charset="0"/>
                <a:sym typeface="Calibri"/>
              </a:rPr>
              <a:t>от товара на маркетплейсе до брендов федерального уровня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F2E814-635F-6648-033A-09B46F622B17}"/>
              </a:ext>
            </a:extLst>
          </p:cNvPr>
          <p:cNvSpPr txBox="1"/>
          <p:nvPr/>
        </p:nvSpPr>
        <p:spPr>
          <a:xfrm>
            <a:off x="673288" y="2052906"/>
            <a:ext cx="11518712" cy="2756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600" u="none" strike="noStrike" cap="none" spc="0" normalizeH="0" baseline="0" dirty="0" err="1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 Bold" panose="020B0502020203020203" pitchFamily="34" charset="0"/>
                <a:sym typeface="Calibri"/>
              </a:rPr>
              <a:t>Art&amp;Fact</a:t>
            </a:r>
            <a:r>
              <a:rPr kumimoji="0" lang="en-GB" sz="1600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 Bold" panose="020B0502020203020203" pitchFamily="34" charset="0"/>
                <a:sym typeface="Calibri"/>
              </a:rPr>
              <a:t> </a:t>
            </a:r>
            <a:r>
              <a:rPr kumimoji="0" lang="ru-RU" sz="1600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  <a:t>входит в </a:t>
            </a:r>
            <a:r>
              <a:rPr kumimoji="0" lang="en-GB" sz="1600" u="none" strike="noStrike" cap="none" spc="0" normalizeH="0" baseline="0" dirty="0" err="1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  <a:t>Carely</a:t>
            </a:r>
            <a:r>
              <a:rPr kumimoji="0" lang="en-GB" sz="1600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  <a:t> – digital FMCG </a:t>
            </a:r>
            <a:r>
              <a:rPr kumimoji="0" lang="ru-RU" sz="1600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  <a:t>компания (2020 год запуска!) производит продукты в категории </a:t>
            </a:r>
            <a:r>
              <a:rPr kumimoji="0" lang="en-GB" sz="1600" u="none" strike="noStrike" cap="none" spc="0" normalizeH="0" baseline="0" dirty="0" err="1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  <a:t>Health&amp;Beauty</a:t>
            </a:r>
            <a:endParaRPr kumimoji="0" lang="en-GB" sz="1600" u="none" strike="noStrike" cap="none" spc="0" normalizeH="0" baseline="0" dirty="0">
              <a:ln>
                <a:noFill/>
              </a:ln>
              <a:solidFill>
                <a:srgbClr val="020202"/>
              </a:solidFill>
              <a:effectLst/>
              <a:uFillTx/>
              <a:latin typeface="Circe Light" panose="020B0402020203020203" pitchFamily="34" charset="0"/>
              <a:sym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5EAF4B-8611-EA38-2D0B-0B996FD42860}"/>
              </a:ext>
            </a:extLst>
          </p:cNvPr>
          <p:cNvSpPr txBox="1"/>
          <p:nvPr/>
        </p:nvSpPr>
        <p:spPr>
          <a:xfrm>
            <a:off x="673287" y="1271519"/>
            <a:ext cx="12014013" cy="6211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algn="l" defTabSz="9144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200" b="1" u="none" strike="noStrike" cap="none" spc="0" normalizeH="0" baseline="0" dirty="0">
                <a:ln>
                  <a:noFill/>
                </a:ln>
                <a:solidFill>
                  <a:srgbClr val="B58F5A"/>
                </a:solidFill>
                <a:effectLst/>
                <a:uFillTx/>
                <a:latin typeface="Circe Bold" panose="020B0502020203020203" pitchFamily="34" charset="0"/>
                <a:sym typeface="Calibri"/>
              </a:rPr>
              <a:t>Инвесторы отбирают производственные проекты по запускам на маркетплейсах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020D8C-75AD-2746-A2F4-FCC1FA0933DB}"/>
              </a:ext>
            </a:extLst>
          </p:cNvPr>
          <p:cNvSpPr txBox="1"/>
          <p:nvPr/>
        </p:nvSpPr>
        <p:spPr>
          <a:xfrm>
            <a:off x="673288" y="2452615"/>
            <a:ext cx="4094655" cy="5513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600" b="1" u="none" strike="noStrike" cap="none" spc="0" normalizeH="0" baseline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Circe Bold" panose="020B0502020203020203" pitchFamily="34" charset="0"/>
                <a:sym typeface="Calibri"/>
              </a:rPr>
              <a:t>Уходовая</a:t>
            </a:r>
            <a:r>
              <a:rPr kumimoji="0" lang="ru-RU" sz="1600" b="1" u="none" strike="noStrike" cap="none" spc="0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Circe Bold" panose="020B0502020203020203" pitchFamily="34" charset="0"/>
                <a:sym typeface="Calibri"/>
              </a:rPr>
              <a:t> косметика: продвижение </a:t>
            </a:r>
            <a:br>
              <a:rPr kumimoji="0" lang="ru-RU" sz="1600" b="1" u="none" strike="noStrike" cap="none" spc="0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Circe Bold" panose="020B0502020203020203" pitchFamily="34" charset="0"/>
                <a:sym typeface="Calibri"/>
              </a:rPr>
            </a:br>
            <a:r>
              <a:rPr kumimoji="0" lang="ru-RU" sz="1600" b="1" u="none" strike="noStrike" cap="none" spc="0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Circe Bold" panose="020B0502020203020203" pitchFamily="34" charset="0"/>
                <a:sym typeface="Calibri"/>
              </a:rPr>
              <a:t>в </a:t>
            </a:r>
            <a:r>
              <a:rPr kumimoji="0" lang="ru-RU" sz="1600" b="1" u="none" strike="noStrike" cap="none" spc="0" normalizeH="0" baseline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Circe Bold" panose="020B0502020203020203" pitchFamily="34" charset="0"/>
                <a:sym typeface="Calibri"/>
              </a:rPr>
              <a:t>категорийной</a:t>
            </a:r>
            <a:r>
              <a:rPr kumimoji="0" lang="ru-RU" sz="1600" b="1" u="none" strike="noStrike" cap="none" spc="0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Circe Bold" panose="020B0502020203020203" pitchFamily="34" charset="0"/>
                <a:sym typeface="Calibri"/>
              </a:rPr>
              <a:t> выдаче, </a:t>
            </a:r>
            <a:r>
              <a:rPr kumimoji="0" lang="en-GB" sz="1600" b="1" u="none" strike="noStrike" cap="none" spc="0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Circe Bold" panose="020B0502020203020203" pitchFamily="34" charset="0"/>
                <a:sym typeface="Calibri"/>
              </a:rPr>
              <a:t>Ozon</a:t>
            </a:r>
          </a:p>
        </p:txBody>
      </p:sp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F53CD1C5-4456-4D8A-B418-DE2632083E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26066477"/>
              </p:ext>
            </p:extLst>
          </p:nvPr>
        </p:nvGraphicFramePr>
        <p:xfrm>
          <a:off x="591397" y="3003991"/>
          <a:ext cx="4922299" cy="28149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4CFED118-72D0-1C60-D15C-45E574FA9379}"/>
              </a:ext>
            </a:extLst>
          </p:cNvPr>
          <p:cNvSpPr txBox="1"/>
          <p:nvPr/>
        </p:nvSpPr>
        <p:spPr>
          <a:xfrm>
            <a:off x="6596416" y="2452615"/>
            <a:ext cx="4094655" cy="5513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600" b="1" u="none" strike="noStrike" cap="none" spc="0" normalizeH="0" baseline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Circe Bold" panose="020B0502020203020203" pitchFamily="34" charset="0"/>
                <a:sym typeface="Calibri"/>
              </a:rPr>
              <a:t>Уходовая</a:t>
            </a:r>
            <a:r>
              <a:rPr kumimoji="0" lang="ru-RU" sz="1600" b="1" u="none" strike="noStrike" cap="none" spc="0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Circe Bold" panose="020B0502020203020203" pitchFamily="34" charset="0"/>
                <a:sym typeface="Calibri"/>
              </a:rPr>
              <a:t> косметика: продвижение </a:t>
            </a:r>
            <a:br>
              <a:rPr kumimoji="0" lang="ru-RU" sz="1600" b="1" u="none" strike="noStrike" cap="none" spc="0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Circe Bold" panose="020B0502020203020203" pitchFamily="34" charset="0"/>
                <a:sym typeface="Calibri"/>
              </a:rPr>
            </a:br>
            <a:r>
              <a:rPr kumimoji="0" lang="ru-RU" sz="1600" b="1" u="none" strike="noStrike" cap="none" spc="0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Circe Bold" panose="020B0502020203020203" pitchFamily="34" charset="0"/>
                <a:sym typeface="Calibri"/>
              </a:rPr>
              <a:t>в поисковой выдаче, </a:t>
            </a:r>
            <a:r>
              <a:rPr kumimoji="0" lang="en-GB" sz="1600" b="1" u="none" strike="noStrike" cap="none" spc="0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Circe Bold" panose="020B0502020203020203" pitchFamily="34" charset="0"/>
                <a:sym typeface="Calibri"/>
              </a:rPr>
              <a:t>Ozon</a:t>
            </a:r>
          </a:p>
        </p:txBody>
      </p:sp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7458CB30-4181-4683-6434-EB6B1C11AC6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63605912"/>
              </p:ext>
            </p:extLst>
          </p:nvPr>
        </p:nvGraphicFramePr>
        <p:xfrm>
          <a:off x="6514525" y="3003991"/>
          <a:ext cx="4922299" cy="28149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030501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2F57D26-EED9-E6A7-EA2D-9E877D998E32}"/>
              </a:ext>
            </a:extLst>
          </p:cNvPr>
          <p:cNvSpPr/>
          <p:nvPr/>
        </p:nvSpPr>
        <p:spPr>
          <a:xfrm flipH="1">
            <a:off x="0" y="0"/>
            <a:ext cx="8023412" cy="6858000"/>
          </a:xfrm>
          <a:prstGeom prst="rect">
            <a:avLst/>
          </a:prstGeom>
          <a:solidFill>
            <a:srgbClr val="B58F5A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789063A-5D77-0FED-57ED-945270A341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4191"/>
          <a:stretch/>
        </p:blipFill>
        <p:spPr>
          <a:xfrm>
            <a:off x="0" y="0"/>
            <a:ext cx="8023412" cy="6858000"/>
          </a:xfrm>
          <a:prstGeom prst="rect">
            <a:avLst/>
          </a:prstGeom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id="{74F097FB-6D8C-5C84-DED8-4A7E3EF4A197}"/>
              </a:ext>
            </a:extLst>
          </p:cNvPr>
          <p:cNvSpPr>
            <a:spLocks noChangeAspect="1"/>
          </p:cNvSpPr>
          <p:nvPr/>
        </p:nvSpPr>
        <p:spPr>
          <a:xfrm flipH="1">
            <a:off x="478528" y="2141096"/>
            <a:ext cx="4315891" cy="4315891"/>
          </a:xfrm>
          <a:prstGeom prst="ellipse">
            <a:avLst/>
          </a:prstGeom>
          <a:noFill/>
          <a:ln w="34925" cap="flat">
            <a:solidFill>
              <a:schemeClr val="tx1"/>
            </a:solidFill>
            <a:prstDash val="dash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E28656-AD74-EE32-E7CC-DD75A23DB570}"/>
              </a:ext>
            </a:extLst>
          </p:cNvPr>
          <p:cNvSpPr txBox="1"/>
          <p:nvPr/>
        </p:nvSpPr>
        <p:spPr>
          <a:xfrm>
            <a:off x="5128102" y="835643"/>
            <a:ext cx="2588595" cy="32717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b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irce Bold" panose="020B0502020203020203" pitchFamily="34" charset="0"/>
                <a:sym typeface="Calibri"/>
              </a:rPr>
              <a:t>Глобальные поведенческие сдвиги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DD7DF-FF80-10D8-5F16-4BAB3201465E}"/>
              </a:ext>
            </a:extLst>
          </p:cNvPr>
          <p:cNvSpPr txBox="1"/>
          <p:nvPr/>
        </p:nvSpPr>
        <p:spPr>
          <a:xfrm>
            <a:off x="5127882" y="1479791"/>
            <a:ext cx="2797867" cy="6135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  <a:t>могут усугублять </a:t>
            </a:r>
            <a:br>
              <a:rPr kumimoji="0" lang="ru-RU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</a:br>
            <a:r>
              <a:rPr kumimoji="0" lang="ru-RU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  <a:t>или ослаблять национальные паттерны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60FFB7-32C1-2302-41E0-FFB19CE567FD}"/>
              </a:ext>
            </a:extLst>
          </p:cNvPr>
          <p:cNvSpPr txBox="1"/>
          <p:nvPr/>
        </p:nvSpPr>
        <p:spPr>
          <a:xfrm>
            <a:off x="5128102" y="3620050"/>
            <a:ext cx="2588595" cy="6135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b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irce Bold" panose="020B0502020203020203" pitchFamily="34" charset="0"/>
                <a:sym typeface="Calibri"/>
              </a:rPr>
              <a:t>Национальные</a:t>
            </a:r>
            <a:br>
              <a:rPr kumimoji="0" lang="ru-RU" b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irce Bold" panose="020B0502020203020203" pitchFamily="34" charset="0"/>
                <a:sym typeface="Calibri"/>
              </a:rPr>
            </a:br>
            <a:r>
              <a:rPr kumimoji="0" lang="ru-RU" b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irce Bold" panose="020B0502020203020203" pitchFamily="34" charset="0"/>
                <a:sym typeface="Calibri"/>
              </a:rPr>
              <a:t>паттерны поведения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CE41B3-B44C-AC39-54FB-1D45C16F64A6}"/>
              </a:ext>
            </a:extLst>
          </p:cNvPr>
          <p:cNvSpPr txBox="1"/>
          <p:nvPr/>
        </p:nvSpPr>
        <p:spPr>
          <a:xfrm>
            <a:off x="5127882" y="4264198"/>
            <a:ext cx="2797867" cy="6135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dirty="0">
                <a:solidFill>
                  <a:schemeClr val="bg1"/>
                </a:solidFill>
                <a:latin typeface="Circe Light" panose="020B0402020203020203" pitchFamily="34" charset="0"/>
              </a:rPr>
              <a:t>б</a:t>
            </a:r>
            <a:r>
              <a:rPr kumimoji="0" lang="ru-RU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  <a:t>аза, которую всегда</a:t>
            </a:r>
            <a:br>
              <a:rPr kumimoji="0" lang="ru-RU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</a:br>
            <a:r>
              <a:rPr kumimoji="0" lang="ru-RU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  <a:t>нужно учитывать</a:t>
            </a:r>
          </a:p>
        </p:txBody>
      </p:sp>
      <p:cxnSp>
        <p:nvCxnSpPr>
          <p:cNvPr id="9" name="Соединительная линия уступом 8">
            <a:extLst>
              <a:ext uri="{FF2B5EF4-FFF2-40B4-BE49-F238E27FC236}">
                <a16:creationId xmlns:a16="http://schemas.microsoft.com/office/drawing/2014/main" id="{E5048D7F-CB29-2C3F-65D2-824E65D4EA70}"/>
              </a:ext>
            </a:extLst>
          </p:cNvPr>
          <p:cNvCxnSpPr>
            <a:cxnSpLocks/>
          </p:cNvCxnSpPr>
          <p:nvPr/>
        </p:nvCxnSpPr>
        <p:spPr>
          <a:xfrm flipV="1">
            <a:off x="2654710" y="960677"/>
            <a:ext cx="2375509" cy="1132661"/>
          </a:xfrm>
          <a:prstGeom prst="bentConnector3">
            <a:avLst>
              <a:gd name="adj1" fmla="val 623"/>
            </a:avLst>
          </a:prstGeom>
          <a:noFill/>
          <a:ln w="34925" cap="flat">
            <a:solidFill>
              <a:schemeClr val="tx1"/>
            </a:solidFill>
            <a:prstDash val="dash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2692097-5B37-F6CE-8CC3-74A865BAD9F2}"/>
              </a:ext>
            </a:extLst>
          </p:cNvPr>
          <p:cNvSpPr txBox="1"/>
          <p:nvPr/>
        </p:nvSpPr>
        <p:spPr>
          <a:xfrm>
            <a:off x="8502228" y="835643"/>
            <a:ext cx="2588595" cy="9097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algn="l" defTabSz="9144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600" b="1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irce Bold" panose="020B0502020203020203" pitchFamily="34" charset="0"/>
                <a:sym typeface="Calibri"/>
              </a:rPr>
              <a:t>Восприятие </a:t>
            </a:r>
            <a:br>
              <a:rPr kumimoji="0" lang="ru-RU" sz="3600" b="1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irce Bold" panose="020B0502020203020203" pitchFamily="34" charset="0"/>
                <a:sym typeface="Calibri"/>
              </a:rPr>
            </a:br>
            <a:r>
              <a:rPr kumimoji="0" lang="ru-RU" sz="3600" b="1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irce Bold" panose="020B0502020203020203" pitchFamily="34" charset="0"/>
                <a:sym typeface="Calibri"/>
              </a:rPr>
              <a:t>ценности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96EAE1-7D0C-D55A-BD9E-0F91DD496334}"/>
              </a:ext>
            </a:extLst>
          </p:cNvPr>
          <p:cNvSpPr txBox="1"/>
          <p:nvPr/>
        </p:nvSpPr>
        <p:spPr>
          <a:xfrm>
            <a:off x="8502228" y="2053773"/>
            <a:ext cx="3211244" cy="3489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  <a:t>человеком определяется </a:t>
            </a:r>
            <a:br>
              <a:rPr kumimoji="0" lang="ru-RU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</a:br>
            <a:r>
              <a:rPr kumimoji="0" lang="ru-RU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  <a:t>как характерными национальными особенностями, </a:t>
            </a:r>
            <a:br>
              <a:rPr kumimoji="0" lang="ru-RU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</a:br>
            <a:r>
              <a:rPr kumimoji="0" lang="ru-RU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  <a:t>так и влиянием внешних рынков и глобальной повестки.</a:t>
            </a:r>
          </a:p>
          <a:p>
            <a:pPr marL="0" marR="0" indent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u="none" strike="noStrike" cap="none" spc="0" normalizeH="0" baseline="0" dirty="0">
              <a:ln>
                <a:noFill/>
              </a:ln>
              <a:solidFill>
                <a:srgbClr val="020202"/>
              </a:solidFill>
              <a:effectLst/>
              <a:uFillTx/>
              <a:latin typeface="Circe Light" panose="020B0402020203020203" pitchFamily="34" charset="0"/>
              <a:sym typeface="Calibri"/>
            </a:endParaRPr>
          </a:p>
          <a:p>
            <a:pPr marL="0" marR="0" indent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  <a:t>Под влиянием внешних факторов национальные паттерны могут сдвигаться </a:t>
            </a:r>
            <a:br>
              <a:rPr kumimoji="0" lang="ru-RU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</a:br>
            <a:r>
              <a:rPr kumimoji="0" lang="ru-RU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  <a:t>в ту или иную сторону, но, как правило, на более молодом сегменте, что вызывает разрывы между возрастными сегментами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629267D-4563-D6C6-0C46-30D89F628B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6917" y="2529485"/>
            <a:ext cx="3539112" cy="3539112"/>
          </a:xfrm>
          <a:prstGeom prst="rect">
            <a:avLst/>
          </a:prstGeom>
        </p:spPr>
      </p:pic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D8693CAC-47EE-0045-5C74-F5DF908BFDAD}"/>
              </a:ext>
            </a:extLst>
          </p:cNvPr>
          <p:cNvCxnSpPr/>
          <p:nvPr/>
        </p:nvCxnSpPr>
        <p:spPr>
          <a:xfrm>
            <a:off x="3688977" y="3711385"/>
            <a:ext cx="1344705" cy="0"/>
          </a:xfrm>
          <a:prstGeom prst="straightConnector1">
            <a:avLst/>
          </a:prstGeom>
          <a:noFill/>
          <a:ln w="34925" cap="flat">
            <a:solidFill>
              <a:schemeClr val="tx1"/>
            </a:solidFill>
            <a:prstDash val="dash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EF4942B-42EF-ED92-0137-577BE29E97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50148" y="438917"/>
            <a:ext cx="296545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4452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>
            <a:extLst>
              <a:ext uri="{FF2B5EF4-FFF2-40B4-BE49-F238E27FC236}">
                <a16:creationId xmlns:a16="http://schemas.microsoft.com/office/drawing/2014/main" id="{3ED12E5E-AC5D-FF41-40B9-1A0DA6F4CCA3}"/>
              </a:ext>
            </a:extLst>
          </p:cNvPr>
          <p:cNvSpPr/>
          <p:nvPr/>
        </p:nvSpPr>
        <p:spPr>
          <a:xfrm>
            <a:off x="723331" y="290015"/>
            <a:ext cx="6277970" cy="6277970"/>
          </a:xfrm>
          <a:prstGeom prst="ellipse">
            <a:avLst/>
          </a:prstGeom>
          <a:solidFill>
            <a:srgbClr val="FFFFFF"/>
          </a:solidFill>
          <a:ln w="381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6E4456-D188-F1B9-74EB-11DC66D9B594}"/>
              </a:ext>
            </a:extLst>
          </p:cNvPr>
          <p:cNvSpPr txBox="1"/>
          <p:nvPr/>
        </p:nvSpPr>
        <p:spPr>
          <a:xfrm>
            <a:off x="2637347" y="704364"/>
            <a:ext cx="2449938" cy="86960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algn="ctr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200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" panose="020B0502020203020203" pitchFamily="34" charset="0"/>
                <a:sym typeface="Calibri"/>
              </a:rPr>
              <a:t>Переход маркетплейсов от </a:t>
            </a:r>
            <a:r>
              <a:rPr kumimoji="0" lang="en-GB" sz="1200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" panose="020B0502020203020203" pitchFamily="34" charset="0"/>
                <a:sym typeface="Calibri"/>
              </a:rPr>
              <a:t>BUY </a:t>
            </a:r>
            <a:br>
              <a:rPr kumimoji="0" lang="ru-RU" sz="1200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" panose="020B0502020203020203" pitchFamily="34" charset="0"/>
                <a:sym typeface="Calibri"/>
              </a:rPr>
            </a:br>
            <a:r>
              <a:rPr kumimoji="0" lang="ru-RU" sz="1200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" panose="020B0502020203020203" pitchFamily="34" charset="0"/>
                <a:sym typeface="Calibri"/>
              </a:rPr>
              <a:t>к </a:t>
            </a:r>
            <a:r>
              <a:rPr kumimoji="0" lang="en-GB" sz="1200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" panose="020B0502020203020203" pitchFamily="34" charset="0"/>
                <a:sym typeface="Calibri"/>
              </a:rPr>
              <a:t>SHOP – </a:t>
            </a:r>
            <a:r>
              <a:rPr kumimoji="0" lang="ru-RU" sz="1200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" panose="020B0502020203020203" pitchFamily="34" charset="0"/>
                <a:sym typeface="Calibri"/>
              </a:rPr>
              <a:t>развитие функционала «рекомендация» и создание спроса, что делает их платформами роста новых брендов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E7FC63-B875-7BD9-A328-D29DFC6A71FC}"/>
              </a:ext>
            </a:extLst>
          </p:cNvPr>
          <p:cNvSpPr txBox="1"/>
          <p:nvPr/>
        </p:nvSpPr>
        <p:spPr>
          <a:xfrm>
            <a:off x="2637347" y="5486227"/>
            <a:ext cx="2449938" cy="86960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algn="ctr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200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" panose="020B0502020203020203" pitchFamily="34" charset="0"/>
                <a:sym typeface="Calibri"/>
              </a:rPr>
              <a:t>Диверсификация </a:t>
            </a:r>
            <a:r>
              <a:rPr kumimoji="0" lang="ru-RU" sz="1200" u="none" strike="noStrike" cap="none" spc="0" normalizeH="0" baseline="0" dirty="0" err="1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" panose="020B0502020203020203" pitchFamily="34" charset="0"/>
                <a:sym typeface="Calibri"/>
              </a:rPr>
              <a:t>соушал</a:t>
            </a:r>
            <a:r>
              <a:rPr kumimoji="0" lang="ru-RU" sz="1200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" panose="020B0502020203020203" pitchFamily="34" charset="0"/>
                <a:sym typeface="Calibri"/>
              </a:rPr>
              <a:t> </a:t>
            </a:r>
            <a:br>
              <a:rPr kumimoji="0" lang="ru-RU" sz="1200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" panose="020B0502020203020203" pitchFamily="34" charset="0"/>
                <a:sym typeface="Calibri"/>
              </a:rPr>
            </a:br>
            <a:r>
              <a:rPr kumimoji="0" lang="ru-RU" sz="1200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" panose="020B0502020203020203" pitchFamily="34" charset="0"/>
                <a:sym typeface="Calibri"/>
              </a:rPr>
              <a:t>и </a:t>
            </a:r>
            <a:r>
              <a:rPr kumimoji="0" lang="ru-RU" sz="1200" u="none" strike="noStrike" cap="none" spc="0" normalizeH="0" baseline="0" dirty="0" err="1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" panose="020B0502020203020203" pitchFamily="34" charset="0"/>
                <a:sym typeface="Calibri"/>
              </a:rPr>
              <a:t>видеоплатформ</a:t>
            </a:r>
            <a:r>
              <a:rPr kumimoji="0" lang="ru-RU" sz="1200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" panose="020B0502020203020203" pitchFamily="34" charset="0"/>
                <a:sym typeface="Calibri"/>
              </a:rPr>
              <a:t>, уход от модели  </a:t>
            </a:r>
            <a:br>
              <a:rPr kumimoji="0" lang="ru-RU" sz="1200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" panose="020B0502020203020203" pitchFamily="34" charset="0"/>
                <a:sym typeface="Calibri"/>
              </a:rPr>
            </a:br>
            <a:r>
              <a:rPr kumimoji="0" lang="en-GB" sz="1200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" panose="020B0502020203020203" pitchFamily="34" charset="0"/>
                <a:sym typeface="Calibri"/>
              </a:rPr>
              <a:t>One-size-fits-it-all. </a:t>
            </a:r>
            <a:r>
              <a:rPr kumimoji="0" lang="ru-RU" sz="1200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" panose="020B0502020203020203" pitchFamily="34" charset="0"/>
                <a:sym typeface="Calibri"/>
              </a:rPr>
              <a:t>Экспансия китайских сценариев </a:t>
            </a:r>
            <a:br>
              <a:rPr kumimoji="0" lang="ru-RU" sz="1200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" panose="020B0502020203020203" pitchFamily="34" charset="0"/>
                <a:sym typeface="Calibri"/>
              </a:rPr>
            </a:br>
            <a:r>
              <a:rPr kumimoji="0" lang="ru-RU" sz="1200" u="none" strike="noStrike" cap="none" spc="0" normalizeH="0" baseline="0" dirty="0" err="1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" panose="020B0502020203020203" pitchFamily="34" charset="0"/>
                <a:sym typeface="Calibri"/>
              </a:rPr>
              <a:t>видеоплатформ</a:t>
            </a:r>
            <a:r>
              <a:rPr kumimoji="0" lang="ru-RU" sz="1200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" panose="020B0502020203020203" pitchFamily="34" charset="0"/>
                <a:sym typeface="Calibri"/>
              </a:rPr>
              <a:t> по миру</a:t>
            </a: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6888C16E-7237-4FB6-45EE-D0B72F76BD6C}"/>
              </a:ext>
            </a:extLst>
          </p:cNvPr>
          <p:cNvSpPr/>
          <p:nvPr/>
        </p:nvSpPr>
        <p:spPr>
          <a:xfrm>
            <a:off x="1407150" y="1647321"/>
            <a:ext cx="4910331" cy="3645632"/>
          </a:xfrm>
          <a:prstGeom prst="ellipse">
            <a:avLst/>
          </a:prstGeom>
          <a:solidFill>
            <a:srgbClr val="FFFFFF"/>
          </a:solidFill>
          <a:ln w="38100" cap="flat">
            <a:solidFill>
              <a:schemeClr val="tx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1B7447-4469-2795-AE99-253E6088F85F}"/>
              </a:ext>
            </a:extLst>
          </p:cNvPr>
          <p:cNvSpPr txBox="1"/>
          <p:nvPr/>
        </p:nvSpPr>
        <p:spPr>
          <a:xfrm rot="-5400000">
            <a:off x="-57875" y="3438017"/>
            <a:ext cx="2449938" cy="2141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algn="ctr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200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" panose="020B0502020203020203" pitchFamily="34" charset="0"/>
                <a:sym typeface="Calibri"/>
              </a:rPr>
              <a:t>Фильтрация контента / рейтинги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B11907-B675-BBC1-5D97-BA417DDD446C}"/>
              </a:ext>
            </a:extLst>
          </p:cNvPr>
          <p:cNvSpPr txBox="1"/>
          <p:nvPr/>
        </p:nvSpPr>
        <p:spPr>
          <a:xfrm rot="5400000">
            <a:off x="5367568" y="3398320"/>
            <a:ext cx="2449938" cy="2935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algn="ctr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200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" panose="020B0502020203020203" pitchFamily="34" charset="0"/>
                <a:sym typeface="Calibri"/>
              </a:rPr>
              <a:t>Геймификация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D4BEF560-9221-9119-D85C-9FE69F4CB358}"/>
              </a:ext>
            </a:extLst>
          </p:cNvPr>
          <p:cNvCxnSpPr>
            <a:stCxn id="5" idx="0"/>
            <a:endCxn id="5" idx="4"/>
          </p:cNvCxnSpPr>
          <p:nvPr/>
        </p:nvCxnSpPr>
        <p:spPr>
          <a:xfrm>
            <a:off x="3862316" y="1647321"/>
            <a:ext cx="0" cy="3645632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4400706-BAF8-9AC3-E248-2C52FC8108DA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1407150" y="3470137"/>
            <a:ext cx="4910331" cy="0"/>
          </a:xfrm>
          <a:prstGeom prst="line">
            <a:avLst/>
          </a:prstGeom>
          <a:noFill/>
          <a:ln w="38100" cap="flat">
            <a:solidFill>
              <a:srgbClr val="00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4C8A2E1-73AC-3215-E040-8DE41B01026F}"/>
              </a:ext>
            </a:extLst>
          </p:cNvPr>
          <p:cNvSpPr txBox="1"/>
          <p:nvPr/>
        </p:nvSpPr>
        <p:spPr>
          <a:xfrm>
            <a:off x="1924838" y="2115050"/>
            <a:ext cx="1764614" cy="9678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algn="ctr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200" b="1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 Bold" panose="020B0502020203020203" pitchFamily="34" charset="0"/>
                <a:sym typeface="Calibri"/>
              </a:rPr>
              <a:t>Разрыв </a:t>
            </a:r>
            <a:br>
              <a:rPr kumimoji="0" lang="ru-RU" sz="1200" b="1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 Bold" panose="020B0502020203020203" pitchFamily="34" charset="0"/>
                <a:sym typeface="Calibri"/>
              </a:rPr>
            </a:br>
            <a:r>
              <a:rPr kumimoji="0" lang="ru-RU" sz="1200" b="1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 Bold" panose="020B0502020203020203" pitchFamily="34" charset="0"/>
                <a:sym typeface="Calibri"/>
              </a:rPr>
              <a:t>декларируемого </a:t>
            </a:r>
            <a:br>
              <a:rPr kumimoji="0" lang="ru-RU" sz="1200" b="1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 Bold" panose="020B0502020203020203" pitchFamily="34" charset="0"/>
                <a:sym typeface="Calibri"/>
              </a:rPr>
            </a:br>
            <a:r>
              <a:rPr kumimoji="0" lang="ru-RU" sz="1200" b="1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 Bold" panose="020B0502020203020203" pitchFamily="34" charset="0"/>
                <a:sym typeface="Calibri"/>
              </a:rPr>
              <a:t>и реального</a:t>
            </a:r>
            <a:r>
              <a:rPr lang="ru-RU" sz="1200" b="1" dirty="0">
                <a:solidFill>
                  <a:srgbClr val="020202"/>
                </a:solidFill>
                <a:latin typeface="Circe Bold" panose="020B0502020203020203" pitchFamily="34" charset="0"/>
              </a:rPr>
              <a:t>:</a:t>
            </a:r>
            <a:r>
              <a:rPr kumimoji="0" lang="ru-RU" sz="1200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" panose="020B0502020203020203" pitchFamily="34" charset="0"/>
                <a:sym typeface="Calibri"/>
              </a:rPr>
              <a:t> декларируются более “продвинутые” взгляды, но для себя в жизни выбирают традиционные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0EC721-86E2-60EC-69D0-AE6F75CF06EF}"/>
              </a:ext>
            </a:extLst>
          </p:cNvPr>
          <p:cNvSpPr txBox="1"/>
          <p:nvPr/>
        </p:nvSpPr>
        <p:spPr>
          <a:xfrm>
            <a:off x="3928589" y="2115050"/>
            <a:ext cx="1764614" cy="1272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algn="ctr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200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" panose="020B0502020203020203" pitchFamily="34" charset="0"/>
                <a:sym typeface="Calibri"/>
              </a:rPr>
              <a:t>Разница между </a:t>
            </a:r>
            <a:br>
              <a:rPr kumimoji="0" lang="ru-RU" sz="1200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" panose="020B0502020203020203" pitchFamily="34" charset="0"/>
                <a:sym typeface="Calibri"/>
              </a:rPr>
            </a:br>
            <a:r>
              <a:rPr kumimoji="0" lang="ru-RU" sz="1200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" panose="020B0502020203020203" pitchFamily="34" charset="0"/>
                <a:sym typeface="Calibri"/>
              </a:rPr>
              <a:t>Москвой и регионами – «воронка успеха». </a:t>
            </a:r>
            <a:r>
              <a:rPr kumimoji="0" lang="ru-RU" sz="1200" b="1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 Bold" panose="020B0502020203020203" pitchFamily="34" charset="0"/>
                <a:sym typeface="Calibri"/>
              </a:rPr>
              <a:t>Чем выше уровень региона, тем больше фокуса на внутреннее состояние </a:t>
            </a:r>
            <a:br>
              <a:rPr kumimoji="0" lang="ru-RU" sz="1200" b="1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 Bold" panose="020B0502020203020203" pitchFamily="34" charset="0"/>
                <a:sym typeface="Calibri"/>
              </a:rPr>
            </a:br>
            <a:r>
              <a:rPr kumimoji="0" lang="ru-RU" sz="1200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" panose="020B0502020203020203" pitchFamily="34" charset="0"/>
                <a:sym typeface="Calibri"/>
              </a:rPr>
              <a:t>и поиск баланса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04D970-8BB1-C9CA-4D65-482A972405EC}"/>
              </a:ext>
            </a:extLst>
          </p:cNvPr>
          <p:cNvSpPr txBox="1"/>
          <p:nvPr/>
        </p:nvSpPr>
        <p:spPr>
          <a:xfrm>
            <a:off x="1767847" y="3623745"/>
            <a:ext cx="2078595" cy="9678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algn="ctr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200" b="1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 Bold" panose="020B0502020203020203" pitchFamily="34" charset="0"/>
                <a:sym typeface="Calibri"/>
              </a:rPr>
              <a:t>Девальвация </a:t>
            </a:r>
            <a:br>
              <a:rPr kumimoji="0" lang="ru-RU" sz="1200" b="1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 Bold" panose="020B0502020203020203" pitchFamily="34" charset="0"/>
                <a:sym typeface="Calibri"/>
              </a:rPr>
            </a:br>
            <a:r>
              <a:rPr kumimoji="0" lang="ru-RU" sz="1200" b="1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 Bold" panose="020B0502020203020203" pitchFamily="34" charset="0"/>
                <a:sym typeface="Calibri"/>
              </a:rPr>
              <a:t>«</a:t>
            </a:r>
            <a:r>
              <a:rPr kumimoji="0" lang="ru-RU" sz="1200" b="1" u="none" strike="noStrike" cap="none" spc="0" normalizeH="0" baseline="0" dirty="0" err="1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 Bold" panose="020B0502020203020203" pitchFamily="34" charset="0"/>
                <a:sym typeface="Calibri"/>
              </a:rPr>
              <a:t>Инста</a:t>
            </a:r>
            <a:r>
              <a:rPr kumimoji="0" lang="ru-RU" sz="1200" b="1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 Bold" panose="020B0502020203020203" pitchFamily="34" charset="0"/>
                <a:sym typeface="Calibri"/>
              </a:rPr>
              <a:t>-шаблонов»: </a:t>
            </a:r>
            <a:r>
              <a:rPr kumimoji="0" lang="ru-RU" sz="1200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" panose="020B0502020203020203" pitchFamily="34" charset="0"/>
                <a:sym typeface="Calibri"/>
              </a:rPr>
              <a:t>атрибуты активно тиражируемые в </a:t>
            </a:r>
            <a:br>
              <a:rPr kumimoji="0" lang="ru-RU" sz="1200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" panose="020B0502020203020203" pitchFamily="34" charset="0"/>
                <a:sym typeface="Calibri"/>
              </a:rPr>
            </a:br>
            <a:r>
              <a:rPr kumimoji="0" lang="ru-RU" sz="1200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" panose="020B0502020203020203" pitchFamily="34" charset="0"/>
                <a:sym typeface="Calibri"/>
              </a:rPr>
              <a:t>соцмедиа воспринимаются как «фейки</a:t>
            </a:r>
            <a:r>
              <a:rPr lang="ru-RU" sz="1200" dirty="0">
                <a:solidFill>
                  <a:srgbClr val="020202"/>
                </a:solidFill>
                <a:latin typeface="Circe" panose="020B0502020203020203" pitchFamily="34" charset="0"/>
              </a:rPr>
              <a:t>»</a:t>
            </a:r>
            <a:r>
              <a:rPr kumimoji="0" lang="ru-RU" sz="1200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" panose="020B0502020203020203" pitchFamily="34" charset="0"/>
                <a:sym typeface="Calibri"/>
              </a:rPr>
              <a:t>, снижение </a:t>
            </a:r>
            <a:br>
              <a:rPr kumimoji="0" lang="ru-RU" sz="1200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" panose="020B0502020203020203" pitchFamily="34" charset="0"/>
                <a:sym typeface="Calibri"/>
              </a:rPr>
            </a:br>
            <a:r>
              <a:rPr kumimoji="0" lang="ru-RU" sz="1200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" panose="020B0502020203020203" pitchFamily="34" charset="0"/>
                <a:sym typeface="Calibri"/>
              </a:rPr>
              <a:t>доверия к </a:t>
            </a:r>
            <a:r>
              <a:rPr kumimoji="0" lang="ru-RU" sz="1200" u="none" strike="noStrike" cap="none" spc="0" normalizeH="0" baseline="0" dirty="0" err="1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" panose="020B0502020203020203" pitchFamily="34" charset="0"/>
                <a:sym typeface="Calibri"/>
              </a:rPr>
              <a:t>соц</a:t>
            </a:r>
            <a:r>
              <a:rPr kumimoji="0" lang="ru-RU" sz="1200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" panose="020B0502020203020203" pitchFamily="34" charset="0"/>
                <a:sym typeface="Calibri"/>
              </a:rPr>
              <a:t> медиа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9422B85-4303-EC2E-00F0-1F530B5D41F0}"/>
              </a:ext>
            </a:extLst>
          </p:cNvPr>
          <p:cNvSpPr txBox="1"/>
          <p:nvPr/>
        </p:nvSpPr>
        <p:spPr>
          <a:xfrm>
            <a:off x="3771598" y="3623744"/>
            <a:ext cx="2078595" cy="9678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algn="ctr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200" b="1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 Bold" panose="020B0502020203020203" pitchFamily="34" charset="0"/>
                <a:sym typeface="Calibri"/>
              </a:rPr>
              <a:t>Снижение уровня страха </a:t>
            </a:r>
            <a:br>
              <a:rPr kumimoji="0" lang="ru-RU" sz="1200" b="1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 Bold" panose="020B0502020203020203" pitchFamily="34" charset="0"/>
                <a:sym typeface="Calibri"/>
              </a:rPr>
            </a:br>
            <a:r>
              <a:rPr kumimoji="0" lang="ru-RU" sz="1200" b="1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 Bold" panose="020B0502020203020203" pitchFamily="34" charset="0"/>
                <a:sym typeface="Calibri"/>
              </a:rPr>
              <a:t>у молодежи </a:t>
            </a:r>
            <a:r>
              <a:rPr kumimoji="0" lang="ru-RU" sz="1200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" panose="020B0502020203020203" pitchFamily="34" charset="0"/>
                <a:sym typeface="Calibri"/>
              </a:rPr>
              <a:t>как реакция </a:t>
            </a:r>
            <a:br>
              <a:rPr kumimoji="0" lang="ru-RU" sz="1200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" panose="020B0502020203020203" pitchFamily="34" charset="0"/>
                <a:sym typeface="Calibri"/>
              </a:rPr>
            </a:br>
            <a:r>
              <a:rPr kumimoji="0" lang="ru-RU" sz="1200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" panose="020B0502020203020203" pitchFamily="34" charset="0"/>
                <a:sym typeface="Calibri"/>
              </a:rPr>
              <a:t>на кризис, готовность </a:t>
            </a:r>
            <a:br>
              <a:rPr kumimoji="0" lang="ru-RU" sz="1200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" panose="020B0502020203020203" pitchFamily="34" charset="0"/>
                <a:sym typeface="Calibri"/>
              </a:rPr>
            </a:br>
            <a:r>
              <a:rPr kumimoji="0" lang="ru-RU" sz="1200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" panose="020B0502020203020203" pitchFamily="34" charset="0"/>
                <a:sym typeface="Calibri"/>
              </a:rPr>
              <a:t>менять паттерны </a:t>
            </a:r>
            <a:br>
              <a:rPr kumimoji="0" lang="ru-RU" sz="1200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" panose="020B0502020203020203" pitchFamily="34" charset="0"/>
                <a:sym typeface="Calibri"/>
              </a:rPr>
            </a:br>
            <a:r>
              <a:rPr kumimoji="0" lang="ru-RU" sz="1200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" panose="020B0502020203020203" pitchFamily="34" charset="0"/>
                <a:sym typeface="Calibri"/>
              </a:rPr>
              <a:t>и привычки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834904-588A-48E0-EDF1-0A2C7FEA02D9}"/>
              </a:ext>
            </a:extLst>
          </p:cNvPr>
          <p:cNvSpPr txBox="1"/>
          <p:nvPr/>
        </p:nvSpPr>
        <p:spPr>
          <a:xfrm>
            <a:off x="7454900" y="613893"/>
            <a:ext cx="3922634" cy="14844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algn="l" defTabSz="9144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400" b="1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irce Bold" panose="020B0502020203020203" pitchFamily="34" charset="0"/>
                <a:sym typeface="Calibri"/>
              </a:rPr>
              <a:t>Краткое содержание предыдущих серий:</a:t>
            </a:r>
          </a:p>
          <a:p>
            <a:pPr marL="0" marR="0" indent="0" algn="l" defTabSz="9144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400" b="1" dirty="0">
                <a:solidFill>
                  <a:schemeClr val="tx1"/>
                </a:solidFill>
                <a:latin typeface="Circe Bold" panose="020B0502020203020203" pitchFamily="34" charset="0"/>
              </a:rPr>
              <a:t>н</a:t>
            </a:r>
            <a:r>
              <a:rPr kumimoji="0" lang="ru-RU" sz="2400" b="1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irce Bold" panose="020B0502020203020203" pitchFamily="34" charset="0"/>
                <a:sym typeface="Calibri"/>
              </a:rPr>
              <a:t>ациональные паттерны </a:t>
            </a:r>
            <a:br>
              <a:rPr kumimoji="0" lang="ru-RU" sz="2400" b="1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irce Bold" panose="020B0502020203020203" pitchFamily="34" charset="0"/>
                <a:sym typeface="Calibri"/>
              </a:rPr>
            </a:br>
            <a:r>
              <a:rPr kumimoji="0" lang="ru-RU" sz="2400" b="1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irce Bold" panose="020B0502020203020203" pitchFamily="34" charset="0"/>
                <a:sym typeface="Calibri"/>
              </a:rPr>
              <a:t>и влияние глобальных тенденций!</a:t>
            </a:r>
          </a:p>
          <a:p>
            <a:pPr marL="0" marR="0" indent="0" algn="l" defTabSz="9144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2400" b="1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irce Bold" panose="020B0502020203020203" pitchFamily="34" charset="0"/>
              <a:sym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626121-3CCC-5012-AF5D-F37DCE7516ED}"/>
              </a:ext>
            </a:extLst>
          </p:cNvPr>
          <p:cNvSpPr txBox="1"/>
          <p:nvPr/>
        </p:nvSpPr>
        <p:spPr>
          <a:xfrm>
            <a:off x="7454900" y="2320118"/>
            <a:ext cx="3922634" cy="30050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algn="l" defTabSz="9144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400" b="1" u="none" strike="noStrike" cap="none" spc="0" normalizeH="0" baseline="0" dirty="0">
                <a:ln>
                  <a:noFill/>
                </a:ln>
                <a:solidFill>
                  <a:srgbClr val="B58F5A"/>
                </a:solidFill>
                <a:effectLst/>
                <a:uFillTx/>
                <a:latin typeface="Circe Bold" panose="020B0502020203020203" pitchFamily="34" charset="0"/>
                <a:sym typeface="Calibri"/>
              </a:rPr>
              <a:t>Что делать?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431405D-68B0-CF64-9027-72D47181B73E}"/>
              </a:ext>
            </a:extLst>
          </p:cNvPr>
          <p:cNvSpPr txBox="1"/>
          <p:nvPr/>
        </p:nvSpPr>
        <p:spPr>
          <a:xfrm>
            <a:off x="7451733" y="2842375"/>
            <a:ext cx="4156067" cy="32507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285750" marR="0" indent="-28575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ru-RU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  <a:t>Свою коммуникацию и сервисы проверять на «конфликт интересов» с паттернами аудитории</a:t>
            </a:r>
          </a:p>
          <a:p>
            <a:pPr marL="285750" marR="0" indent="-28575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ru-RU" u="none" strike="noStrike" cap="none" spc="0" normalizeH="0" baseline="0" dirty="0">
              <a:ln>
                <a:noFill/>
              </a:ln>
              <a:solidFill>
                <a:srgbClr val="020202"/>
              </a:solidFill>
              <a:effectLst/>
              <a:uFillTx/>
              <a:latin typeface="Circe Light" panose="020B0402020203020203" pitchFamily="34" charset="0"/>
              <a:sym typeface="Calibri"/>
            </a:endParaRPr>
          </a:p>
          <a:p>
            <a:pPr marL="285750" marR="0" indent="-28575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ru-RU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  <a:t>Учитывать, что ничто глобальное нам не чуждо и пока мы говорим, кто-то </a:t>
            </a:r>
            <a:r>
              <a:rPr kumimoji="0" lang="ru-RU" u="none" strike="noStrike" cap="none" spc="0" normalizeH="0" baseline="0" dirty="0" err="1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  <a:t>питчует</a:t>
            </a:r>
            <a:r>
              <a:rPr kumimoji="0" lang="ru-RU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  <a:t> концепт  </a:t>
            </a:r>
            <a:r>
              <a:rPr kumimoji="0" lang="en-GB" u="none" strike="noStrike" cap="none" spc="0" normalizeH="0" baseline="0" dirty="0" err="1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  <a:t>Bilibili</a:t>
            </a:r>
            <a:r>
              <a:rPr kumimoji="0" lang="en-GB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  <a:t> </a:t>
            </a:r>
            <a:r>
              <a:rPr kumimoji="0" lang="ru-RU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  <a:t>для России </a:t>
            </a:r>
            <a:br>
              <a:rPr kumimoji="0" lang="ru-RU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</a:br>
            <a:r>
              <a:rPr kumimoji="0" lang="ru-RU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  <a:t>и, возможно, будут частью </a:t>
            </a:r>
            <a:br>
              <a:rPr kumimoji="0" lang="ru-RU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</a:br>
            <a:r>
              <a:rPr kumimoji="0" lang="ru-RU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  <a:t>какой-либо экосистемы</a:t>
            </a:r>
          </a:p>
          <a:p>
            <a:pPr marL="285750" marR="0" indent="-28575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ru-RU" u="none" strike="noStrike" cap="none" spc="0" normalizeH="0" baseline="0" dirty="0">
              <a:ln>
                <a:noFill/>
              </a:ln>
              <a:solidFill>
                <a:srgbClr val="020202"/>
              </a:solidFill>
              <a:effectLst/>
              <a:uFillTx/>
              <a:latin typeface="Circe Light" panose="020B0402020203020203" pitchFamily="34" charset="0"/>
              <a:sym typeface="Calibri"/>
            </a:endParaRPr>
          </a:p>
          <a:p>
            <a:pPr marL="285750" marR="0" indent="-28575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ru-RU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  <a:t>Учитывать тенденции дизайна потребительских путей для развития своих продуктов</a:t>
            </a:r>
          </a:p>
        </p:txBody>
      </p:sp>
    </p:spTree>
    <p:extLst>
      <p:ext uri="{BB962C8B-B14F-4D97-AF65-F5344CB8AC3E}">
        <p14:creationId xmlns:p14="http://schemas.microsoft.com/office/powerpoint/2010/main" val="18519040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8F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20193D4-1691-95C1-7224-FD4DB3F48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Lorem ipsum dolor sit amet">
            <a:extLst>
              <a:ext uri="{FF2B5EF4-FFF2-40B4-BE49-F238E27FC236}">
                <a16:creationId xmlns:a16="http://schemas.microsoft.com/office/drawing/2014/main" id="{03E201A0-6593-BBC7-2454-5535036351A0}"/>
              </a:ext>
            </a:extLst>
          </p:cNvPr>
          <p:cNvSpPr txBox="1"/>
          <p:nvPr/>
        </p:nvSpPr>
        <p:spPr>
          <a:xfrm>
            <a:off x="874899" y="2450338"/>
            <a:ext cx="6085586" cy="10215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Autofit/>
          </a:bodyPr>
          <a:lstStyle>
            <a:lvl1pPr algn="l" defTabSz="821530">
              <a:lnSpc>
                <a:spcPct val="90000"/>
              </a:lnSpc>
              <a:defRPr sz="5600">
                <a:solidFill>
                  <a:srgbClr val="C0995D"/>
                </a:solidFill>
                <a:latin typeface="Circe Extra Bold"/>
                <a:ea typeface="Circe Extra Bold"/>
                <a:cs typeface="Circe Extra Bold"/>
                <a:sym typeface="Circe Extra Bold"/>
              </a:defRPr>
            </a:lvl1pPr>
          </a:lstStyle>
          <a:p>
            <a:r>
              <a:rPr lang="ru-RU" sz="8800" dirty="0">
                <a:solidFill>
                  <a:schemeClr val="bg1"/>
                </a:solidFill>
              </a:rPr>
              <a:t>Спасибо!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DE6CFF-097A-B3B0-9B62-8B8215090FF5}"/>
              </a:ext>
            </a:extLst>
          </p:cNvPr>
          <p:cNvSpPr txBox="1"/>
          <p:nvPr/>
        </p:nvSpPr>
        <p:spPr>
          <a:xfrm>
            <a:off x="932270" y="5839245"/>
            <a:ext cx="4439830" cy="32717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400" b="1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irce Bold" panose="020B0502020203020203" pitchFamily="34" charset="0"/>
                <a:sym typeface="Calibri"/>
              </a:rPr>
              <a:t>Julia.Udovenko@rore.group</a:t>
            </a:r>
            <a:endParaRPr kumimoji="0" lang="en-GB" sz="24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irce Bold" panose="020B0502020203020203" pitchFamily="34" charset="0"/>
              <a:sym typeface="Calibri"/>
            </a:endParaRPr>
          </a:p>
          <a:p>
            <a:pPr marL="0" marR="0" indent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4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irce Bold" panose="020B0502020203020203" pitchFamily="34" charset="0"/>
              <a:sym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EF318D-21F6-036B-C1D0-A05C79D0C779}"/>
              </a:ext>
            </a:extLst>
          </p:cNvPr>
          <p:cNvSpPr txBox="1"/>
          <p:nvPr/>
        </p:nvSpPr>
        <p:spPr>
          <a:xfrm>
            <a:off x="932050" y="5372156"/>
            <a:ext cx="7740463" cy="32717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40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  <a:t>t.me</a:t>
            </a:r>
            <a:r>
              <a:rPr kumimoji="0" lang="en-GB" sz="240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  <a:t>/</a:t>
            </a:r>
            <a:r>
              <a:rPr kumimoji="0" lang="en-GB" sz="240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  <a:t>digitalopinion</a:t>
            </a:r>
            <a:endParaRPr kumimoji="0" lang="en-GB" sz="240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irce Light" panose="020B0402020203020203" pitchFamily="34" charset="0"/>
              <a:sym typeface="Calibri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6E09E22-57E0-7D69-8697-DE4F63C66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7291" y="994235"/>
            <a:ext cx="2401718" cy="461869"/>
          </a:xfrm>
          <a:prstGeom prst="rect">
            <a:avLst/>
          </a:prstGeom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6D247B8C-C3A2-5708-BABE-53F909399000}"/>
              </a:ext>
            </a:extLst>
          </p:cNvPr>
          <p:cNvGrpSpPr/>
          <p:nvPr/>
        </p:nvGrpSpPr>
        <p:grpSpPr>
          <a:xfrm>
            <a:off x="7052732" y="962374"/>
            <a:ext cx="4033320" cy="7883603"/>
            <a:chOff x="12946316" y="4688398"/>
            <a:chExt cx="6648867" cy="12996000"/>
          </a:xfrm>
        </p:grpSpPr>
        <p:sp>
          <p:nvSpPr>
            <p:cNvPr id="8" name="Скругленный прямоугольник 7">
              <a:extLst>
                <a:ext uri="{FF2B5EF4-FFF2-40B4-BE49-F238E27FC236}">
                  <a16:creationId xmlns:a16="http://schemas.microsoft.com/office/drawing/2014/main" id="{4DE7CF27-AEDC-1917-5B61-9ED2D71545BB}"/>
                </a:ext>
              </a:extLst>
            </p:cNvPr>
            <p:cNvSpPr/>
            <p:nvPr/>
          </p:nvSpPr>
          <p:spPr>
            <a:xfrm>
              <a:off x="13051347" y="4688398"/>
              <a:ext cx="6444000" cy="12996000"/>
            </a:xfrm>
            <a:prstGeom prst="roundRect">
              <a:avLst>
                <a:gd name="adj" fmla="val 13120"/>
              </a:avLst>
            </a:prstGeom>
            <a:solidFill>
              <a:schemeClr val="bg1"/>
            </a:solidFill>
            <a:ln w="38100" cap="flat">
              <a:solidFill>
                <a:schemeClr val="tx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1437" tIns="71437" rIns="71437" bIns="71437" numCol="1" spcCol="38100" rtlCol="0" anchor="ctr">
              <a:spAutoFit/>
            </a:bodyPr>
            <a:lstStyle/>
            <a:p>
              <a:pPr marL="0" marR="0" indent="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30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EC303D77-7E6D-476C-23D2-E23AE10D88C5}"/>
                </a:ext>
              </a:extLst>
            </p:cNvPr>
            <p:cNvSpPr/>
            <p:nvPr/>
          </p:nvSpPr>
          <p:spPr>
            <a:xfrm>
              <a:off x="12946316" y="7296150"/>
              <a:ext cx="97347" cy="914400"/>
            </a:xfrm>
            <a:prstGeom prst="rect">
              <a:avLst/>
            </a:prstGeom>
            <a:solidFill>
              <a:schemeClr val="tx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1437" tIns="71437" rIns="71437" bIns="71437" numCol="1" spcCol="38100" rtlCol="0" anchor="ctr">
              <a:spAutoFit/>
            </a:bodyPr>
            <a:lstStyle/>
            <a:p>
              <a:pPr marL="0" marR="0" indent="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30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94FF243A-E53E-C9F4-0ECF-DEDF469EA71A}"/>
                </a:ext>
              </a:extLst>
            </p:cNvPr>
            <p:cNvSpPr/>
            <p:nvPr/>
          </p:nvSpPr>
          <p:spPr>
            <a:xfrm>
              <a:off x="12946316" y="8310443"/>
              <a:ext cx="97347" cy="1080000"/>
            </a:xfrm>
            <a:prstGeom prst="rect">
              <a:avLst/>
            </a:prstGeom>
            <a:solidFill>
              <a:schemeClr val="tx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1437" tIns="71437" rIns="71437" bIns="71437" numCol="1" spcCol="38100" rtlCol="0" anchor="ctr">
              <a:spAutoFit/>
            </a:bodyPr>
            <a:lstStyle/>
            <a:p>
              <a:pPr marL="0" marR="0" indent="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30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B0C84B57-B1B2-2780-0AD9-F4B92458E68E}"/>
                </a:ext>
              </a:extLst>
            </p:cNvPr>
            <p:cNvSpPr/>
            <p:nvPr/>
          </p:nvSpPr>
          <p:spPr>
            <a:xfrm>
              <a:off x="12946316" y="9610097"/>
              <a:ext cx="97347" cy="1080000"/>
            </a:xfrm>
            <a:prstGeom prst="rect">
              <a:avLst/>
            </a:prstGeom>
            <a:solidFill>
              <a:schemeClr val="tx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1437" tIns="71437" rIns="71437" bIns="71437" numCol="1" spcCol="38100" rtlCol="0" anchor="ctr">
              <a:spAutoFit/>
            </a:bodyPr>
            <a:lstStyle/>
            <a:p>
              <a:pPr marL="0" marR="0" indent="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30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1290CE4D-2DD7-0DC0-623E-353821BA34A0}"/>
                </a:ext>
              </a:extLst>
            </p:cNvPr>
            <p:cNvSpPr/>
            <p:nvPr/>
          </p:nvSpPr>
          <p:spPr>
            <a:xfrm>
              <a:off x="19497836" y="8654149"/>
              <a:ext cx="97347" cy="1656000"/>
            </a:xfrm>
            <a:prstGeom prst="rect">
              <a:avLst/>
            </a:prstGeom>
            <a:solidFill>
              <a:schemeClr val="tx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1437" tIns="71437" rIns="71437" bIns="71437" numCol="1" spcCol="38100" rtlCol="0" anchor="ctr">
              <a:spAutoFit/>
            </a:bodyPr>
            <a:lstStyle/>
            <a:p>
              <a:pPr marL="0" marR="0" indent="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30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2DBD7C0-4554-133B-CF8B-1045EB99C6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7745" y="1096329"/>
            <a:ext cx="3605213" cy="6918550"/>
          </a:xfrm>
          <a:prstGeom prst="round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36A33E6-1843-1FA4-4CB8-140448BA48DB}"/>
              </a:ext>
            </a:extLst>
          </p:cNvPr>
          <p:cNvSpPr txBox="1"/>
          <p:nvPr/>
        </p:nvSpPr>
        <p:spPr>
          <a:xfrm>
            <a:off x="7274836" y="1843199"/>
            <a:ext cx="3608706" cy="13240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algn="ctr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  <a:t>Получить презентацию </a:t>
            </a:r>
            <a:br>
              <a:rPr kumimoji="0" lang="ru-RU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</a:br>
            <a:r>
              <a:rPr kumimoji="0" lang="ru-RU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  <a:t>прямо сейчас и подписаться </a:t>
            </a:r>
            <a:br>
              <a:rPr kumimoji="0" lang="ru-RU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</a:br>
            <a:r>
              <a:rPr kumimoji="0" lang="ru-RU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  <a:t>на обновления можно здесь:</a:t>
            </a:r>
          </a:p>
          <a:p>
            <a:pPr marL="0" marR="0" indent="0" algn="ctr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u="none" strike="noStrike" cap="none" spc="0" normalizeH="0" baseline="0" dirty="0" err="1">
              <a:ln>
                <a:noFill/>
              </a:ln>
              <a:solidFill>
                <a:schemeClr val="bg1"/>
              </a:solidFill>
              <a:effectLst/>
              <a:uFillTx/>
              <a:latin typeface="Circe Light" panose="020B0402020203020203" pitchFamily="34" charset="0"/>
              <a:sym typeface="Calibri"/>
            </a:endParaRP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7F6EEE28-533C-2763-4CE7-5374913F3CA3}"/>
              </a:ext>
            </a:extLst>
          </p:cNvPr>
          <p:cNvSpPr/>
          <p:nvPr/>
        </p:nvSpPr>
        <p:spPr>
          <a:xfrm>
            <a:off x="8520489" y="1214933"/>
            <a:ext cx="1133840" cy="32799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000" b="1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93584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B0D0BB6-93EB-584E-CFC1-77B93A93F2AD}"/>
              </a:ext>
            </a:extLst>
          </p:cNvPr>
          <p:cNvSpPr/>
          <p:nvPr/>
        </p:nvSpPr>
        <p:spPr>
          <a:xfrm>
            <a:off x="8023412" y="0"/>
            <a:ext cx="4168588" cy="6858000"/>
          </a:xfrm>
          <a:prstGeom prst="rect">
            <a:avLst/>
          </a:prstGeom>
          <a:solidFill>
            <a:srgbClr val="B58F5A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A794446-6D34-3447-014D-0DBD4F71E2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591" r="34191"/>
          <a:stretch/>
        </p:blipFill>
        <p:spPr>
          <a:xfrm>
            <a:off x="8020168" y="0"/>
            <a:ext cx="417183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E88A49-E75D-B5D8-BCB5-31A869F7DF91}"/>
              </a:ext>
            </a:extLst>
          </p:cNvPr>
          <p:cNvSpPr txBox="1"/>
          <p:nvPr/>
        </p:nvSpPr>
        <p:spPr>
          <a:xfrm>
            <a:off x="8502228" y="835643"/>
            <a:ext cx="3016482" cy="9097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algn="l" defTabSz="9144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600" b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irce Bold" panose="020B0502020203020203" pitchFamily="34" charset="0"/>
                <a:sym typeface="Calibri"/>
              </a:rPr>
              <a:t>Национальная парадигма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74DB18-D910-6E71-584B-80D945964BC5}"/>
              </a:ext>
            </a:extLst>
          </p:cNvPr>
          <p:cNvSpPr txBox="1"/>
          <p:nvPr/>
        </p:nvSpPr>
        <p:spPr>
          <a:xfrm>
            <a:off x="8502228" y="2053773"/>
            <a:ext cx="3211244" cy="42651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285750" marR="0" indent="-28575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ru-RU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  <a:t>Дистанция от власти / бизнеса / руководства</a:t>
            </a:r>
          </a:p>
          <a:p>
            <a:pPr marL="285750" marR="0" indent="-28575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ru-RU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irce Light" panose="020B0402020203020203" pitchFamily="34" charset="0"/>
              <a:sym typeface="Calibri"/>
            </a:endParaRPr>
          </a:p>
          <a:p>
            <a:pPr marL="285750" marR="0" indent="-28575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ru-RU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  <a:t>Низкий уровень терпимости</a:t>
            </a:r>
          </a:p>
          <a:p>
            <a:pPr marL="285750" marR="0" indent="-28575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ru-RU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irce Light" panose="020B0402020203020203" pitchFamily="34" charset="0"/>
              <a:sym typeface="Calibri"/>
            </a:endParaRPr>
          </a:p>
          <a:p>
            <a:pPr marL="285750" marR="0" indent="-28575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ru-RU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  <a:t>Ориентир на «вечность»</a:t>
            </a:r>
          </a:p>
          <a:p>
            <a:pPr marL="285750" marR="0" indent="-28575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ru-RU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irce Light" panose="020B0402020203020203" pitchFamily="34" charset="0"/>
              <a:sym typeface="Calibri"/>
            </a:endParaRPr>
          </a:p>
          <a:p>
            <a:pPr marL="285750" marR="0" indent="-28575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ru-RU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  <a:t>НО феминность (неспособность </a:t>
            </a:r>
            <a:br>
              <a:rPr kumimoji="0" lang="en-GB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</a:br>
            <a:r>
              <a:rPr kumimoji="0" lang="ru-RU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  <a:t>ради вечности долго </a:t>
            </a:r>
            <a:br>
              <a:rPr kumimoji="0" lang="en-GB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</a:br>
            <a:r>
              <a:rPr kumimoji="0" lang="ru-RU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  <a:t>куда-то идти)</a:t>
            </a:r>
          </a:p>
          <a:p>
            <a:pPr marL="285750" marR="0" indent="-28575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ru-RU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irce Light" panose="020B0402020203020203" pitchFamily="34" charset="0"/>
              <a:sym typeface="Calibri"/>
            </a:endParaRPr>
          </a:p>
          <a:p>
            <a:pPr marL="285750" marR="0" indent="-28575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ru-RU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  <a:t>Избегание неопределенности</a:t>
            </a:r>
          </a:p>
          <a:p>
            <a:pPr marL="285750" marR="0" indent="-28575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ru-RU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irce Light" panose="020B0402020203020203" pitchFamily="34" charset="0"/>
              <a:sym typeface="Calibri"/>
            </a:endParaRPr>
          </a:p>
          <a:p>
            <a:pPr marL="285750" marR="0" indent="-28575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ru-RU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  <a:t>50/50 </a:t>
            </a:r>
            <a:r>
              <a:rPr lang="ru-RU" dirty="0">
                <a:solidFill>
                  <a:schemeClr val="bg1"/>
                </a:solidFill>
                <a:latin typeface="Circe Light" panose="020B0402020203020203" pitchFamily="34" charset="0"/>
              </a:rPr>
              <a:t>индивидуализм</a:t>
            </a:r>
            <a:r>
              <a:rPr kumimoji="0" lang="ru-RU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  <a:t> </a:t>
            </a:r>
            <a:br>
              <a:rPr kumimoji="0" lang="en-GB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</a:br>
            <a:r>
              <a:rPr kumimoji="0" lang="ru-RU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  <a:t>и коллективизм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AE19B2-FC3B-219A-5F51-68B364BF0658}"/>
              </a:ext>
            </a:extLst>
          </p:cNvPr>
          <p:cNvSpPr txBox="1"/>
          <p:nvPr/>
        </p:nvSpPr>
        <p:spPr>
          <a:xfrm>
            <a:off x="673290" y="835643"/>
            <a:ext cx="3016482" cy="9097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algn="l" defTabSz="9144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600" b="1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irce Bold" panose="020B0502020203020203" pitchFamily="34" charset="0"/>
                <a:sym typeface="Calibri"/>
              </a:rPr>
              <a:t>Методика </a:t>
            </a:r>
            <a:br>
              <a:rPr kumimoji="0" lang="ru-RU" sz="3600" b="1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irce Bold" panose="020B0502020203020203" pitchFamily="34" charset="0"/>
                <a:sym typeface="Calibri"/>
              </a:rPr>
            </a:br>
            <a:r>
              <a:rPr kumimoji="0" lang="ru-RU" sz="3600" b="1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irce Bold" panose="020B0502020203020203" pitchFamily="34" charset="0"/>
                <a:sym typeface="Calibri"/>
              </a:rPr>
              <a:t>Хофс</a:t>
            </a:r>
            <a:r>
              <a:rPr lang="ru-RU" sz="3600" b="1" dirty="0" err="1">
                <a:solidFill>
                  <a:schemeClr val="tx1"/>
                </a:solidFill>
                <a:latin typeface="Circe Bold" panose="020B0502020203020203" pitchFamily="34" charset="0"/>
              </a:rPr>
              <a:t>теде</a:t>
            </a:r>
            <a:endParaRPr kumimoji="0" lang="ru-RU" sz="3600" b="1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irce Bold" panose="020B0502020203020203" pitchFamily="34" charset="0"/>
              <a:sym typeface="Calibri"/>
            </a:endParaRP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24343FA0-C8C0-D5F6-6292-488BC72407D1}"/>
              </a:ext>
            </a:extLst>
          </p:cNvPr>
          <p:cNvGrpSpPr/>
          <p:nvPr/>
        </p:nvGrpSpPr>
        <p:grpSpPr>
          <a:xfrm>
            <a:off x="673290" y="1456676"/>
            <a:ext cx="6994097" cy="4557823"/>
            <a:chOff x="245018" y="1572426"/>
            <a:chExt cx="6994097" cy="4557823"/>
          </a:xfrm>
        </p:grpSpPr>
        <p:sp>
          <p:nvSpPr>
            <p:cNvPr id="8" name="Шестиугольник 7">
              <a:extLst>
                <a:ext uri="{FF2B5EF4-FFF2-40B4-BE49-F238E27FC236}">
                  <a16:creationId xmlns:a16="http://schemas.microsoft.com/office/drawing/2014/main" id="{57DCB009-E2EF-C197-D762-CA311CBD66EE}"/>
                </a:ext>
              </a:extLst>
            </p:cNvPr>
            <p:cNvSpPr/>
            <p:nvPr/>
          </p:nvSpPr>
          <p:spPr>
            <a:xfrm rot="5400000">
              <a:off x="1924801" y="1962846"/>
              <a:ext cx="4027697" cy="3738437"/>
            </a:xfrm>
            <a:prstGeom prst="hexagon">
              <a:avLst>
                <a:gd name="adj" fmla="val 27102"/>
                <a:gd name="vf" fmla="val 115470"/>
              </a:avLst>
            </a:prstGeom>
            <a:noFill/>
            <a:ln w="12700" cap="flat">
              <a:solidFill>
                <a:schemeClr val="bg2">
                  <a:lumMod val="90000"/>
                </a:schemeClr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no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9" name="Шестиугольник 8">
              <a:extLst>
                <a:ext uri="{FF2B5EF4-FFF2-40B4-BE49-F238E27FC236}">
                  <a16:creationId xmlns:a16="http://schemas.microsoft.com/office/drawing/2014/main" id="{42763C39-534E-557E-5413-15A08683A40B}"/>
                </a:ext>
              </a:extLst>
            </p:cNvPr>
            <p:cNvSpPr/>
            <p:nvPr/>
          </p:nvSpPr>
          <p:spPr>
            <a:xfrm rot="5400000">
              <a:off x="2134774" y="2165767"/>
              <a:ext cx="3614605" cy="3355013"/>
            </a:xfrm>
            <a:prstGeom prst="hexagon">
              <a:avLst>
                <a:gd name="adj" fmla="val 27102"/>
                <a:gd name="vf" fmla="val 115470"/>
              </a:avLst>
            </a:prstGeom>
            <a:noFill/>
            <a:ln w="12700" cap="flat">
              <a:solidFill>
                <a:schemeClr val="bg2">
                  <a:lumMod val="90000"/>
                </a:schemeClr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no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0" name="Шестиугольник 9">
              <a:extLst>
                <a:ext uri="{FF2B5EF4-FFF2-40B4-BE49-F238E27FC236}">
                  <a16:creationId xmlns:a16="http://schemas.microsoft.com/office/drawing/2014/main" id="{744D68F5-A37B-AF51-05E3-7A345F1708A1}"/>
                </a:ext>
              </a:extLst>
            </p:cNvPr>
            <p:cNvSpPr/>
            <p:nvPr/>
          </p:nvSpPr>
          <p:spPr>
            <a:xfrm rot="5400000">
              <a:off x="2327388" y="2339107"/>
              <a:ext cx="3224157" cy="2992606"/>
            </a:xfrm>
            <a:prstGeom prst="hexagon">
              <a:avLst>
                <a:gd name="adj" fmla="val 27102"/>
                <a:gd name="vf" fmla="val 115470"/>
              </a:avLst>
            </a:prstGeom>
            <a:noFill/>
            <a:ln w="12700" cap="flat">
              <a:solidFill>
                <a:schemeClr val="bg2">
                  <a:lumMod val="90000"/>
                </a:schemeClr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no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1" name="Шестиугольник 10">
              <a:extLst>
                <a:ext uri="{FF2B5EF4-FFF2-40B4-BE49-F238E27FC236}">
                  <a16:creationId xmlns:a16="http://schemas.microsoft.com/office/drawing/2014/main" id="{8F431C1D-1161-C480-6C1C-02EEF63C5A0B}"/>
                </a:ext>
              </a:extLst>
            </p:cNvPr>
            <p:cNvSpPr/>
            <p:nvPr/>
          </p:nvSpPr>
          <p:spPr>
            <a:xfrm rot="5400000">
              <a:off x="2519922" y="2527132"/>
              <a:ext cx="2835975" cy="2632303"/>
            </a:xfrm>
            <a:prstGeom prst="hexagon">
              <a:avLst>
                <a:gd name="adj" fmla="val 27102"/>
                <a:gd name="vf" fmla="val 115470"/>
              </a:avLst>
            </a:prstGeom>
            <a:noFill/>
            <a:ln w="12700" cap="flat">
              <a:solidFill>
                <a:schemeClr val="bg2">
                  <a:lumMod val="90000"/>
                </a:schemeClr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no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2" name="Шестиугольник 11">
              <a:extLst>
                <a:ext uri="{FF2B5EF4-FFF2-40B4-BE49-F238E27FC236}">
                  <a16:creationId xmlns:a16="http://schemas.microsoft.com/office/drawing/2014/main" id="{F47892D9-9791-2CC9-6F1D-59AFFAD65F32}"/>
                </a:ext>
              </a:extLst>
            </p:cNvPr>
            <p:cNvSpPr/>
            <p:nvPr/>
          </p:nvSpPr>
          <p:spPr>
            <a:xfrm rot="5400000">
              <a:off x="2737532" y="2703487"/>
              <a:ext cx="2409352" cy="2261527"/>
            </a:xfrm>
            <a:prstGeom prst="hexagon">
              <a:avLst>
                <a:gd name="adj" fmla="val 27102"/>
                <a:gd name="vf" fmla="val 115470"/>
              </a:avLst>
            </a:prstGeom>
            <a:noFill/>
            <a:ln w="12700" cap="flat">
              <a:solidFill>
                <a:schemeClr val="bg2">
                  <a:lumMod val="90000"/>
                </a:schemeClr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no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3" name="Шестиугольник 12">
              <a:extLst>
                <a:ext uri="{FF2B5EF4-FFF2-40B4-BE49-F238E27FC236}">
                  <a16:creationId xmlns:a16="http://schemas.microsoft.com/office/drawing/2014/main" id="{C6320205-E011-D434-D124-C86BCBA68577}"/>
                </a:ext>
              </a:extLst>
            </p:cNvPr>
            <p:cNvSpPr/>
            <p:nvPr/>
          </p:nvSpPr>
          <p:spPr>
            <a:xfrm rot="5400000">
              <a:off x="2930772" y="2896249"/>
              <a:ext cx="2022873" cy="1882151"/>
            </a:xfrm>
            <a:prstGeom prst="hexagon">
              <a:avLst>
                <a:gd name="adj" fmla="val 27102"/>
                <a:gd name="vf" fmla="val 115470"/>
              </a:avLst>
            </a:prstGeom>
            <a:noFill/>
            <a:ln w="12700" cap="flat">
              <a:solidFill>
                <a:schemeClr val="bg2">
                  <a:lumMod val="90000"/>
                </a:schemeClr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no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4" name="Шестиугольник 13">
              <a:extLst>
                <a:ext uri="{FF2B5EF4-FFF2-40B4-BE49-F238E27FC236}">
                  <a16:creationId xmlns:a16="http://schemas.microsoft.com/office/drawing/2014/main" id="{0E00DC2D-1FB1-771A-2180-6F69CACB1146}"/>
                </a:ext>
              </a:extLst>
            </p:cNvPr>
            <p:cNvSpPr/>
            <p:nvPr/>
          </p:nvSpPr>
          <p:spPr>
            <a:xfrm rot="5400000">
              <a:off x="3134825" y="3085295"/>
              <a:ext cx="1609903" cy="1497909"/>
            </a:xfrm>
            <a:prstGeom prst="hexagon">
              <a:avLst>
                <a:gd name="adj" fmla="val 27102"/>
                <a:gd name="vf" fmla="val 115470"/>
              </a:avLst>
            </a:prstGeom>
            <a:noFill/>
            <a:ln w="12700" cap="flat">
              <a:solidFill>
                <a:schemeClr val="bg2">
                  <a:lumMod val="90000"/>
                </a:schemeClr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no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5" name="Шестиугольник 14">
              <a:extLst>
                <a:ext uri="{FF2B5EF4-FFF2-40B4-BE49-F238E27FC236}">
                  <a16:creationId xmlns:a16="http://schemas.microsoft.com/office/drawing/2014/main" id="{DDEEE0D7-EC45-D4EA-4E81-112A5E4C7084}"/>
                </a:ext>
              </a:extLst>
            </p:cNvPr>
            <p:cNvSpPr/>
            <p:nvPr/>
          </p:nvSpPr>
          <p:spPr>
            <a:xfrm rot="5400000">
              <a:off x="3333468" y="3275755"/>
              <a:ext cx="1212615" cy="1128259"/>
            </a:xfrm>
            <a:prstGeom prst="hexagon">
              <a:avLst>
                <a:gd name="adj" fmla="val 27102"/>
                <a:gd name="vf" fmla="val 115470"/>
              </a:avLst>
            </a:prstGeom>
            <a:noFill/>
            <a:ln w="12700" cap="flat">
              <a:solidFill>
                <a:schemeClr val="bg2">
                  <a:lumMod val="90000"/>
                </a:schemeClr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no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6" name="Шестиугольник 15">
              <a:extLst>
                <a:ext uri="{FF2B5EF4-FFF2-40B4-BE49-F238E27FC236}">
                  <a16:creationId xmlns:a16="http://schemas.microsoft.com/office/drawing/2014/main" id="{BFB5BAEC-0ABD-FDA8-A12C-916F18F788D1}"/>
                </a:ext>
              </a:extLst>
            </p:cNvPr>
            <p:cNvSpPr/>
            <p:nvPr/>
          </p:nvSpPr>
          <p:spPr>
            <a:xfrm rot="5400000">
              <a:off x="3532294" y="3466035"/>
              <a:ext cx="810100" cy="753745"/>
            </a:xfrm>
            <a:prstGeom prst="hexagon">
              <a:avLst>
                <a:gd name="adj" fmla="val 27102"/>
                <a:gd name="vf" fmla="val 115470"/>
              </a:avLst>
            </a:prstGeom>
            <a:noFill/>
            <a:ln w="12700" cap="flat">
              <a:solidFill>
                <a:schemeClr val="bg2">
                  <a:lumMod val="90000"/>
                </a:schemeClr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no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7" name="Шестиугольник 16">
              <a:extLst>
                <a:ext uri="{FF2B5EF4-FFF2-40B4-BE49-F238E27FC236}">
                  <a16:creationId xmlns:a16="http://schemas.microsoft.com/office/drawing/2014/main" id="{9A279FA8-F6C9-E462-1298-9008488B6BED}"/>
                </a:ext>
              </a:extLst>
            </p:cNvPr>
            <p:cNvSpPr/>
            <p:nvPr/>
          </p:nvSpPr>
          <p:spPr>
            <a:xfrm rot="5400000">
              <a:off x="3725529" y="3637587"/>
              <a:ext cx="428494" cy="398686"/>
            </a:xfrm>
            <a:prstGeom prst="hexagon">
              <a:avLst>
                <a:gd name="adj" fmla="val 27102"/>
                <a:gd name="vf" fmla="val 115470"/>
              </a:avLst>
            </a:prstGeom>
            <a:noFill/>
            <a:ln w="12700" cap="flat">
              <a:solidFill>
                <a:schemeClr val="bg2">
                  <a:lumMod val="90000"/>
                </a:schemeClr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no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cxnSp>
          <p:nvCxnSpPr>
            <p:cNvPr id="18" name="Прямая соединительная линия 17">
              <a:extLst>
                <a:ext uri="{FF2B5EF4-FFF2-40B4-BE49-F238E27FC236}">
                  <a16:creationId xmlns:a16="http://schemas.microsoft.com/office/drawing/2014/main" id="{97C07A46-E5D2-0A91-6CEA-7CB22F35693A}"/>
                </a:ext>
              </a:extLst>
            </p:cNvPr>
            <p:cNvCxnSpPr>
              <a:cxnSpLocks/>
              <a:stCxn id="8" idx="2"/>
            </p:cNvCxnSpPr>
            <p:nvPr/>
          </p:nvCxnSpPr>
          <p:spPr>
            <a:xfrm>
              <a:off x="2069432" y="2831407"/>
              <a:ext cx="3745290" cy="2004107"/>
            </a:xfrm>
            <a:prstGeom prst="line">
              <a:avLst/>
            </a:prstGeom>
            <a:noFill/>
            <a:ln w="12700" cap="flat">
              <a:solidFill>
                <a:schemeClr val="bg2">
                  <a:lumMod val="90000"/>
                </a:schemeClr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9" name="Прямая соединительная линия 18">
              <a:extLst>
                <a:ext uri="{FF2B5EF4-FFF2-40B4-BE49-F238E27FC236}">
                  <a16:creationId xmlns:a16="http://schemas.microsoft.com/office/drawing/2014/main" id="{8E839271-FA22-E42E-155D-DFD6814BD7EC}"/>
                </a:ext>
              </a:extLst>
            </p:cNvPr>
            <p:cNvCxnSpPr>
              <a:cxnSpLocks/>
              <a:endCxn id="8" idx="0"/>
            </p:cNvCxnSpPr>
            <p:nvPr/>
          </p:nvCxnSpPr>
          <p:spPr>
            <a:xfrm>
              <a:off x="3934839" y="1822124"/>
              <a:ext cx="3810" cy="4023789"/>
            </a:xfrm>
            <a:prstGeom prst="line">
              <a:avLst/>
            </a:prstGeom>
            <a:noFill/>
            <a:ln w="12700" cap="flat">
              <a:solidFill>
                <a:schemeClr val="bg2">
                  <a:lumMod val="90000"/>
                </a:schemeClr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0" name="Прямая соединительная линия 19">
              <a:extLst>
                <a:ext uri="{FF2B5EF4-FFF2-40B4-BE49-F238E27FC236}">
                  <a16:creationId xmlns:a16="http://schemas.microsoft.com/office/drawing/2014/main" id="{9FA1151E-AE75-E5B9-D64F-F1BA90DD05F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69432" y="2831407"/>
              <a:ext cx="3745290" cy="2004107"/>
            </a:xfrm>
            <a:prstGeom prst="line">
              <a:avLst/>
            </a:prstGeom>
            <a:noFill/>
            <a:ln w="12700" cap="flat">
              <a:solidFill>
                <a:schemeClr val="bg2">
                  <a:lumMod val="90000"/>
                </a:schemeClr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954AE27-45DF-DAFD-690D-8AD872248CFB}"/>
                </a:ext>
              </a:extLst>
            </p:cNvPr>
            <p:cNvSpPr txBox="1"/>
            <p:nvPr/>
          </p:nvSpPr>
          <p:spPr>
            <a:xfrm>
              <a:off x="3249485" y="3591857"/>
              <a:ext cx="550987" cy="1473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noAutofit/>
            </a:bodyPr>
            <a:lstStyle/>
            <a:p>
              <a:pPr marR="0" algn="r" defTabSz="914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</a:pPr>
              <a:r>
                <a:rPr kumimoji="0" lang="ru-RU" sz="1050" u="none" strike="noStrike" cap="none" spc="0" normalizeH="0" baseline="0" dirty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uFillTx/>
                  <a:latin typeface="Circe" panose="020B0502020203020203" pitchFamily="34" charset="0"/>
                  <a:sym typeface="Calibri"/>
                </a:rPr>
                <a:t>10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1B242BD-6EF3-2D27-D817-7F470765F995}"/>
                </a:ext>
              </a:extLst>
            </p:cNvPr>
            <p:cNvSpPr txBox="1"/>
            <p:nvPr/>
          </p:nvSpPr>
          <p:spPr>
            <a:xfrm>
              <a:off x="3249485" y="3795964"/>
              <a:ext cx="550987" cy="1473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noAutofit/>
            </a:bodyPr>
            <a:lstStyle/>
            <a:p>
              <a:pPr marR="0" algn="r" defTabSz="914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</a:pPr>
              <a:r>
                <a:rPr kumimoji="0" lang="ru-RU" sz="1050" u="none" strike="noStrike" cap="none" spc="0" normalizeH="0" baseline="0" dirty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uFillTx/>
                  <a:latin typeface="Circe" panose="020B0502020203020203" pitchFamily="34" charset="0"/>
                  <a:sym typeface="Calibri"/>
                </a:rPr>
                <a:t>0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FA2C928-2EDA-6759-8213-F6CC71ACD5FD}"/>
                </a:ext>
              </a:extLst>
            </p:cNvPr>
            <p:cNvSpPr txBox="1"/>
            <p:nvPr/>
          </p:nvSpPr>
          <p:spPr>
            <a:xfrm>
              <a:off x="3249485" y="3391832"/>
              <a:ext cx="550987" cy="1473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noAutofit/>
            </a:bodyPr>
            <a:lstStyle/>
            <a:p>
              <a:pPr marR="0" algn="r" defTabSz="914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</a:pPr>
              <a:r>
                <a:rPr lang="ru-RU" sz="1050" dirty="0">
                  <a:solidFill>
                    <a:schemeClr val="bg2">
                      <a:lumMod val="75000"/>
                    </a:schemeClr>
                  </a:solidFill>
                  <a:latin typeface="Circe" panose="020B0502020203020203" pitchFamily="34" charset="0"/>
                </a:rPr>
                <a:t>2</a:t>
              </a:r>
              <a:r>
                <a:rPr kumimoji="0" lang="ru-RU" sz="1050" u="none" strike="noStrike" cap="none" spc="0" normalizeH="0" baseline="0" dirty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uFillTx/>
                  <a:latin typeface="Circe" panose="020B0502020203020203" pitchFamily="34" charset="0"/>
                  <a:sym typeface="Calibri"/>
                </a:rPr>
                <a:t>0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7FB583F-3C7B-5724-A2DB-C9EAC3E82959}"/>
                </a:ext>
              </a:extLst>
            </p:cNvPr>
            <p:cNvSpPr txBox="1"/>
            <p:nvPr/>
          </p:nvSpPr>
          <p:spPr>
            <a:xfrm>
              <a:off x="3249485" y="3191807"/>
              <a:ext cx="550987" cy="1473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noAutofit/>
            </a:bodyPr>
            <a:lstStyle/>
            <a:p>
              <a:pPr marR="0" algn="r" defTabSz="914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</a:pPr>
              <a:r>
                <a:rPr lang="ru-RU" sz="1050" dirty="0">
                  <a:solidFill>
                    <a:schemeClr val="bg2">
                      <a:lumMod val="75000"/>
                    </a:schemeClr>
                  </a:solidFill>
                  <a:latin typeface="Circe" panose="020B0502020203020203" pitchFamily="34" charset="0"/>
                </a:rPr>
                <a:t>3</a:t>
              </a:r>
              <a:r>
                <a:rPr kumimoji="0" lang="ru-RU" sz="1050" u="none" strike="noStrike" cap="none" spc="0" normalizeH="0" baseline="0" dirty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uFillTx/>
                  <a:latin typeface="Circe" panose="020B0502020203020203" pitchFamily="34" charset="0"/>
                  <a:sym typeface="Calibri"/>
                </a:rPr>
                <a:t>0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12287DE-D057-7133-72C9-7E5640427E76}"/>
                </a:ext>
              </a:extLst>
            </p:cNvPr>
            <p:cNvSpPr txBox="1"/>
            <p:nvPr/>
          </p:nvSpPr>
          <p:spPr>
            <a:xfrm>
              <a:off x="3249485" y="2987699"/>
              <a:ext cx="550987" cy="1473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noAutofit/>
            </a:bodyPr>
            <a:lstStyle/>
            <a:p>
              <a:pPr marR="0" algn="r" defTabSz="914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</a:pPr>
              <a:r>
                <a:rPr lang="ru-RU" sz="1050" dirty="0">
                  <a:solidFill>
                    <a:schemeClr val="bg2">
                      <a:lumMod val="75000"/>
                    </a:schemeClr>
                  </a:solidFill>
                  <a:latin typeface="Circe" panose="020B0502020203020203" pitchFamily="34" charset="0"/>
                </a:rPr>
                <a:t>4</a:t>
              </a:r>
              <a:r>
                <a:rPr kumimoji="0" lang="ru-RU" sz="1050" u="none" strike="noStrike" cap="none" spc="0" normalizeH="0" baseline="0" dirty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uFillTx/>
                  <a:latin typeface="Circe" panose="020B0502020203020203" pitchFamily="34" charset="0"/>
                  <a:sym typeface="Calibri"/>
                </a:rPr>
                <a:t>0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CE307F3-B9A2-A481-69F5-8D4C05486DAD}"/>
                </a:ext>
              </a:extLst>
            </p:cNvPr>
            <p:cNvSpPr txBox="1"/>
            <p:nvPr/>
          </p:nvSpPr>
          <p:spPr>
            <a:xfrm>
              <a:off x="3249485" y="2787674"/>
              <a:ext cx="550987" cy="1473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noAutofit/>
            </a:bodyPr>
            <a:lstStyle/>
            <a:p>
              <a:pPr marR="0" algn="r" defTabSz="914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</a:pPr>
              <a:r>
                <a:rPr lang="ru-RU" sz="1050" dirty="0">
                  <a:solidFill>
                    <a:schemeClr val="bg2">
                      <a:lumMod val="75000"/>
                    </a:schemeClr>
                  </a:solidFill>
                  <a:latin typeface="Circe" panose="020B0502020203020203" pitchFamily="34" charset="0"/>
                </a:rPr>
                <a:t>5</a:t>
              </a:r>
              <a:r>
                <a:rPr kumimoji="0" lang="ru-RU" sz="1050" u="none" strike="noStrike" cap="none" spc="0" normalizeH="0" baseline="0" dirty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uFillTx/>
                  <a:latin typeface="Circe" panose="020B0502020203020203" pitchFamily="34" charset="0"/>
                  <a:sym typeface="Calibri"/>
                </a:rPr>
                <a:t>0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9B6F243-657F-CE99-9A39-BADFF754FC26}"/>
                </a:ext>
              </a:extLst>
            </p:cNvPr>
            <p:cNvSpPr txBox="1"/>
            <p:nvPr/>
          </p:nvSpPr>
          <p:spPr>
            <a:xfrm>
              <a:off x="3249485" y="2587649"/>
              <a:ext cx="550987" cy="1473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noAutofit/>
            </a:bodyPr>
            <a:lstStyle/>
            <a:p>
              <a:pPr marR="0" algn="r" defTabSz="914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</a:pPr>
              <a:r>
                <a:rPr lang="ru-RU" sz="1050" dirty="0">
                  <a:solidFill>
                    <a:schemeClr val="bg2">
                      <a:lumMod val="75000"/>
                    </a:schemeClr>
                  </a:solidFill>
                  <a:latin typeface="Circe" panose="020B0502020203020203" pitchFamily="34" charset="0"/>
                </a:rPr>
                <a:t>6</a:t>
              </a:r>
              <a:r>
                <a:rPr kumimoji="0" lang="ru-RU" sz="1050" u="none" strike="noStrike" cap="none" spc="0" normalizeH="0" baseline="0" dirty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uFillTx/>
                  <a:latin typeface="Circe" panose="020B0502020203020203" pitchFamily="34" charset="0"/>
                  <a:sym typeface="Calibri"/>
                </a:rPr>
                <a:t>0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CD46C59-FAE3-03E5-6A30-572209C0BC42}"/>
                </a:ext>
              </a:extLst>
            </p:cNvPr>
            <p:cNvSpPr txBox="1"/>
            <p:nvPr/>
          </p:nvSpPr>
          <p:spPr>
            <a:xfrm>
              <a:off x="3249485" y="2387624"/>
              <a:ext cx="550987" cy="1473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noAutofit/>
            </a:bodyPr>
            <a:lstStyle/>
            <a:p>
              <a:pPr marR="0" algn="r" defTabSz="914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</a:pPr>
              <a:r>
                <a:rPr lang="ru-RU" sz="1050" dirty="0">
                  <a:solidFill>
                    <a:schemeClr val="bg2">
                      <a:lumMod val="75000"/>
                    </a:schemeClr>
                  </a:solidFill>
                  <a:latin typeface="Circe" panose="020B0502020203020203" pitchFamily="34" charset="0"/>
                </a:rPr>
                <a:t>7</a:t>
              </a:r>
              <a:r>
                <a:rPr kumimoji="0" lang="ru-RU" sz="1050" u="none" strike="noStrike" cap="none" spc="0" normalizeH="0" baseline="0" dirty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uFillTx/>
                  <a:latin typeface="Circe" panose="020B0502020203020203" pitchFamily="34" charset="0"/>
                  <a:sym typeface="Calibri"/>
                </a:rPr>
                <a:t>0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10D6E94-95DB-C5FB-90BB-CEFAF9C8A720}"/>
                </a:ext>
              </a:extLst>
            </p:cNvPr>
            <p:cNvSpPr txBox="1"/>
            <p:nvPr/>
          </p:nvSpPr>
          <p:spPr>
            <a:xfrm>
              <a:off x="3249485" y="2187599"/>
              <a:ext cx="550987" cy="1473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noAutofit/>
            </a:bodyPr>
            <a:lstStyle/>
            <a:p>
              <a:pPr marR="0" algn="r" defTabSz="914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</a:pPr>
              <a:r>
                <a:rPr lang="ru-RU" sz="1050" dirty="0">
                  <a:solidFill>
                    <a:schemeClr val="bg2">
                      <a:lumMod val="75000"/>
                    </a:schemeClr>
                  </a:solidFill>
                  <a:latin typeface="Circe" panose="020B0502020203020203" pitchFamily="34" charset="0"/>
                </a:rPr>
                <a:t>8</a:t>
              </a:r>
              <a:r>
                <a:rPr kumimoji="0" lang="ru-RU" sz="1050" u="none" strike="noStrike" cap="none" spc="0" normalizeH="0" baseline="0" dirty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uFillTx/>
                  <a:latin typeface="Circe" panose="020B0502020203020203" pitchFamily="34" charset="0"/>
                  <a:sym typeface="Calibri"/>
                </a:rPr>
                <a:t>0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A0528B3-CD5F-9886-198A-375E87FE55DF}"/>
                </a:ext>
              </a:extLst>
            </p:cNvPr>
            <p:cNvSpPr txBox="1"/>
            <p:nvPr/>
          </p:nvSpPr>
          <p:spPr>
            <a:xfrm>
              <a:off x="3249485" y="1995738"/>
              <a:ext cx="550987" cy="1473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noAutofit/>
            </a:bodyPr>
            <a:lstStyle/>
            <a:p>
              <a:pPr marR="0" algn="r" defTabSz="914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</a:pPr>
              <a:r>
                <a:rPr lang="ru-RU" sz="1050" dirty="0">
                  <a:solidFill>
                    <a:schemeClr val="bg2">
                      <a:lumMod val="75000"/>
                    </a:schemeClr>
                  </a:solidFill>
                  <a:latin typeface="Circe" panose="020B0502020203020203" pitchFamily="34" charset="0"/>
                </a:rPr>
                <a:t>9</a:t>
              </a:r>
              <a:r>
                <a:rPr kumimoji="0" lang="ru-RU" sz="1050" u="none" strike="noStrike" cap="none" spc="0" normalizeH="0" baseline="0" dirty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uFillTx/>
                  <a:latin typeface="Circe" panose="020B0502020203020203" pitchFamily="34" charset="0"/>
                  <a:sym typeface="Calibri"/>
                </a:rPr>
                <a:t>0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D74A428-0659-3782-3455-A90DE134101E}"/>
                </a:ext>
              </a:extLst>
            </p:cNvPr>
            <p:cNvSpPr txBox="1"/>
            <p:nvPr/>
          </p:nvSpPr>
          <p:spPr>
            <a:xfrm>
              <a:off x="3249485" y="1787549"/>
              <a:ext cx="550987" cy="1473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noAutofit/>
            </a:bodyPr>
            <a:lstStyle/>
            <a:p>
              <a:pPr marR="0" algn="r" defTabSz="914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</a:pPr>
              <a:r>
                <a:rPr lang="ru-RU" sz="1050" dirty="0">
                  <a:solidFill>
                    <a:schemeClr val="bg2">
                      <a:lumMod val="75000"/>
                    </a:schemeClr>
                  </a:solidFill>
                  <a:latin typeface="Circe" panose="020B0502020203020203" pitchFamily="34" charset="0"/>
                </a:rPr>
                <a:t>10</a:t>
              </a:r>
              <a:r>
                <a:rPr kumimoji="0" lang="ru-RU" sz="1050" u="none" strike="noStrike" cap="none" spc="0" normalizeH="0" baseline="0" dirty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uFillTx/>
                  <a:latin typeface="Circe" panose="020B0502020203020203" pitchFamily="34" charset="0"/>
                  <a:sym typeface="Calibri"/>
                </a:rPr>
                <a:t>0</a:t>
              </a:r>
            </a:p>
          </p:txBody>
        </p:sp>
        <p:sp>
          <p:nvSpPr>
            <p:cNvPr id="32" name="Полилиния 31">
              <a:extLst>
                <a:ext uri="{FF2B5EF4-FFF2-40B4-BE49-F238E27FC236}">
                  <a16:creationId xmlns:a16="http://schemas.microsoft.com/office/drawing/2014/main" id="{49043B9B-7101-30D4-6167-3BE853626949}"/>
                </a:ext>
              </a:extLst>
            </p:cNvPr>
            <p:cNvSpPr/>
            <p:nvPr/>
          </p:nvSpPr>
          <p:spPr>
            <a:xfrm>
              <a:off x="2672366" y="2923504"/>
              <a:ext cx="2987899" cy="1841679"/>
            </a:xfrm>
            <a:custGeom>
              <a:avLst/>
              <a:gdLst>
                <a:gd name="connsiteX0" fmla="*/ 0 w 2987899"/>
                <a:gd name="connsiteY0" fmla="*/ 231820 h 1841679"/>
                <a:gd name="connsiteX1" fmla="*/ 2987899 w 2987899"/>
                <a:gd name="connsiteY1" fmla="*/ 0 h 1841679"/>
                <a:gd name="connsiteX2" fmla="*/ 2427668 w 2987899"/>
                <a:gd name="connsiteY2" fmla="*/ 1545465 h 1841679"/>
                <a:gd name="connsiteX3" fmla="*/ 1275009 w 2987899"/>
                <a:gd name="connsiteY3" fmla="*/ 1841679 h 1841679"/>
                <a:gd name="connsiteX4" fmla="*/ 0 w 2987899"/>
                <a:gd name="connsiteY4" fmla="*/ 231820 h 1841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87899" h="1841679">
                  <a:moveTo>
                    <a:pt x="0" y="231820"/>
                  </a:moveTo>
                  <a:lnTo>
                    <a:pt x="2987899" y="0"/>
                  </a:lnTo>
                  <a:lnTo>
                    <a:pt x="2427668" y="1545465"/>
                  </a:lnTo>
                  <a:lnTo>
                    <a:pt x="1275009" y="1841679"/>
                  </a:lnTo>
                  <a:lnTo>
                    <a:pt x="0" y="231820"/>
                  </a:lnTo>
                  <a:close/>
                </a:path>
              </a:pathLst>
            </a:custGeom>
            <a:noFill/>
            <a:ln w="25400" cap="flat">
              <a:solidFill>
                <a:srgbClr val="B58F5A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33" name="Овал 32">
              <a:extLst>
                <a:ext uri="{FF2B5EF4-FFF2-40B4-BE49-F238E27FC236}">
                  <a16:creationId xmlns:a16="http://schemas.microsoft.com/office/drawing/2014/main" id="{4D15DC6F-0BB7-3D8F-E4C1-BED1E45F102D}"/>
                </a:ext>
              </a:extLst>
            </p:cNvPr>
            <p:cNvSpPr/>
            <p:nvPr/>
          </p:nvSpPr>
          <p:spPr>
            <a:xfrm>
              <a:off x="2614904" y="3088554"/>
              <a:ext cx="140303" cy="140303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B58F5A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34" name="Овал 33">
              <a:extLst>
                <a:ext uri="{FF2B5EF4-FFF2-40B4-BE49-F238E27FC236}">
                  <a16:creationId xmlns:a16="http://schemas.microsoft.com/office/drawing/2014/main" id="{81438473-ED42-E448-BA5E-D5BC980760DB}"/>
                </a:ext>
              </a:extLst>
            </p:cNvPr>
            <p:cNvSpPr/>
            <p:nvPr/>
          </p:nvSpPr>
          <p:spPr>
            <a:xfrm>
              <a:off x="3864687" y="2991132"/>
              <a:ext cx="140303" cy="140303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B58F5A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35" name="Овал 34">
              <a:extLst>
                <a:ext uri="{FF2B5EF4-FFF2-40B4-BE49-F238E27FC236}">
                  <a16:creationId xmlns:a16="http://schemas.microsoft.com/office/drawing/2014/main" id="{8C5A1035-2BC6-7829-5D04-25B7D2509E9F}"/>
                </a:ext>
              </a:extLst>
            </p:cNvPr>
            <p:cNvSpPr/>
            <p:nvPr/>
          </p:nvSpPr>
          <p:spPr>
            <a:xfrm>
              <a:off x="5586075" y="2853352"/>
              <a:ext cx="140303" cy="140303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B58F5A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36" name="Овал 35">
              <a:extLst>
                <a:ext uri="{FF2B5EF4-FFF2-40B4-BE49-F238E27FC236}">
                  <a16:creationId xmlns:a16="http://schemas.microsoft.com/office/drawing/2014/main" id="{E516E671-1C69-2EF7-5805-10D5FE5F22D9}"/>
                </a:ext>
              </a:extLst>
            </p:cNvPr>
            <p:cNvSpPr/>
            <p:nvPr/>
          </p:nvSpPr>
          <p:spPr>
            <a:xfrm>
              <a:off x="3364865" y="4044778"/>
              <a:ext cx="140303" cy="140303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B58F5A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37" name="Овал 36">
              <a:extLst>
                <a:ext uri="{FF2B5EF4-FFF2-40B4-BE49-F238E27FC236}">
                  <a16:creationId xmlns:a16="http://schemas.microsoft.com/office/drawing/2014/main" id="{EB0B70CD-3249-5F23-135D-BE2181D40484}"/>
                </a:ext>
              </a:extLst>
            </p:cNvPr>
            <p:cNvSpPr/>
            <p:nvPr/>
          </p:nvSpPr>
          <p:spPr>
            <a:xfrm>
              <a:off x="3871924" y="4692508"/>
              <a:ext cx="140303" cy="140303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B58F5A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38" name="Овал 37">
              <a:extLst>
                <a:ext uri="{FF2B5EF4-FFF2-40B4-BE49-F238E27FC236}">
                  <a16:creationId xmlns:a16="http://schemas.microsoft.com/office/drawing/2014/main" id="{0CADB9A7-A821-A75B-C9CD-5C3A3EC47089}"/>
                </a:ext>
              </a:extLst>
            </p:cNvPr>
            <p:cNvSpPr/>
            <p:nvPr/>
          </p:nvSpPr>
          <p:spPr>
            <a:xfrm>
              <a:off x="5021746" y="4376040"/>
              <a:ext cx="140303" cy="140303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B58F5A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39" name="Полилиния 38">
              <a:extLst>
                <a:ext uri="{FF2B5EF4-FFF2-40B4-BE49-F238E27FC236}">
                  <a16:creationId xmlns:a16="http://schemas.microsoft.com/office/drawing/2014/main" id="{71509788-ED52-5681-2B59-85739EB1AE15}"/>
                </a:ext>
              </a:extLst>
            </p:cNvPr>
            <p:cNvSpPr/>
            <p:nvPr/>
          </p:nvSpPr>
          <p:spPr>
            <a:xfrm>
              <a:off x="2289717" y="2765502"/>
              <a:ext cx="3434576" cy="2929054"/>
            </a:xfrm>
            <a:custGeom>
              <a:avLst/>
              <a:gdLst>
                <a:gd name="connsiteX0" fmla="*/ 0 w 3434576"/>
                <a:gd name="connsiteY0" fmla="*/ 1970049 h 2929054"/>
                <a:gd name="connsiteX1" fmla="*/ 869795 w 3434576"/>
                <a:gd name="connsiteY1" fmla="*/ 661639 h 2929054"/>
                <a:gd name="connsiteX2" fmla="*/ 1650381 w 3434576"/>
                <a:gd name="connsiteY2" fmla="*/ 0 h 2929054"/>
                <a:gd name="connsiteX3" fmla="*/ 2527610 w 3434576"/>
                <a:gd name="connsiteY3" fmla="*/ 624469 h 2929054"/>
                <a:gd name="connsiteX4" fmla="*/ 3434576 w 3434576"/>
                <a:gd name="connsiteY4" fmla="*/ 2051825 h 2929054"/>
                <a:gd name="connsiteX5" fmla="*/ 1650381 w 3434576"/>
                <a:gd name="connsiteY5" fmla="*/ 2929054 h 2929054"/>
                <a:gd name="connsiteX6" fmla="*/ 0 w 3434576"/>
                <a:gd name="connsiteY6" fmla="*/ 1970049 h 2929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34576" h="2929054">
                  <a:moveTo>
                    <a:pt x="0" y="1970049"/>
                  </a:moveTo>
                  <a:lnTo>
                    <a:pt x="869795" y="661639"/>
                  </a:lnTo>
                  <a:lnTo>
                    <a:pt x="1650381" y="0"/>
                  </a:lnTo>
                  <a:lnTo>
                    <a:pt x="2527610" y="624469"/>
                  </a:lnTo>
                  <a:lnTo>
                    <a:pt x="3434576" y="2051825"/>
                  </a:lnTo>
                  <a:lnTo>
                    <a:pt x="1650381" y="2929054"/>
                  </a:lnTo>
                  <a:lnTo>
                    <a:pt x="0" y="1970049"/>
                  </a:lnTo>
                  <a:close/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40" name="Овал 39">
              <a:extLst>
                <a:ext uri="{FF2B5EF4-FFF2-40B4-BE49-F238E27FC236}">
                  <a16:creationId xmlns:a16="http://schemas.microsoft.com/office/drawing/2014/main" id="{02742278-2C64-9BFA-5E50-26863F3816A7}"/>
                </a:ext>
              </a:extLst>
            </p:cNvPr>
            <p:cNvSpPr/>
            <p:nvPr/>
          </p:nvSpPr>
          <p:spPr>
            <a:xfrm>
              <a:off x="2233932" y="4647050"/>
              <a:ext cx="140303" cy="140303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chemeClr val="tx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41" name="Овал 40">
              <a:extLst>
                <a:ext uri="{FF2B5EF4-FFF2-40B4-BE49-F238E27FC236}">
                  <a16:creationId xmlns:a16="http://schemas.microsoft.com/office/drawing/2014/main" id="{C100A2E8-EDD4-EB5D-F2CC-83C99D7FF1BE}"/>
                </a:ext>
              </a:extLst>
            </p:cNvPr>
            <p:cNvSpPr/>
            <p:nvPr/>
          </p:nvSpPr>
          <p:spPr>
            <a:xfrm>
              <a:off x="3097817" y="3358848"/>
              <a:ext cx="140303" cy="140303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chemeClr val="tx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42" name="Овал 41">
              <a:extLst>
                <a:ext uri="{FF2B5EF4-FFF2-40B4-BE49-F238E27FC236}">
                  <a16:creationId xmlns:a16="http://schemas.microsoft.com/office/drawing/2014/main" id="{1454A4E3-9F46-9F6E-7ABC-A3F2BA956354}"/>
                </a:ext>
              </a:extLst>
            </p:cNvPr>
            <p:cNvSpPr/>
            <p:nvPr/>
          </p:nvSpPr>
          <p:spPr>
            <a:xfrm>
              <a:off x="3870081" y="5581098"/>
              <a:ext cx="140303" cy="140303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chemeClr val="tx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43" name="Овал 42">
              <a:extLst>
                <a:ext uri="{FF2B5EF4-FFF2-40B4-BE49-F238E27FC236}">
                  <a16:creationId xmlns:a16="http://schemas.microsoft.com/office/drawing/2014/main" id="{948FCD69-6D84-829B-9A6B-AA448E6A2CEC}"/>
                </a:ext>
              </a:extLst>
            </p:cNvPr>
            <p:cNvSpPr/>
            <p:nvPr/>
          </p:nvSpPr>
          <p:spPr>
            <a:xfrm>
              <a:off x="3873847" y="2711632"/>
              <a:ext cx="140303" cy="140303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chemeClr val="tx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44" name="Овал 43">
              <a:extLst>
                <a:ext uri="{FF2B5EF4-FFF2-40B4-BE49-F238E27FC236}">
                  <a16:creationId xmlns:a16="http://schemas.microsoft.com/office/drawing/2014/main" id="{85887A23-3F90-BD71-C7A8-841D44BFEEED}"/>
                </a:ext>
              </a:extLst>
            </p:cNvPr>
            <p:cNvSpPr/>
            <p:nvPr/>
          </p:nvSpPr>
          <p:spPr>
            <a:xfrm>
              <a:off x="5642972" y="4728846"/>
              <a:ext cx="140303" cy="140303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chemeClr val="tx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45" name="Овал 44">
              <a:extLst>
                <a:ext uri="{FF2B5EF4-FFF2-40B4-BE49-F238E27FC236}">
                  <a16:creationId xmlns:a16="http://schemas.microsoft.com/office/drawing/2014/main" id="{09D68D7D-9F7E-DAA3-A2D9-A38EBD2BBDBD}"/>
                </a:ext>
              </a:extLst>
            </p:cNvPr>
            <p:cNvSpPr/>
            <p:nvPr/>
          </p:nvSpPr>
          <p:spPr>
            <a:xfrm>
              <a:off x="4717368" y="3325221"/>
              <a:ext cx="140303" cy="140303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chemeClr val="tx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46" name="Полилиния 45">
              <a:extLst>
                <a:ext uri="{FF2B5EF4-FFF2-40B4-BE49-F238E27FC236}">
                  <a16:creationId xmlns:a16="http://schemas.microsoft.com/office/drawing/2014/main" id="{72218D64-9DCA-D007-8469-4A0555D12535}"/>
                </a:ext>
              </a:extLst>
            </p:cNvPr>
            <p:cNvSpPr/>
            <p:nvPr/>
          </p:nvSpPr>
          <p:spPr>
            <a:xfrm>
              <a:off x="2334530" y="2232362"/>
              <a:ext cx="2860692" cy="2482673"/>
            </a:xfrm>
            <a:custGeom>
              <a:avLst/>
              <a:gdLst>
                <a:gd name="connsiteX0" fmla="*/ 1164710 w 2860692"/>
                <a:gd name="connsiteY0" fmla="*/ 1358829 h 2482673"/>
                <a:gd name="connsiteX1" fmla="*/ 1604031 w 2860692"/>
                <a:gd name="connsiteY1" fmla="*/ 0 h 2482673"/>
                <a:gd name="connsiteX2" fmla="*/ 1987159 w 2860692"/>
                <a:gd name="connsiteY2" fmla="*/ 1404804 h 2482673"/>
                <a:gd name="connsiteX3" fmla="*/ 2860692 w 2860692"/>
                <a:gd name="connsiteY3" fmla="*/ 2278337 h 2482673"/>
                <a:gd name="connsiteX4" fmla="*/ 1604031 w 2860692"/>
                <a:gd name="connsiteY4" fmla="*/ 2217037 h 2482673"/>
                <a:gd name="connsiteX5" fmla="*/ 0 w 2860692"/>
                <a:gd name="connsiteY5" fmla="*/ 2482673 h 2482673"/>
                <a:gd name="connsiteX6" fmla="*/ 1164710 w 2860692"/>
                <a:gd name="connsiteY6" fmla="*/ 1358829 h 2482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60692" h="2482673">
                  <a:moveTo>
                    <a:pt x="1164710" y="1358829"/>
                  </a:moveTo>
                  <a:lnTo>
                    <a:pt x="1604031" y="0"/>
                  </a:lnTo>
                  <a:lnTo>
                    <a:pt x="1987159" y="1404804"/>
                  </a:lnTo>
                  <a:lnTo>
                    <a:pt x="2860692" y="2278337"/>
                  </a:lnTo>
                  <a:lnTo>
                    <a:pt x="1604031" y="2217037"/>
                  </a:lnTo>
                  <a:lnTo>
                    <a:pt x="0" y="2482673"/>
                  </a:lnTo>
                  <a:lnTo>
                    <a:pt x="1164710" y="1358829"/>
                  </a:lnTo>
                  <a:close/>
                </a:path>
              </a:pathLst>
            </a:custGeom>
            <a:noFill/>
            <a:ln w="25400" cap="flat">
              <a:solidFill>
                <a:schemeClr val="accent2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47" name="Овал 46">
              <a:extLst>
                <a:ext uri="{FF2B5EF4-FFF2-40B4-BE49-F238E27FC236}">
                  <a16:creationId xmlns:a16="http://schemas.microsoft.com/office/drawing/2014/main" id="{AA7D2BA2-9118-42C5-0E19-786C59041702}"/>
                </a:ext>
              </a:extLst>
            </p:cNvPr>
            <p:cNvSpPr/>
            <p:nvPr/>
          </p:nvSpPr>
          <p:spPr>
            <a:xfrm>
              <a:off x="2302064" y="4614283"/>
              <a:ext cx="140303" cy="140303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chemeClr val="accent2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48" name="Овал 47">
              <a:extLst>
                <a:ext uri="{FF2B5EF4-FFF2-40B4-BE49-F238E27FC236}">
                  <a16:creationId xmlns:a16="http://schemas.microsoft.com/office/drawing/2014/main" id="{0AE49783-7D40-8DC0-9869-C402D7D2D356}"/>
                </a:ext>
              </a:extLst>
            </p:cNvPr>
            <p:cNvSpPr/>
            <p:nvPr/>
          </p:nvSpPr>
          <p:spPr>
            <a:xfrm>
              <a:off x="3414485" y="3534896"/>
              <a:ext cx="140303" cy="140303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chemeClr val="accent2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49" name="Овал 48">
              <a:extLst>
                <a:ext uri="{FF2B5EF4-FFF2-40B4-BE49-F238E27FC236}">
                  <a16:creationId xmlns:a16="http://schemas.microsoft.com/office/drawing/2014/main" id="{26145058-F33C-3125-ACE0-BE1323AB7018}"/>
                </a:ext>
              </a:extLst>
            </p:cNvPr>
            <p:cNvSpPr/>
            <p:nvPr/>
          </p:nvSpPr>
          <p:spPr>
            <a:xfrm>
              <a:off x="3865682" y="4373176"/>
              <a:ext cx="140303" cy="140303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chemeClr val="accent2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50" name="Овал 49">
              <a:extLst>
                <a:ext uri="{FF2B5EF4-FFF2-40B4-BE49-F238E27FC236}">
                  <a16:creationId xmlns:a16="http://schemas.microsoft.com/office/drawing/2014/main" id="{D4431DB0-5847-E2B3-1E6C-42DB6E215877}"/>
                </a:ext>
              </a:extLst>
            </p:cNvPr>
            <p:cNvSpPr/>
            <p:nvPr/>
          </p:nvSpPr>
          <p:spPr>
            <a:xfrm>
              <a:off x="5125091" y="4440571"/>
              <a:ext cx="140303" cy="140303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chemeClr val="accent2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51" name="Овал 50">
              <a:extLst>
                <a:ext uri="{FF2B5EF4-FFF2-40B4-BE49-F238E27FC236}">
                  <a16:creationId xmlns:a16="http://schemas.microsoft.com/office/drawing/2014/main" id="{0AD71717-27BF-0FDC-D9D6-CE327AFB36A4}"/>
                </a:ext>
              </a:extLst>
            </p:cNvPr>
            <p:cNvSpPr/>
            <p:nvPr/>
          </p:nvSpPr>
          <p:spPr>
            <a:xfrm>
              <a:off x="4247571" y="3552530"/>
              <a:ext cx="140303" cy="140303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chemeClr val="accent2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52" name="Овал 51">
              <a:extLst>
                <a:ext uri="{FF2B5EF4-FFF2-40B4-BE49-F238E27FC236}">
                  <a16:creationId xmlns:a16="http://schemas.microsoft.com/office/drawing/2014/main" id="{E9C0B884-4731-2617-369B-D1FAF0BB70F5}"/>
                </a:ext>
              </a:extLst>
            </p:cNvPr>
            <p:cNvSpPr/>
            <p:nvPr/>
          </p:nvSpPr>
          <p:spPr>
            <a:xfrm>
              <a:off x="3864686" y="2178988"/>
              <a:ext cx="140303" cy="140303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chemeClr val="accent2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53" name="Полилиния 52">
              <a:extLst>
                <a:ext uri="{FF2B5EF4-FFF2-40B4-BE49-F238E27FC236}">
                  <a16:creationId xmlns:a16="http://schemas.microsoft.com/office/drawing/2014/main" id="{7AD0F15E-EF9D-D1A5-C711-DAE30229FEAB}"/>
                </a:ext>
              </a:extLst>
            </p:cNvPr>
            <p:cNvSpPr/>
            <p:nvPr/>
          </p:nvSpPr>
          <p:spPr>
            <a:xfrm>
              <a:off x="2403566" y="1972491"/>
              <a:ext cx="2279468" cy="3801292"/>
            </a:xfrm>
            <a:custGeom>
              <a:avLst/>
              <a:gdLst>
                <a:gd name="connsiteX0" fmla="*/ 1534885 w 2279468"/>
                <a:gd name="connsiteY0" fmla="*/ 0 h 3801292"/>
                <a:gd name="connsiteX1" fmla="*/ 2279468 w 2279468"/>
                <a:gd name="connsiteY1" fmla="*/ 1489166 h 3801292"/>
                <a:gd name="connsiteX2" fmla="*/ 2214154 w 2279468"/>
                <a:gd name="connsiteY2" fmla="*/ 2240280 h 3801292"/>
                <a:gd name="connsiteX3" fmla="*/ 1541417 w 2279468"/>
                <a:gd name="connsiteY3" fmla="*/ 3801292 h 3801292"/>
                <a:gd name="connsiteX4" fmla="*/ 0 w 2279468"/>
                <a:gd name="connsiteY4" fmla="*/ 2677886 h 3801292"/>
                <a:gd name="connsiteX5" fmla="*/ 1162594 w 2279468"/>
                <a:gd name="connsiteY5" fmla="*/ 1665515 h 3801292"/>
                <a:gd name="connsiteX6" fmla="*/ 1534885 w 2279468"/>
                <a:gd name="connsiteY6" fmla="*/ 0 h 3801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79468" h="3801292">
                  <a:moveTo>
                    <a:pt x="1534885" y="0"/>
                  </a:moveTo>
                  <a:lnTo>
                    <a:pt x="2279468" y="1489166"/>
                  </a:lnTo>
                  <a:lnTo>
                    <a:pt x="2214154" y="2240280"/>
                  </a:lnTo>
                  <a:lnTo>
                    <a:pt x="1541417" y="3801292"/>
                  </a:lnTo>
                  <a:lnTo>
                    <a:pt x="0" y="2677886"/>
                  </a:lnTo>
                  <a:lnTo>
                    <a:pt x="1162594" y="1665515"/>
                  </a:lnTo>
                  <a:lnTo>
                    <a:pt x="1534885" y="0"/>
                  </a:lnTo>
                  <a:close/>
                </a:path>
              </a:pathLst>
            </a:custGeom>
            <a:noFill/>
            <a:ln w="25400" cap="flat">
              <a:solidFill>
                <a:schemeClr val="accent3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54" name="Овал 53">
              <a:extLst>
                <a:ext uri="{FF2B5EF4-FFF2-40B4-BE49-F238E27FC236}">
                  <a16:creationId xmlns:a16="http://schemas.microsoft.com/office/drawing/2014/main" id="{C1AA64F7-77B9-43F2-7169-67BFC59DE8F7}"/>
                </a:ext>
              </a:extLst>
            </p:cNvPr>
            <p:cNvSpPr/>
            <p:nvPr/>
          </p:nvSpPr>
          <p:spPr>
            <a:xfrm>
              <a:off x="3483652" y="3576483"/>
              <a:ext cx="140303" cy="140303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chemeClr val="accent3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55" name="Овал 54">
              <a:extLst>
                <a:ext uri="{FF2B5EF4-FFF2-40B4-BE49-F238E27FC236}">
                  <a16:creationId xmlns:a16="http://schemas.microsoft.com/office/drawing/2014/main" id="{0743A0D5-5D0B-583F-07C7-B467F5D6AF46}"/>
                </a:ext>
              </a:extLst>
            </p:cNvPr>
            <p:cNvSpPr/>
            <p:nvPr/>
          </p:nvSpPr>
          <p:spPr>
            <a:xfrm>
              <a:off x="3869782" y="1924910"/>
              <a:ext cx="140303" cy="140303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chemeClr val="accent3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56" name="Овал 55">
              <a:extLst>
                <a:ext uri="{FF2B5EF4-FFF2-40B4-BE49-F238E27FC236}">
                  <a16:creationId xmlns:a16="http://schemas.microsoft.com/office/drawing/2014/main" id="{CF115FE0-0F7C-F568-22CC-B573DED879F9}"/>
                </a:ext>
              </a:extLst>
            </p:cNvPr>
            <p:cNvSpPr/>
            <p:nvPr/>
          </p:nvSpPr>
          <p:spPr>
            <a:xfrm>
              <a:off x="4595118" y="3391637"/>
              <a:ext cx="140303" cy="140303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chemeClr val="accent3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57" name="Овал 56">
              <a:extLst>
                <a:ext uri="{FF2B5EF4-FFF2-40B4-BE49-F238E27FC236}">
                  <a16:creationId xmlns:a16="http://schemas.microsoft.com/office/drawing/2014/main" id="{820FDFF7-4245-F9EF-44D7-E1903CD39EDA}"/>
                </a:ext>
              </a:extLst>
            </p:cNvPr>
            <p:cNvSpPr/>
            <p:nvPr/>
          </p:nvSpPr>
          <p:spPr>
            <a:xfrm>
              <a:off x="4545975" y="4121401"/>
              <a:ext cx="140303" cy="140303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chemeClr val="accent3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58" name="Овал 57">
              <a:extLst>
                <a:ext uri="{FF2B5EF4-FFF2-40B4-BE49-F238E27FC236}">
                  <a16:creationId xmlns:a16="http://schemas.microsoft.com/office/drawing/2014/main" id="{7F17D849-E084-864C-F322-9ECADF1BCE59}"/>
                </a:ext>
              </a:extLst>
            </p:cNvPr>
            <p:cNvSpPr/>
            <p:nvPr/>
          </p:nvSpPr>
          <p:spPr>
            <a:xfrm>
              <a:off x="3871924" y="5705763"/>
              <a:ext cx="140303" cy="140303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chemeClr val="accent3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59" name="Овал 58">
              <a:extLst>
                <a:ext uri="{FF2B5EF4-FFF2-40B4-BE49-F238E27FC236}">
                  <a16:creationId xmlns:a16="http://schemas.microsoft.com/office/drawing/2014/main" id="{380670A1-CF3B-F426-70AD-D87E52A709D7}"/>
                </a:ext>
              </a:extLst>
            </p:cNvPr>
            <p:cNvSpPr/>
            <p:nvPr/>
          </p:nvSpPr>
          <p:spPr>
            <a:xfrm>
              <a:off x="2362567" y="4588154"/>
              <a:ext cx="140303" cy="140303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chemeClr val="accent3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60" name="Полилиния 59">
              <a:extLst>
                <a:ext uri="{FF2B5EF4-FFF2-40B4-BE49-F238E27FC236}">
                  <a16:creationId xmlns:a16="http://schemas.microsoft.com/office/drawing/2014/main" id="{A0093AE3-65F2-F585-5BB1-5EC6CA069D37}"/>
                </a:ext>
              </a:extLst>
            </p:cNvPr>
            <p:cNvSpPr/>
            <p:nvPr/>
          </p:nvSpPr>
          <p:spPr>
            <a:xfrm>
              <a:off x="2400300" y="3135796"/>
              <a:ext cx="2797865" cy="2012674"/>
            </a:xfrm>
            <a:custGeom>
              <a:avLst/>
              <a:gdLst>
                <a:gd name="connsiteX0" fmla="*/ 2797865 w 2797865"/>
                <a:gd name="connsiteY0" fmla="*/ 29817 h 2012674"/>
                <a:gd name="connsiteX1" fmla="*/ 2777987 w 2797865"/>
                <a:gd name="connsiteY1" fmla="*/ 1371600 h 2012674"/>
                <a:gd name="connsiteX2" fmla="*/ 1535596 w 2797865"/>
                <a:gd name="connsiteY2" fmla="*/ 2012674 h 2012674"/>
                <a:gd name="connsiteX3" fmla="*/ 0 w 2797865"/>
                <a:gd name="connsiteY3" fmla="*/ 1525656 h 2012674"/>
                <a:gd name="connsiteX4" fmla="*/ 790161 w 2797865"/>
                <a:gd name="connsiteY4" fmla="*/ 298174 h 2012674"/>
                <a:gd name="connsiteX5" fmla="*/ 1530626 w 2797865"/>
                <a:gd name="connsiteY5" fmla="*/ 0 h 2012674"/>
                <a:gd name="connsiteX6" fmla="*/ 2797865 w 2797865"/>
                <a:gd name="connsiteY6" fmla="*/ 29817 h 2012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97865" h="2012674">
                  <a:moveTo>
                    <a:pt x="2797865" y="29817"/>
                  </a:moveTo>
                  <a:lnTo>
                    <a:pt x="2777987" y="1371600"/>
                  </a:lnTo>
                  <a:lnTo>
                    <a:pt x="1535596" y="2012674"/>
                  </a:lnTo>
                  <a:lnTo>
                    <a:pt x="0" y="1525656"/>
                  </a:lnTo>
                  <a:lnTo>
                    <a:pt x="790161" y="298174"/>
                  </a:lnTo>
                  <a:lnTo>
                    <a:pt x="1530626" y="0"/>
                  </a:lnTo>
                  <a:lnTo>
                    <a:pt x="2797865" y="29817"/>
                  </a:lnTo>
                  <a:close/>
                </a:path>
              </a:pathLst>
            </a:custGeom>
            <a:noFill/>
            <a:ln w="25400" cap="flat">
              <a:solidFill>
                <a:schemeClr val="accent4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61" name="Овал 60">
              <a:extLst>
                <a:ext uri="{FF2B5EF4-FFF2-40B4-BE49-F238E27FC236}">
                  <a16:creationId xmlns:a16="http://schemas.microsoft.com/office/drawing/2014/main" id="{1215C421-159B-BF6C-DED3-FE5CB13B16FC}"/>
                </a:ext>
              </a:extLst>
            </p:cNvPr>
            <p:cNvSpPr/>
            <p:nvPr/>
          </p:nvSpPr>
          <p:spPr>
            <a:xfrm>
              <a:off x="5123580" y="3094947"/>
              <a:ext cx="140303" cy="140303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chemeClr val="accent4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62" name="Овал 61">
              <a:extLst>
                <a:ext uri="{FF2B5EF4-FFF2-40B4-BE49-F238E27FC236}">
                  <a16:creationId xmlns:a16="http://schemas.microsoft.com/office/drawing/2014/main" id="{79E5711F-3A4C-9708-47FD-F084C5F8A354}"/>
                </a:ext>
              </a:extLst>
            </p:cNvPr>
            <p:cNvSpPr/>
            <p:nvPr/>
          </p:nvSpPr>
          <p:spPr>
            <a:xfrm>
              <a:off x="5095643" y="4431211"/>
              <a:ext cx="140303" cy="140303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chemeClr val="accent4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63" name="Овал 62">
              <a:extLst>
                <a:ext uri="{FF2B5EF4-FFF2-40B4-BE49-F238E27FC236}">
                  <a16:creationId xmlns:a16="http://schemas.microsoft.com/office/drawing/2014/main" id="{52940BED-DD04-E2AC-7481-6F75E2ECC4C1}"/>
                </a:ext>
              </a:extLst>
            </p:cNvPr>
            <p:cNvSpPr/>
            <p:nvPr/>
          </p:nvSpPr>
          <p:spPr>
            <a:xfrm>
              <a:off x="3864625" y="5066088"/>
              <a:ext cx="140303" cy="140303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chemeClr val="accent4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64" name="Овал 63">
              <a:extLst>
                <a:ext uri="{FF2B5EF4-FFF2-40B4-BE49-F238E27FC236}">
                  <a16:creationId xmlns:a16="http://schemas.microsoft.com/office/drawing/2014/main" id="{951089CC-1ADD-557D-BEAB-527BBF3260E4}"/>
                </a:ext>
              </a:extLst>
            </p:cNvPr>
            <p:cNvSpPr/>
            <p:nvPr/>
          </p:nvSpPr>
          <p:spPr>
            <a:xfrm>
              <a:off x="2383551" y="4583484"/>
              <a:ext cx="140303" cy="140303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chemeClr val="accent4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65" name="Овал 64">
              <a:extLst>
                <a:ext uri="{FF2B5EF4-FFF2-40B4-BE49-F238E27FC236}">
                  <a16:creationId xmlns:a16="http://schemas.microsoft.com/office/drawing/2014/main" id="{E02E14B7-7518-4180-416A-E43081044427}"/>
                </a:ext>
              </a:extLst>
            </p:cNvPr>
            <p:cNvSpPr/>
            <p:nvPr/>
          </p:nvSpPr>
          <p:spPr>
            <a:xfrm>
              <a:off x="3133727" y="3372327"/>
              <a:ext cx="140303" cy="140303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chemeClr val="accent4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66" name="Овал 65">
              <a:extLst>
                <a:ext uri="{FF2B5EF4-FFF2-40B4-BE49-F238E27FC236}">
                  <a16:creationId xmlns:a16="http://schemas.microsoft.com/office/drawing/2014/main" id="{A46188A2-6C63-58EB-6CEC-D52EBDE5B412}"/>
                </a:ext>
              </a:extLst>
            </p:cNvPr>
            <p:cNvSpPr/>
            <p:nvPr/>
          </p:nvSpPr>
          <p:spPr>
            <a:xfrm>
              <a:off x="3869508" y="3072550"/>
              <a:ext cx="140303" cy="140303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chemeClr val="accent4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82E6C385-EB25-D55E-5A66-24C395478E2C}"/>
                </a:ext>
              </a:extLst>
            </p:cNvPr>
            <p:cNvSpPr txBox="1"/>
            <p:nvPr/>
          </p:nvSpPr>
          <p:spPr>
            <a:xfrm>
              <a:off x="1121417" y="2738184"/>
              <a:ext cx="866243" cy="1674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noAutofit/>
            </a:bodyPr>
            <a:lstStyle/>
            <a:p>
              <a:pPr marR="0" algn="ctr" defTabSz="914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</a:pPr>
              <a:r>
                <a:rPr lang="ru-RU" sz="1050" dirty="0">
                  <a:solidFill>
                    <a:schemeClr val="tx1"/>
                  </a:solidFill>
                  <a:latin typeface="Circe" panose="020B0502020203020203" pitchFamily="34" charset="0"/>
                </a:rPr>
                <a:t>Терпимость</a:t>
              </a:r>
              <a:endParaRPr kumimoji="0" lang="ru-RU" sz="105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irce" panose="020B0502020203020203" pitchFamily="34" charset="0"/>
                <a:sym typeface="Calibri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18F3C64D-CB7A-F85E-BE9B-5216394CB029}"/>
                </a:ext>
              </a:extLst>
            </p:cNvPr>
            <p:cNvSpPr txBox="1"/>
            <p:nvPr/>
          </p:nvSpPr>
          <p:spPr>
            <a:xfrm>
              <a:off x="245018" y="4750480"/>
              <a:ext cx="1742642" cy="3156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noAutofit/>
            </a:bodyPr>
            <a:lstStyle/>
            <a:p>
              <a:pPr marR="0" algn="ctr" defTabSz="914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</a:pPr>
              <a:r>
                <a:rPr lang="ru-RU" sz="1050" dirty="0">
                  <a:solidFill>
                    <a:schemeClr val="tx1"/>
                  </a:solidFill>
                  <a:latin typeface="Circe" panose="020B0502020203020203" pitchFamily="34" charset="0"/>
                </a:rPr>
                <a:t>Долгосрочная ориентация</a:t>
              </a:r>
              <a:endParaRPr kumimoji="0" lang="ru-RU" sz="105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irce" panose="020B0502020203020203" pitchFamily="34" charset="0"/>
                <a:sym typeface="Calibri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FAB96738-AB45-395A-AEFA-CC53E1C8F95B}"/>
                </a:ext>
              </a:extLst>
            </p:cNvPr>
            <p:cNvSpPr txBox="1"/>
            <p:nvPr/>
          </p:nvSpPr>
          <p:spPr>
            <a:xfrm>
              <a:off x="3018717" y="5932048"/>
              <a:ext cx="1842929" cy="198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noAutofit/>
            </a:bodyPr>
            <a:lstStyle/>
            <a:p>
              <a:pPr marR="0" algn="ctr" defTabSz="914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</a:pPr>
              <a:r>
                <a:rPr lang="ru-RU" sz="1050" dirty="0">
                  <a:solidFill>
                    <a:schemeClr val="tx1"/>
                  </a:solidFill>
                  <a:latin typeface="Circe" panose="020B0502020203020203" pitchFamily="34" charset="0"/>
                </a:rPr>
                <a:t>Избегание несправедливости</a:t>
              </a:r>
              <a:endParaRPr kumimoji="0" lang="ru-RU" sz="105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irce" panose="020B0502020203020203" pitchFamily="34" charset="0"/>
                <a:sym typeface="Calibri"/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6C43E7BD-E427-977A-567A-8BA9426D57FB}"/>
                </a:ext>
              </a:extLst>
            </p:cNvPr>
            <p:cNvSpPr txBox="1"/>
            <p:nvPr/>
          </p:nvSpPr>
          <p:spPr>
            <a:xfrm>
              <a:off x="2845097" y="1572426"/>
              <a:ext cx="2217229" cy="1887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noAutofit/>
            </a:bodyPr>
            <a:lstStyle/>
            <a:p>
              <a:pPr marR="0" algn="ctr" defTabSz="914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</a:pPr>
              <a:r>
                <a:rPr lang="ru-RU" sz="1050" dirty="0">
                  <a:solidFill>
                    <a:schemeClr val="tx1"/>
                  </a:solidFill>
                  <a:latin typeface="Circe" panose="020B0502020203020203" pitchFamily="34" charset="0"/>
                </a:rPr>
                <a:t>Дистанция по отношению к власти</a:t>
              </a:r>
              <a:endParaRPr kumimoji="0" lang="ru-RU" sz="105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irce" panose="020B0502020203020203" pitchFamily="34" charset="0"/>
                <a:sym typeface="Calibri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A7EFAD53-B2A8-D47B-3E2E-386EC05B145C}"/>
                </a:ext>
              </a:extLst>
            </p:cNvPr>
            <p:cNvSpPr txBox="1"/>
            <p:nvPr/>
          </p:nvSpPr>
          <p:spPr>
            <a:xfrm>
              <a:off x="5622827" y="2738184"/>
              <a:ext cx="1616288" cy="1137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noAutofit/>
            </a:bodyPr>
            <a:lstStyle/>
            <a:p>
              <a:pPr marR="0" algn="ctr" defTabSz="914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</a:pPr>
              <a:r>
                <a:rPr lang="ru-RU" sz="1050" dirty="0">
                  <a:solidFill>
                    <a:schemeClr val="tx1"/>
                  </a:solidFill>
                  <a:latin typeface="Circe" panose="020B0502020203020203" pitchFamily="34" charset="0"/>
                </a:rPr>
                <a:t>Индивидуализм</a:t>
              </a:r>
              <a:endParaRPr kumimoji="0" lang="ru-RU" sz="105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irce" panose="020B0502020203020203" pitchFamily="34" charset="0"/>
                <a:sym typeface="Calibri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77958587-EACA-7AF8-DE90-05FF815AA7E5}"/>
                </a:ext>
              </a:extLst>
            </p:cNvPr>
            <p:cNvSpPr txBox="1"/>
            <p:nvPr/>
          </p:nvSpPr>
          <p:spPr>
            <a:xfrm>
              <a:off x="5622827" y="4821365"/>
              <a:ext cx="1616288" cy="1137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noAutofit/>
            </a:bodyPr>
            <a:lstStyle/>
            <a:p>
              <a:pPr marR="0" algn="ctr" defTabSz="914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</a:pPr>
              <a:r>
                <a:rPr lang="ru-RU" sz="1050" dirty="0">
                  <a:solidFill>
                    <a:schemeClr val="tx1"/>
                  </a:solidFill>
                  <a:latin typeface="Circe" panose="020B0502020203020203" pitchFamily="34" charset="0"/>
                </a:rPr>
                <a:t>Маскулинность</a:t>
              </a:r>
              <a:endParaRPr kumimoji="0" lang="ru-RU" sz="105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irce" panose="020B0502020203020203" pitchFamily="34" charset="0"/>
                <a:sym typeface="Calibri"/>
              </a:endParaRPr>
            </a:p>
          </p:txBody>
        </p:sp>
      </p:grpSp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2F473E02-3818-C890-E3C6-1088228FE465}"/>
              </a:ext>
            </a:extLst>
          </p:cNvPr>
          <p:cNvGrpSpPr/>
          <p:nvPr/>
        </p:nvGrpSpPr>
        <p:grpSpPr>
          <a:xfrm>
            <a:off x="673290" y="6064120"/>
            <a:ext cx="915759" cy="174890"/>
            <a:chOff x="673290" y="6192456"/>
            <a:chExt cx="915759" cy="174890"/>
          </a:xfrm>
        </p:grpSpPr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75306EA3-4028-E2B5-8420-23E97248A309}"/>
                </a:ext>
              </a:extLst>
            </p:cNvPr>
            <p:cNvSpPr txBox="1"/>
            <p:nvPr/>
          </p:nvSpPr>
          <p:spPr>
            <a:xfrm>
              <a:off x="1015129" y="6214236"/>
              <a:ext cx="573920" cy="1531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noAutofit/>
            </a:bodyPr>
            <a:lstStyle/>
            <a:p>
              <a:pPr marR="0" defTabSz="914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</a:pPr>
              <a:r>
                <a:rPr lang="ru-RU" sz="1050" dirty="0">
                  <a:solidFill>
                    <a:schemeClr val="tx1"/>
                  </a:solidFill>
                  <a:latin typeface="Circe" panose="020B0502020203020203" pitchFamily="34" charset="0"/>
                </a:rPr>
                <a:t>Германия</a:t>
              </a:r>
              <a:endParaRPr kumimoji="0" lang="ru-RU" sz="105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irce" panose="020B0502020203020203" pitchFamily="34" charset="0"/>
                <a:sym typeface="Calibri"/>
              </a:endParaRPr>
            </a:p>
          </p:txBody>
        </p:sp>
        <p:cxnSp>
          <p:nvCxnSpPr>
            <p:cNvPr id="75" name="Прямая соединительная линия 74">
              <a:extLst>
                <a:ext uri="{FF2B5EF4-FFF2-40B4-BE49-F238E27FC236}">
                  <a16:creationId xmlns:a16="http://schemas.microsoft.com/office/drawing/2014/main" id="{37AEF224-7271-0F4C-982E-72C58D0C8842}"/>
                </a:ext>
              </a:extLst>
            </p:cNvPr>
            <p:cNvCxnSpPr/>
            <p:nvPr/>
          </p:nvCxnSpPr>
          <p:spPr>
            <a:xfrm>
              <a:off x="673290" y="6262608"/>
              <a:ext cx="274564" cy="0"/>
            </a:xfrm>
            <a:prstGeom prst="line">
              <a:avLst/>
            </a:prstGeom>
            <a:noFill/>
            <a:ln w="25400" cap="flat">
              <a:solidFill>
                <a:schemeClr val="accent4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76" name="Овал 75">
              <a:extLst>
                <a:ext uri="{FF2B5EF4-FFF2-40B4-BE49-F238E27FC236}">
                  <a16:creationId xmlns:a16="http://schemas.microsoft.com/office/drawing/2014/main" id="{FA7B6356-3DCF-8BC1-2FF8-00AF596C5388}"/>
                </a:ext>
              </a:extLst>
            </p:cNvPr>
            <p:cNvSpPr/>
            <p:nvPr/>
          </p:nvSpPr>
          <p:spPr>
            <a:xfrm>
              <a:off x="740565" y="6192456"/>
              <a:ext cx="140303" cy="140303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chemeClr val="accent4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</p:grpSp>
      <p:grpSp>
        <p:nvGrpSpPr>
          <p:cNvPr id="77" name="Группа 76">
            <a:extLst>
              <a:ext uri="{FF2B5EF4-FFF2-40B4-BE49-F238E27FC236}">
                <a16:creationId xmlns:a16="http://schemas.microsoft.com/office/drawing/2014/main" id="{46D63DB8-E3DB-6B67-FAC2-2FBC87A11C42}"/>
              </a:ext>
            </a:extLst>
          </p:cNvPr>
          <p:cNvGrpSpPr/>
          <p:nvPr/>
        </p:nvGrpSpPr>
        <p:grpSpPr>
          <a:xfrm>
            <a:off x="2260079" y="6064120"/>
            <a:ext cx="686394" cy="174890"/>
            <a:chOff x="673290" y="6192456"/>
            <a:chExt cx="686394" cy="174890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2FF6F40A-02E2-DCDA-DBEC-E29527956EE8}"/>
                </a:ext>
              </a:extLst>
            </p:cNvPr>
            <p:cNvSpPr txBox="1"/>
            <p:nvPr/>
          </p:nvSpPr>
          <p:spPr>
            <a:xfrm>
              <a:off x="1015129" y="6214236"/>
              <a:ext cx="344555" cy="1531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noAutofit/>
            </a:bodyPr>
            <a:lstStyle/>
            <a:p>
              <a:pPr marR="0" defTabSz="914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</a:pPr>
              <a:r>
                <a:rPr lang="ru-RU" sz="1050" dirty="0">
                  <a:solidFill>
                    <a:schemeClr val="tx1"/>
                  </a:solidFill>
                  <a:latin typeface="Circe" panose="020B0502020203020203" pitchFamily="34" charset="0"/>
                </a:rPr>
                <a:t>США</a:t>
              </a:r>
              <a:endParaRPr kumimoji="0" lang="ru-RU" sz="105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irce" panose="020B0502020203020203" pitchFamily="34" charset="0"/>
                <a:sym typeface="Calibri"/>
              </a:endParaRPr>
            </a:p>
          </p:txBody>
        </p:sp>
        <p:cxnSp>
          <p:nvCxnSpPr>
            <p:cNvPr id="79" name="Прямая соединительная линия 78">
              <a:extLst>
                <a:ext uri="{FF2B5EF4-FFF2-40B4-BE49-F238E27FC236}">
                  <a16:creationId xmlns:a16="http://schemas.microsoft.com/office/drawing/2014/main" id="{CCB57CE7-E834-4157-A91A-EA9460647AB5}"/>
                </a:ext>
              </a:extLst>
            </p:cNvPr>
            <p:cNvCxnSpPr/>
            <p:nvPr/>
          </p:nvCxnSpPr>
          <p:spPr>
            <a:xfrm>
              <a:off x="673290" y="6262608"/>
              <a:ext cx="274564" cy="0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80" name="Овал 79">
              <a:extLst>
                <a:ext uri="{FF2B5EF4-FFF2-40B4-BE49-F238E27FC236}">
                  <a16:creationId xmlns:a16="http://schemas.microsoft.com/office/drawing/2014/main" id="{9B3A2436-AFBD-68EB-D71E-B1A01AF32FAD}"/>
                </a:ext>
              </a:extLst>
            </p:cNvPr>
            <p:cNvSpPr/>
            <p:nvPr/>
          </p:nvSpPr>
          <p:spPr>
            <a:xfrm>
              <a:off x="740565" y="6192456"/>
              <a:ext cx="140303" cy="140303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B58F5A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</p:grpSp>
      <p:grpSp>
        <p:nvGrpSpPr>
          <p:cNvPr id="81" name="Группа 80">
            <a:extLst>
              <a:ext uri="{FF2B5EF4-FFF2-40B4-BE49-F238E27FC236}">
                <a16:creationId xmlns:a16="http://schemas.microsoft.com/office/drawing/2014/main" id="{7B8699D0-EE68-3A94-36B2-A4D4423C40A6}"/>
              </a:ext>
            </a:extLst>
          </p:cNvPr>
          <p:cNvGrpSpPr/>
          <p:nvPr/>
        </p:nvGrpSpPr>
        <p:grpSpPr>
          <a:xfrm>
            <a:off x="3617503" y="6064120"/>
            <a:ext cx="803910" cy="174890"/>
            <a:chOff x="673290" y="6192456"/>
            <a:chExt cx="803910" cy="174890"/>
          </a:xfrm>
        </p:grpSpPr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886938C2-80F3-1D18-EF2B-861114A0904D}"/>
                </a:ext>
              </a:extLst>
            </p:cNvPr>
            <p:cNvSpPr txBox="1"/>
            <p:nvPr/>
          </p:nvSpPr>
          <p:spPr>
            <a:xfrm>
              <a:off x="1015130" y="6214236"/>
              <a:ext cx="462070" cy="1531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noAutofit/>
            </a:bodyPr>
            <a:lstStyle/>
            <a:p>
              <a:pPr marR="0" defTabSz="914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</a:pPr>
              <a:r>
                <a:rPr lang="ru-RU" sz="1050" dirty="0">
                  <a:solidFill>
                    <a:schemeClr val="tx1"/>
                  </a:solidFill>
                  <a:latin typeface="Circe" panose="020B0502020203020203" pitchFamily="34" charset="0"/>
                </a:rPr>
                <a:t>Япония</a:t>
              </a:r>
              <a:endParaRPr kumimoji="0" lang="ru-RU" sz="105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irce" panose="020B0502020203020203" pitchFamily="34" charset="0"/>
                <a:sym typeface="Calibri"/>
              </a:endParaRPr>
            </a:p>
          </p:txBody>
        </p:sp>
        <p:cxnSp>
          <p:nvCxnSpPr>
            <p:cNvPr id="83" name="Прямая соединительная линия 82">
              <a:extLst>
                <a:ext uri="{FF2B5EF4-FFF2-40B4-BE49-F238E27FC236}">
                  <a16:creationId xmlns:a16="http://schemas.microsoft.com/office/drawing/2014/main" id="{FAEA1674-43E2-B8BD-F87E-7E346DF845B8}"/>
                </a:ext>
              </a:extLst>
            </p:cNvPr>
            <p:cNvCxnSpPr/>
            <p:nvPr/>
          </p:nvCxnSpPr>
          <p:spPr>
            <a:xfrm>
              <a:off x="673290" y="6262608"/>
              <a:ext cx="274564" cy="0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84" name="Овал 83">
              <a:extLst>
                <a:ext uri="{FF2B5EF4-FFF2-40B4-BE49-F238E27FC236}">
                  <a16:creationId xmlns:a16="http://schemas.microsoft.com/office/drawing/2014/main" id="{83A56BE7-143E-1925-77C4-0CDAD9D3C4B1}"/>
                </a:ext>
              </a:extLst>
            </p:cNvPr>
            <p:cNvSpPr/>
            <p:nvPr/>
          </p:nvSpPr>
          <p:spPr>
            <a:xfrm>
              <a:off x="740565" y="6192456"/>
              <a:ext cx="140303" cy="140303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chemeClr val="tx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</p:grpSp>
      <p:grpSp>
        <p:nvGrpSpPr>
          <p:cNvPr id="85" name="Группа 84">
            <a:extLst>
              <a:ext uri="{FF2B5EF4-FFF2-40B4-BE49-F238E27FC236}">
                <a16:creationId xmlns:a16="http://schemas.microsoft.com/office/drawing/2014/main" id="{B5149550-094B-610B-BB5C-67B34C8124EF}"/>
              </a:ext>
            </a:extLst>
          </p:cNvPr>
          <p:cNvGrpSpPr/>
          <p:nvPr/>
        </p:nvGrpSpPr>
        <p:grpSpPr>
          <a:xfrm>
            <a:off x="5092443" y="6064120"/>
            <a:ext cx="803910" cy="174890"/>
            <a:chOff x="673290" y="6192456"/>
            <a:chExt cx="803910" cy="174890"/>
          </a:xfrm>
        </p:grpSpPr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2D947250-A561-0255-A7B7-0F0E7D1ED301}"/>
                </a:ext>
              </a:extLst>
            </p:cNvPr>
            <p:cNvSpPr txBox="1"/>
            <p:nvPr/>
          </p:nvSpPr>
          <p:spPr>
            <a:xfrm>
              <a:off x="1015130" y="6214236"/>
              <a:ext cx="462070" cy="1531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noAutofit/>
            </a:bodyPr>
            <a:lstStyle/>
            <a:p>
              <a:pPr marR="0" defTabSz="914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</a:pPr>
              <a:r>
                <a:rPr lang="ru-RU" sz="1050" dirty="0">
                  <a:solidFill>
                    <a:schemeClr val="tx1"/>
                  </a:solidFill>
                  <a:latin typeface="Circe" panose="020B0502020203020203" pitchFamily="34" charset="0"/>
                </a:rPr>
                <a:t>Россия</a:t>
              </a:r>
              <a:endParaRPr kumimoji="0" lang="ru-RU" sz="105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irce" panose="020B0502020203020203" pitchFamily="34" charset="0"/>
                <a:sym typeface="Calibri"/>
              </a:endParaRPr>
            </a:p>
          </p:txBody>
        </p:sp>
        <p:cxnSp>
          <p:nvCxnSpPr>
            <p:cNvPr id="87" name="Прямая соединительная линия 86">
              <a:extLst>
                <a:ext uri="{FF2B5EF4-FFF2-40B4-BE49-F238E27FC236}">
                  <a16:creationId xmlns:a16="http://schemas.microsoft.com/office/drawing/2014/main" id="{5E053706-73F6-7549-7C22-A9AF79BBC965}"/>
                </a:ext>
              </a:extLst>
            </p:cNvPr>
            <p:cNvCxnSpPr/>
            <p:nvPr/>
          </p:nvCxnSpPr>
          <p:spPr>
            <a:xfrm>
              <a:off x="673290" y="6262608"/>
              <a:ext cx="274564" cy="0"/>
            </a:xfrm>
            <a:prstGeom prst="line">
              <a:avLst/>
            </a:prstGeom>
            <a:noFill/>
            <a:ln w="25400" cap="flat">
              <a:solidFill>
                <a:schemeClr val="accent3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88" name="Овал 87">
              <a:extLst>
                <a:ext uri="{FF2B5EF4-FFF2-40B4-BE49-F238E27FC236}">
                  <a16:creationId xmlns:a16="http://schemas.microsoft.com/office/drawing/2014/main" id="{A01CEA3D-BBAC-2302-E283-3ACC884D8795}"/>
                </a:ext>
              </a:extLst>
            </p:cNvPr>
            <p:cNvSpPr/>
            <p:nvPr/>
          </p:nvSpPr>
          <p:spPr>
            <a:xfrm>
              <a:off x="740565" y="6192456"/>
              <a:ext cx="140303" cy="140303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chemeClr val="accent3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F22D81D8-3A05-1A1C-9B47-788548E5D015}"/>
              </a:ext>
            </a:extLst>
          </p:cNvPr>
          <p:cNvGrpSpPr/>
          <p:nvPr/>
        </p:nvGrpSpPr>
        <p:grpSpPr>
          <a:xfrm>
            <a:off x="6567384" y="6064120"/>
            <a:ext cx="699797" cy="174890"/>
            <a:chOff x="673290" y="6192456"/>
            <a:chExt cx="699797" cy="174890"/>
          </a:xfrm>
        </p:grpSpPr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77DDA9F1-235A-B146-B37C-85C4728BA378}"/>
                </a:ext>
              </a:extLst>
            </p:cNvPr>
            <p:cNvSpPr txBox="1"/>
            <p:nvPr/>
          </p:nvSpPr>
          <p:spPr>
            <a:xfrm>
              <a:off x="1015130" y="6214236"/>
              <a:ext cx="357957" cy="1531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noAutofit/>
            </a:bodyPr>
            <a:lstStyle/>
            <a:p>
              <a:pPr marR="0" defTabSz="914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</a:pPr>
              <a:r>
                <a:rPr lang="ru-RU" sz="1050" dirty="0">
                  <a:solidFill>
                    <a:schemeClr val="tx1"/>
                  </a:solidFill>
                  <a:latin typeface="Circe" panose="020B0502020203020203" pitchFamily="34" charset="0"/>
                </a:rPr>
                <a:t>Китай</a:t>
              </a:r>
              <a:endParaRPr kumimoji="0" lang="ru-RU" sz="105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irce" panose="020B0502020203020203" pitchFamily="34" charset="0"/>
                <a:sym typeface="Calibri"/>
              </a:endParaRPr>
            </a:p>
          </p:txBody>
        </p:sp>
        <p:cxnSp>
          <p:nvCxnSpPr>
            <p:cNvPr id="91" name="Прямая соединительная линия 90">
              <a:extLst>
                <a:ext uri="{FF2B5EF4-FFF2-40B4-BE49-F238E27FC236}">
                  <a16:creationId xmlns:a16="http://schemas.microsoft.com/office/drawing/2014/main" id="{70CD9E8F-5550-C189-63A3-0D379BB786AC}"/>
                </a:ext>
              </a:extLst>
            </p:cNvPr>
            <p:cNvCxnSpPr/>
            <p:nvPr/>
          </p:nvCxnSpPr>
          <p:spPr>
            <a:xfrm>
              <a:off x="673290" y="6262608"/>
              <a:ext cx="274564" cy="0"/>
            </a:xfrm>
            <a:prstGeom prst="line">
              <a:avLst/>
            </a:prstGeom>
            <a:noFill/>
            <a:ln w="25400" cap="flat">
              <a:solidFill>
                <a:schemeClr val="accent2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92" name="Овал 91">
              <a:extLst>
                <a:ext uri="{FF2B5EF4-FFF2-40B4-BE49-F238E27FC236}">
                  <a16:creationId xmlns:a16="http://schemas.microsoft.com/office/drawing/2014/main" id="{F9483400-9A38-C273-2961-3F328F81256E}"/>
                </a:ext>
              </a:extLst>
            </p:cNvPr>
            <p:cNvSpPr/>
            <p:nvPr/>
          </p:nvSpPr>
          <p:spPr>
            <a:xfrm>
              <a:off x="740565" y="6192456"/>
              <a:ext cx="140303" cy="140303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chemeClr val="accent2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26873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B43FBCA-D9D4-FB53-2EEA-7D434E061888}"/>
              </a:ext>
            </a:extLst>
          </p:cNvPr>
          <p:cNvSpPr/>
          <p:nvPr/>
        </p:nvSpPr>
        <p:spPr>
          <a:xfrm flipH="1">
            <a:off x="0" y="0"/>
            <a:ext cx="12192000" cy="6858000"/>
          </a:xfrm>
          <a:prstGeom prst="rect">
            <a:avLst/>
          </a:prstGeom>
          <a:solidFill>
            <a:srgbClr val="B58F5A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D76F24D-49EF-E436-BE6A-6C1CD07C86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/>
          <a:stretch/>
        </p:blipFill>
        <p:spPr>
          <a:xfrm>
            <a:off x="288" y="0"/>
            <a:ext cx="1219171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6183AA-7031-A2EE-76E0-A63D45FA20C7}"/>
              </a:ext>
            </a:extLst>
          </p:cNvPr>
          <p:cNvSpPr txBox="1"/>
          <p:nvPr/>
        </p:nvSpPr>
        <p:spPr>
          <a:xfrm>
            <a:off x="673289" y="835643"/>
            <a:ext cx="7416826" cy="6211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algn="l" defTabSz="9144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600" b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irce Bold" panose="020B0502020203020203" pitchFamily="34" charset="0"/>
                <a:sym typeface="Calibri"/>
              </a:rPr>
              <a:t> «Нулевой километр» для бизнесов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AA0971-F893-830E-4323-4A4F02260F0A}"/>
              </a:ext>
            </a:extLst>
          </p:cNvPr>
          <p:cNvSpPr txBox="1"/>
          <p:nvPr/>
        </p:nvSpPr>
        <p:spPr>
          <a:xfrm>
            <a:off x="673288" y="1745409"/>
            <a:ext cx="7416826" cy="3489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285750" marR="0" indent="-28575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ru-RU" sz="240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  <a:t>К каким ценностям апеллировать?</a:t>
            </a:r>
          </a:p>
          <a:p>
            <a:pPr marL="285750" marR="0" indent="-28575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ru-RU" sz="240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irce Light" panose="020B0402020203020203" pitchFamily="34" charset="0"/>
              <a:sym typeface="Calibri"/>
            </a:endParaRPr>
          </a:p>
          <a:p>
            <a:pPr marL="285750" marR="0" indent="-28575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ru-RU" sz="240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  <a:t>Как поменялось восприятие базовых ценностей?</a:t>
            </a:r>
          </a:p>
          <a:p>
            <a:pPr marL="285750" marR="0" indent="-28575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ru-RU" sz="240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irce Light" panose="020B0402020203020203" pitchFamily="34" charset="0"/>
              <a:sym typeface="Calibri"/>
            </a:endParaRPr>
          </a:p>
          <a:p>
            <a:pPr marL="285750" marR="0" indent="-28575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ru-RU" sz="240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  <a:t>Есть ли универсальные моменты, которые могут использоваться на федеральном уровне, </a:t>
            </a:r>
            <a:br>
              <a:rPr kumimoji="0" lang="ru-RU" sz="240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</a:br>
            <a:r>
              <a:rPr kumimoji="0" lang="ru-RU" sz="240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  <a:t>и в чем они проявляются?</a:t>
            </a:r>
          </a:p>
          <a:p>
            <a:pPr marL="285750" marR="0" indent="-28575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ru-RU" sz="240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irce Light" panose="020B0402020203020203" pitchFamily="34" charset="0"/>
              <a:sym typeface="Calibri"/>
            </a:endParaRPr>
          </a:p>
          <a:p>
            <a:pPr marL="285750" marR="0" indent="-28575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ru-RU" sz="240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  <a:t>Какие глобальные тенденции для нас </a:t>
            </a:r>
            <a:r>
              <a:rPr kumimoji="0" lang="ru-RU" sz="240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  <a:t>релевантны</a:t>
            </a:r>
            <a:r>
              <a:rPr kumimoji="0" lang="ru-RU" sz="240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  <a:t>?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1484CF9-4EF5-128A-4C42-6C29233B5A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448" y="2292483"/>
            <a:ext cx="4253216" cy="413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1820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4E7E31F-5679-262D-1129-4561D07BB34A}"/>
              </a:ext>
            </a:extLst>
          </p:cNvPr>
          <p:cNvSpPr/>
          <p:nvPr/>
        </p:nvSpPr>
        <p:spPr>
          <a:xfrm flipH="1">
            <a:off x="0" y="0"/>
            <a:ext cx="12192000" cy="6858000"/>
          </a:xfrm>
          <a:prstGeom prst="rect">
            <a:avLst/>
          </a:prstGeom>
          <a:solidFill>
            <a:srgbClr val="B58F5A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885557A-5053-25B3-948C-A5B9E3B2B7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/>
          <a:stretch/>
        </p:blipFill>
        <p:spPr>
          <a:xfrm>
            <a:off x="288" y="0"/>
            <a:ext cx="1219171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EE3938-3372-0CA4-E014-12589DE19915}"/>
              </a:ext>
            </a:extLst>
          </p:cNvPr>
          <p:cNvSpPr txBox="1"/>
          <p:nvPr/>
        </p:nvSpPr>
        <p:spPr>
          <a:xfrm>
            <a:off x="673289" y="835643"/>
            <a:ext cx="7416826" cy="6211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algn="l" defTabSz="9144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3600" b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irce Bold" panose="020B0502020203020203" pitchFamily="34" charset="0"/>
                <a:sym typeface="Calibri"/>
              </a:rPr>
              <a:t> RE_CODE: </a:t>
            </a:r>
            <a:r>
              <a:rPr kumimoji="0" lang="ru-RU" sz="3600" b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irce Bold" panose="020B0502020203020203" pitchFamily="34" charset="0"/>
                <a:sym typeface="Calibri"/>
              </a:rPr>
              <a:t>разговоры о важном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E49706-0C52-EC48-80B9-979EE85D0891}"/>
              </a:ext>
            </a:extLst>
          </p:cNvPr>
          <p:cNvSpPr txBox="1"/>
          <p:nvPr/>
        </p:nvSpPr>
        <p:spPr>
          <a:xfrm>
            <a:off x="673287" y="1745409"/>
            <a:ext cx="2298513" cy="5470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R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ru-RU" sz="2000" b="1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irce Bold" panose="020B0502020203020203" pitchFamily="34" charset="0"/>
                <a:sym typeface="Calibri"/>
              </a:rPr>
              <a:t>2 темы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02FB52-5611-4F6F-FB55-33A22C233C22}"/>
              </a:ext>
            </a:extLst>
          </p:cNvPr>
          <p:cNvSpPr txBox="1"/>
          <p:nvPr/>
        </p:nvSpPr>
        <p:spPr>
          <a:xfrm>
            <a:off x="673287" y="2222768"/>
            <a:ext cx="1244413" cy="5470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342900" marR="0" indent="-34290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ru-RU" sz="200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  <a:t>Успех</a:t>
            </a:r>
            <a:br>
              <a:rPr kumimoji="0" lang="ru-RU" sz="200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</a:br>
            <a:endParaRPr kumimoji="0" lang="ru-RU" sz="200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irce Light" panose="020B0402020203020203" pitchFamily="34" charset="0"/>
              <a:sym typeface="Calibri"/>
            </a:endParaRPr>
          </a:p>
          <a:p>
            <a:pPr marL="342900" marR="0" indent="-34290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ru-RU" sz="2000" dirty="0">
                <a:solidFill>
                  <a:schemeClr val="bg1"/>
                </a:solidFill>
                <a:latin typeface="Circe Light" panose="020B0402020203020203" pitchFamily="34" charset="0"/>
              </a:rPr>
              <a:t>Семья</a:t>
            </a:r>
            <a:endParaRPr kumimoji="0" lang="ru-RU" sz="200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irce Light" panose="020B0402020203020203" pitchFamily="34" charset="0"/>
              <a:sym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F7F89D-76AA-8006-7156-7784DFD61077}"/>
              </a:ext>
            </a:extLst>
          </p:cNvPr>
          <p:cNvSpPr txBox="1"/>
          <p:nvPr/>
        </p:nvSpPr>
        <p:spPr>
          <a:xfrm>
            <a:off x="3188074" y="1745409"/>
            <a:ext cx="2298513" cy="5470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R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ru-RU" sz="2000" b="1" dirty="0">
                <a:solidFill>
                  <a:schemeClr val="tx1"/>
                </a:solidFill>
                <a:latin typeface="Circe Bold" panose="020B0502020203020203" pitchFamily="34" charset="0"/>
              </a:rPr>
              <a:t>3</a:t>
            </a:r>
            <a:r>
              <a:rPr kumimoji="0" lang="ru-RU" sz="2000" b="1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irce Bold" panose="020B0502020203020203" pitchFamily="34" charset="0"/>
                <a:sym typeface="Calibri"/>
              </a:rPr>
              <a:t> разных региона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5DC9D1-0E39-9774-5BD8-C944DB28CC02}"/>
              </a:ext>
            </a:extLst>
          </p:cNvPr>
          <p:cNvSpPr txBox="1"/>
          <p:nvPr/>
        </p:nvSpPr>
        <p:spPr>
          <a:xfrm>
            <a:off x="3188074" y="2222768"/>
            <a:ext cx="3555813" cy="1434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342900" marR="0" indent="-34290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ru-RU" sz="200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  <a:t>Москва</a:t>
            </a:r>
          </a:p>
          <a:p>
            <a:pPr marL="342900" marR="0" indent="-34290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ru-RU" sz="200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irce Light" panose="020B0402020203020203" pitchFamily="34" charset="0"/>
              <a:sym typeface="Calibri"/>
            </a:endParaRPr>
          </a:p>
          <a:p>
            <a:pPr marL="342900" marR="0" indent="-34290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ru-RU" sz="200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  <a:t>Дальневосточный федеральный округ</a:t>
            </a:r>
          </a:p>
          <a:p>
            <a:pPr marL="342900" marR="0" indent="-34290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ru-RU" sz="200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irce Light" panose="020B0402020203020203" pitchFamily="34" charset="0"/>
              <a:sym typeface="Calibri"/>
            </a:endParaRPr>
          </a:p>
          <a:p>
            <a:pPr marL="342900" marR="0" indent="-34290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ru-RU" sz="200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  <a:t>Южный федеральный округ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1AD5CE-FFB3-676E-84F5-5038A87392E3}"/>
              </a:ext>
            </a:extLst>
          </p:cNvPr>
          <p:cNvSpPr txBox="1"/>
          <p:nvPr/>
        </p:nvSpPr>
        <p:spPr>
          <a:xfrm>
            <a:off x="7721787" y="1745409"/>
            <a:ext cx="2614199" cy="5470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R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ru-RU" sz="2000" b="1" dirty="0">
                <a:solidFill>
                  <a:schemeClr val="tx1"/>
                </a:solidFill>
                <a:latin typeface="Circe Bold" panose="020B0502020203020203" pitchFamily="34" charset="0"/>
              </a:rPr>
              <a:t>Онлайн-группы в ТГ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EEF1CF-46E2-6A4E-2129-2E5E847DB525}"/>
              </a:ext>
            </a:extLst>
          </p:cNvPr>
          <p:cNvSpPr txBox="1"/>
          <p:nvPr/>
        </p:nvSpPr>
        <p:spPr>
          <a:xfrm>
            <a:off x="7721788" y="2222768"/>
            <a:ext cx="3796926" cy="1434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342900" marR="0" indent="-34290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ru-RU" sz="200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  <a:t>По три группы в каждом регионе на каждую тему</a:t>
            </a:r>
          </a:p>
          <a:p>
            <a:pPr marL="342900" marR="0" indent="-34290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ru-RU" sz="200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irce Light" panose="020B0402020203020203" pitchFamily="34" charset="0"/>
              <a:sym typeface="Calibri"/>
            </a:endParaRPr>
          </a:p>
          <a:p>
            <a:pPr marL="342900" marR="0" indent="-34290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ru-RU" sz="200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  <a:t>Средний возраст – 25-35 лет</a:t>
            </a:r>
          </a:p>
          <a:p>
            <a:pPr marL="342900" marR="0" indent="-34290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ru-RU" sz="200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irce Light" panose="020B0402020203020203" pitchFamily="34" charset="0"/>
              <a:sym typeface="Calibri"/>
            </a:endParaRPr>
          </a:p>
          <a:p>
            <a:pPr marL="342900" marR="0" indent="-34290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ru-RU" sz="200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  <a:t>Продолжительность обсуждений – 2 дня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90B286F-A0AE-8C14-7193-B3E6B0CF6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786" y="4585067"/>
            <a:ext cx="4127313" cy="2107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2084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902B4D6-BEC5-D4A6-1CE0-1203E9F7D59E}"/>
              </a:ext>
            </a:extLst>
          </p:cNvPr>
          <p:cNvSpPr/>
          <p:nvPr/>
        </p:nvSpPr>
        <p:spPr>
          <a:xfrm>
            <a:off x="-331443" y="0"/>
            <a:ext cx="3942548" cy="6858000"/>
          </a:xfrm>
          <a:prstGeom prst="rect">
            <a:avLst/>
          </a:prstGeom>
          <a:solidFill>
            <a:srgbClr val="B58F5A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9608701-20E7-95C0-18F5-1634947447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591" r="36072"/>
          <a:stretch/>
        </p:blipFill>
        <p:spPr>
          <a:xfrm>
            <a:off x="-331442" y="0"/>
            <a:ext cx="394254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E031AF8-7AFC-68D0-BA88-0A5CD55376CC}"/>
              </a:ext>
            </a:extLst>
          </p:cNvPr>
          <p:cNvSpPr txBox="1"/>
          <p:nvPr/>
        </p:nvSpPr>
        <p:spPr>
          <a:xfrm>
            <a:off x="363655" y="835643"/>
            <a:ext cx="4441151" cy="9097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algn="l" defTabSz="9144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600" b="1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irce Bold" panose="020B0502020203020203" pitchFamily="34" charset="0"/>
                <a:sym typeface="Calibri"/>
              </a:rPr>
              <a:t>Что есть </a:t>
            </a:r>
            <a:br>
              <a:rPr kumimoji="0" lang="ru-RU" sz="3600" b="1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irce Bold" panose="020B0502020203020203" pitchFamily="34" charset="0"/>
                <a:sym typeface="Calibri"/>
              </a:rPr>
            </a:br>
            <a:r>
              <a:rPr kumimoji="0" lang="ru-RU" sz="3600" b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irce Bold" panose="020B0502020203020203" pitchFamily="34" charset="0"/>
                <a:sym typeface="Calibri"/>
              </a:rPr>
              <a:t>успех?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F3B3BA-A32C-5B1E-4B19-21B6BBE40271}"/>
              </a:ext>
            </a:extLst>
          </p:cNvPr>
          <p:cNvSpPr txBox="1"/>
          <p:nvPr/>
        </p:nvSpPr>
        <p:spPr>
          <a:xfrm>
            <a:off x="363655" y="1960784"/>
            <a:ext cx="3046304" cy="9097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  <a:t>вектор на внутреннее состояние и уход </a:t>
            </a:r>
            <a:br>
              <a:rPr kumimoji="0" lang="ru-RU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</a:br>
            <a:r>
              <a:rPr kumimoji="0" lang="ru-RU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  <a:t>от «брутальности успеха»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83AC0FC-B54E-2E0C-A755-F0B403AFC7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76" y="4302266"/>
            <a:ext cx="3993458" cy="1950293"/>
          </a:xfrm>
          <a:prstGeom prst="rect">
            <a:avLst/>
          </a:prstGeom>
        </p:spPr>
      </p:pic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671F57D6-BECF-8FEC-68E7-BBE1A0F62E0D}"/>
              </a:ext>
            </a:extLst>
          </p:cNvPr>
          <p:cNvCxnSpPr>
            <a:cxnSpLocks/>
          </p:cNvCxnSpPr>
          <p:nvPr/>
        </p:nvCxnSpPr>
        <p:spPr>
          <a:xfrm flipV="1">
            <a:off x="7634689" y="1123227"/>
            <a:ext cx="0" cy="4440291"/>
          </a:xfrm>
          <a:prstGeom prst="straightConnector1">
            <a:avLst/>
          </a:prstGeom>
          <a:noFill/>
          <a:ln w="12700" cap="flat">
            <a:solidFill>
              <a:schemeClr val="bg2">
                <a:lumMod val="75000"/>
              </a:schemeClr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5B596982-8E24-5BFE-6A7E-999B81939557}"/>
              </a:ext>
            </a:extLst>
          </p:cNvPr>
          <p:cNvCxnSpPr>
            <a:cxnSpLocks/>
          </p:cNvCxnSpPr>
          <p:nvPr/>
        </p:nvCxnSpPr>
        <p:spPr>
          <a:xfrm>
            <a:off x="4032173" y="3307813"/>
            <a:ext cx="7700791" cy="0"/>
          </a:xfrm>
          <a:prstGeom prst="straightConnector1">
            <a:avLst/>
          </a:prstGeom>
          <a:noFill/>
          <a:ln w="12700" cap="flat">
            <a:solidFill>
              <a:schemeClr val="bg2">
                <a:lumMod val="75000"/>
              </a:schemeClr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3E5FFFC-9198-BD2A-0471-19577AE7949F}"/>
              </a:ext>
            </a:extLst>
          </p:cNvPr>
          <p:cNvSpPr txBox="1"/>
          <p:nvPr/>
        </p:nvSpPr>
        <p:spPr>
          <a:xfrm>
            <a:off x="4002518" y="3148837"/>
            <a:ext cx="2217229" cy="1887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R="0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ru-RU" sz="1050" dirty="0">
                <a:solidFill>
                  <a:schemeClr val="bg2">
                    <a:lumMod val="50000"/>
                  </a:schemeClr>
                </a:solidFill>
                <a:latin typeface="Circe" panose="020B0502020203020203" pitchFamily="34" charset="0"/>
              </a:rPr>
              <a:t>Окружающая среда</a:t>
            </a:r>
            <a:endParaRPr kumimoji="0" lang="ru-RU" sz="1050" u="none" strike="noStrike" cap="none" spc="0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FillTx/>
              <a:latin typeface="Circe" panose="020B0502020203020203" pitchFamily="34" charset="0"/>
              <a:sym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88B724-6CEA-7669-2C1C-86C2C7EB6AE3}"/>
              </a:ext>
            </a:extLst>
          </p:cNvPr>
          <p:cNvSpPr txBox="1"/>
          <p:nvPr/>
        </p:nvSpPr>
        <p:spPr>
          <a:xfrm>
            <a:off x="10550594" y="3148837"/>
            <a:ext cx="2217229" cy="1887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R="0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ru-RU" sz="1050" dirty="0">
                <a:solidFill>
                  <a:schemeClr val="bg2">
                    <a:lumMod val="50000"/>
                  </a:schemeClr>
                </a:solidFill>
                <a:latin typeface="Circe" panose="020B0502020203020203" pitchFamily="34" charset="0"/>
              </a:rPr>
              <a:t>Факторы личности</a:t>
            </a:r>
            <a:endParaRPr kumimoji="0" lang="ru-RU" sz="1050" u="none" strike="noStrike" cap="none" spc="0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FillTx/>
              <a:latin typeface="Circe" panose="020B0502020203020203" pitchFamily="34" charset="0"/>
              <a:sym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3C7B4F-533D-BE2C-987A-386AB1547A03}"/>
              </a:ext>
            </a:extLst>
          </p:cNvPr>
          <p:cNvSpPr txBox="1"/>
          <p:nvPr/>
        </p:nvSpPr>
        <p:spPr>
          <a:xfrm>
            <a:off x="6548108" y="934447"/>
            <a:ext cx="2217229" cy="1887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R="0" algn="ctr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ru-RU" sz="1050" dirty="0">
                <a:solidFill>
                  <a:schemeClr val="bg2">
                    <a:lumMod val="50000"/>
                  </a:schemeClr>
                </a:solidFill>
                <a:latin typeface="Circe" panose="020B0502020203020203" pitchFamily="34" charset="0"/>
              </a:rPr>
              <a:t>Самоощущение</a:t>
            </a:r>
            <a:endParaRPr kumimoji="0" lang="ru-RU" sz="1050" u="none" strike="noStrike" cap="none" spc="0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FillTx/>
              <a:latin typeface="Circe" panose="020B0502020203020203" pitchFamily="34" charset="0"/>
              <a:sym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67B715-D322-E772-8613-0C6FFF49E8DC}"/>
              </a:ext>
            </a:extLst>
          </p:cNvPr>
          <p:cNvSpPr txBox="1"/>
          <p:nvPr/>
        </p:nvSpPr>
        <p:spPr>
          <a:xfrm>
            <a:off x="6548108" y="5704748"/>
            <a:ext cx="2217229" cy="1887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R="0" algn="ctr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ru-RU" sz="1050" dirty="0">
                <a:solidFill>
                  <a:schemeClr val="bg2">
                    <a:lumMod val="50000"/>
                  </a:schemeClr>
                </a:solidFill>
                <a:latin typeface="Circe" panose="020B0502020203020203" pitchFamily="34" charset="0"/>
              </a:rPr>
              <a:t>Внешнее проявление</a:t>
            </a:r>
            <a:endParaRPr kumimoji="0" lang="ru-RU" sz="1050" u="none" strike="noStrike" cap="none" spc="0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FillTx/>
              <a:latin typeface="Circe" panose="020B0502020203020203" pitchFamily="34" charset="0"/>
              <a:sym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AB486E-0623-29ED-6D45-687A27778A3F}"/>
              </a:ext>
            </a:extLst>
          </p:cNvPr>
          <p:cNvSpPr txBox="1"/>
          <p:nvPr/>
        </p:nvSpPr>
        <p:spPr>
          <a:xfrm>
            <a:off x="4215433" y="6156562"/>
            <a:ext cx="1101600" cy="252000"/>
          </a:xfrm>
          <a:prstGeom prst="rect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R="0" algn="ctr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ru-RU" sz="1050" dirty="0">
                <a:solidFill>
                  <a:schemeClr val="bg1"/>
                </a:solidFill>
                <a:latin typeface="Circe" panose="020B0502020203020203" pitchFamily="34" charset="0"/>
              </a:rPr>
              <a:t>Федерально</a:t>
            </a:r>
            <a:endParaRPr kumimoji="0" lang="ru-RU" sz="105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irce" panose="020B0502020203020203" pitchFamily="34" charset="0"/>
              <a:sym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AB2A7D6-EFF2-0CD2-4CAB-C0182366DBBC}"/>
              </a:ext>
            </a:extLst>
          </p:cNvPr>
          <p:cNvSpPr txBox="1"/>
          <p:nvPr/>
        </p:nvSpPr>
        <p:spPr>
          <a:xfrm>
            <a:off x="6338475" y="6156561"/>
            <a:ext cx="1101600" cy="252000"/>
          </a:xfrm>
          <a:prstGeom prst="rect">
            <a:avLst/>
          </a:prstGeom>
          <a:solidFill>
            <a:srgbClr val="B58F5A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R="0" algn="ctr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ru-RU" sz="105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irce" panose="020B0502020203020203" pitchFamily="34" charset="0"/>
                <a:sym typeface="Calibri"/>
              </a:rPr>
              <a:t>Москва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6A8169-6B3F-F98B-C245-39A510F607B1}"/>
              </a:ext>
            </a:extLst>
          </p:cNvPr>
          <p:cNvSpPr txBox="1"/>
          <p:nvPr/>
        </p:nvSpPr>
        <p:spPr>
          <a:xfrm>
            <a:off x="8461517" y="6156561"/>
            <a:ext cx="1101600" cy="252000"/>
          </a:xfrm>
          <a:prstGeom prst="rect">
            <a:avLst/>
          </a:prstGeom>
          <a:solidFill>
            <a:schemeClr val="accent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R="0" algn="ctr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ru-RU" sz="105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irce" panose="020B0502020203020203" pitchFamily="34" charset="0"/>
                <a:sym typeface="Calibri"/>
              </a:rPr>
              <a:t>ДФО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259E991-C34D-1D1B-F3FB-21A655369F9C}"/>
              </a:ext>
            </a:extLst>
          </p:cNvPr>
          <p:cNvSpPr txBox="1"/>
          <p:nvPr/>
        </p:nvSpPr>
        <p:spPr>
          <a:xfrm>
            <a:off x="10584558" y="6156561"/>
            <a:ext cx="1101600" cy="252000"/>
          </a:xfrm>
          <a:prstGeom prst="rect">
            <a:avLst/>
          </a:prstGeom>
          <a:solidFill>
            <a:schemeClr val="accent4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R="0" algn="ctr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ru-RU" sz="105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irce" panose="020B0502020203020203" pitchFamily="34" charset="0"/>
                <a:sym typeface="Calibri"/>
              </a:rPr>
              <a:t>ЮФО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EAC54BD-1C63-FC79-C38C-D62243178368}"/>
              </a:ext>
            </a:extLst>
          </p:cNvPr>
          <p:cNvSpPr txBox="1"/>
          <p:nvPr/>
        </p:nvSpPr>
        <p:spPr>
          <a:xfrm>
            <a:off x="7736978" y="3754652"/>
            <a:ext cx="1375481" cy="252000"/>
          </a:xfrm>
          <a:prstGeom prst="rect">
            <a:avLst/>
          </a:prstGeom>
          <a:solidFill>
            <a:schemeClr val="accent4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R="0" algn="ctr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ru-RU" sz="105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irce" panose="020B0502020203020203" pitchFamily="34" charset="0"/>
                <a:sym typeface="Calibri"/>
              </a:rPr>
              <a:t>статус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649E221-D85F-C4AB-A8C8-80E2F4995B6F}"/>
              </a:ext>
            </a:extLst>
          </p:cNvPr>
          <p:cNvSpPr txBox="1"/>
          <p:nvPr/>
        </p:nvSpPr>
        <p:spPr>
          <a:xfrm>
            <a:off x="10019321" y="4790917"/>
            <a:ext cx="1375481" cy="252000"/>
          </a:xfrm>
          <a:prstGeom prst="rect">
            <a:avLst/>
          </a:prstGeom>
          <a:solidFill>
            <a:schemeClr val="accent4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R="0" algn="ctr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ru-RU" sz="105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irce" panose="020B0502020203020203" pitchFamily="34" charset="0"/>
                <a:sym typeface="Calibri"/>
              </a:rPr>
              <a:t>манеры, речь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8432C8-B26D-B557-28BC-23AEC77491DC}"/>
              </a:ext>
            </a:extLst>
          </p:cNvPr>
          <p:cNvSpPr txBox="1"/>
          <p:nvPr/>
        </p:nvSpPr>
        <p:spPr>
          <a:xfrm>
            <a:off x="4766233" y="4978750"/>
            <a:ext cx="1812689" cy="252000"/>
          </a:xfrm>
          <a:prstGeom prst="rect">
            <a:avLst/>
          </a:prstGeom>
          <a:solidFill>
            <a:schemeClr val="accent4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R="0" algn="ctr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ru-RU" sz="105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irce" panose="020B0502020203020203" pitchFamily="34" charset="0"/>
                <a:sym typeface="Calibri"/>
              </a:rPr>
              <a:t>восприятие окружающими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802C744-FCFD-8E01-DE3A-E9F19E7A00E7}"/>
              </a:ext>
            </a:extLst>
          </p:cNvPr>
          <p:cNvSpPr txBox="1"/>
          <p:nvPr/>
        </p:nvSpPr>
        <p:spPr>
          <a:xfrm>
            <a:off x="8361891" y="2182288"/>
            <a:ext cx="1375481" cy="252000"/>
          </a:xfrm>
          <a:prstGeom prst="rect">
            <a:avLst/>
          </a:prstGeom>
          <a:solidFill>
            <a:schemeClr val="accent4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R="0" algn="ctr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ru-RU" sz="105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irce" panose="020B0502020203020203" pitchFamily="34" charset="0"/>
                <a:sym typeface="Calibri"/>
              </a:rPr>
              <a:t>преодоление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BB094A9-3526-CC25-5E8E-E27E7822E63F}"/>
              </a:ext>
            </a:extLst>
          </p:cNvPr>
          <p:cNvSpPr txBox="1"/>
          <p:nvPr/>
        </p:nvSpPr>
        <p:spPr>
          <a:xfrm>
            <a:off x="7847339" y="5003581"/>
            <a:ext cx="1375475" cy="252000"/>
          </a:xfrm>
          <a:prstGeom prst="rect">
            <a:avLst/>
          </a:prstGeom>
          <a:solidFill>
            <a:schemeClr val="accent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R="0" algn="ctr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ru-RU" sz="105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irce" panose="020B0502020203020203" pitchFamily="34" charset="0"/>
                <a:sym typeface="Calibri"/>
              </a:rPr>
              <a:t>деньги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AD51001-DCAD-4E4E-94E9-5E51B9F5AFAA}"/>
              </a:ext>
            </a:extLst>
          </p:cNvPr>
          <p:cNvSpPr txBox="1"/>
          <p:nvPr/>
        </p:nvSpPr>
        <p:spPr>
          <a:xfrm>
            <a:off x="9915334" y="5271596"/>
            <a:ext cx="1375475" cy="252000"/>
          </a:xfrm>
          <a:prstGeom prst="rect">
            <a:avLst/>
          </a:prstGeom>
          <a:solidFill>
            <a:schemeClr val="accent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R="0" algn="ctr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ru-RU" sz="1050" dirty="0">
                <a:solidFill>
                  <a:schemeClr val="bg1"/>
                </a:solidFill>
                <a:latin typeface="Circe" panose="020B0502020203020203" pitchFamily="34" charset="0"/>
              </a:rPr>
              <a:t>в</a:t>
            </a:r>
            <a:r>
              <a:rPr kumimoji="0" lang="ru-RU" sz="105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irce" panose="020B0502020203020203" pitchFamily="34" charset="0"/>
                <a:sym typeface="Calibri"/>
              </a:rPr>
              <a:t>нешний вид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D75D34D-B01A-B6DA-3F02-8DE92E7D7D63}"/>
              </a:ext>
            </a:extLst>
          </p:cNvPr>
          <p:cNvSpPr txBox="1"/>
          <p:nvPr/>
        </p:nvSpPr>
        <p:spPr>
          <a:xfrm>
            <a:off x="4597805" y="4568229"/>
            <a:ext cx="1542676" cy="252000"/>
          </a:xfrm>
          <a:prstGeom prst="rect">
            <a:avLst/>
          </a:prstGeom>
          <a:solidFill>
            <a:schemeClr val="accent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R="0" algn="ctr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ru-RU" sz="1050" dirty="0">
                <a:solidFill>
                  <a:schemeClr val="bg1"/>
                </a:solidFill>
                <a:latin typeface="Circe" panose="020B0502020203020203" pitchFamily="34" charset="0"/>
              </a:rPr>
              <a:t>поддержка окружения</a:t>
            </a:r>
            <a:endParaRPr kumimoji="0" lang="ru-RU" sz="105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irce" panose="020B0502020203020203" pitchFamily="34" charset="0"/>
              <a:sym typeface="Calibri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9F54C84-F35E-52F8-2C8E-4A5556907501}"/>
              </a:ext>
            </a:extLst>
          </p:cNvPr>
          <p:cNvSpPr txBox="1"/>
          <p:nvPr/>
        </p:nvSpPr>
        <p:spPr>
          <a:xfrm>
            <a:off x="6114046" y="2636308"/>
            <a:ext cx="1542676" cy="252000"/>
          </a:xfrm>
          <a:prstGeom prst="rect">
            <a:avLst/>
          </a:prstGeom>
          <a:solidFill>
            <a:schemeClr val="accent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R="0" algn="ctr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ru-RU" sz="1050" dirty="0">
                <a:solidFill>
                  <a:schemeClr val="bg1"/>
                </a:solidFill>
                <a:latin typeface="Circe" panose="020B0502020203020203" pitchFamily="34" charset="0"/>
              </a:rPr>
              <a:t>нужно принести жертвы</a:t>
            </a:r>
            <a:endParaRPr kumimoji="0" lang="ru-RU" sz="105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irce" panose="020B0502020203020203" pitchFamily="34" charset="0"/>
              <a:sym typeface="Calibri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BC48A80-0AF5-BCBE-2700-EDBE446A8703}"/>
              </a:ext>
            </a:extLst>
          </p:cNvPr>
          <p:cNvSpPr txBox="1"/>
          <p:nvPr/>
        </p:nvSpPr>
        <p:spPr>
          <a:xfrm>
            <a:off x="4694168" y="1231423"/>
            <a:ext cx="1375475" cy="252000"/>
          </a:xfrm>
          <a:prstGeom prst="rect">
            <a:avLst/>
          </a:prstGeom>
          <a:solidFill>
            <a:schemeClr val="accent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R="0" algn="ctr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ru-RU" sz="105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irce" panose="020B0502020203020203" pitchFamily="34" charset="0"/>
                <a:sym typeface="Calibri"/>
              </a:rPr>
              <a:t>одиночество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504BED4-4076-2ED9-C0F3-4A0BA29D731B}"/>
              </a:ext>
            </a:extLst>
          </p:cNvPr>
          <p:cNvSpPr txBox="1"/>
          <p:nvPr/>
        </p:nvSpPr>
        <p:spPr>
          <a:xfrm>
            <a:off x="9360827" y="4006652"/>
            <a:ext cx="2057624" cy="252000"/>
          </a:xfrm>
          <a:prstGeom prst="rect">
            <a:avLst/>
          </a:prstGeom>
          <a:solidFill>
            <a:srgbClr val="B58F5A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R="0" algn="ctr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ru-RU" sz="1050" dirty="0">
                <a:solidFill>
                  <a:schemeClr val="bg1"/>
                </a:solidFill>
                <a:latin typeface="Circe" panose="020B0502020203020203" pitchFamily="34" charset="0"/>
              </a:rPr>
              <a:t>п</a:t>
            </a:r>
            <a:r>
              <a:rPr kumimoji="0" lang="ru-RU" sz="105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irce" panose="020B0502020203020203" pitchFamily="34" charset="0"/>
                <a:sym typeface="Calibri"/>
              </a:rPr>
              <a:t>ринадлежность </a:t>
            </a:r>
            <a:r>
              <a:rPr kumimoji="0" lang="ru-RU" sz="105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irce" panose="020B0502020203020203" pitchFamily="34" charset="0"/>
                <a:sym typeface="Calibri"/>
              </a:rPr>
              <a:t>коммьюнити</a:t>
            </a:r>
            <a:endParaRPr kumimoji="0" lang="ru-RU" sz="105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irce" panose="020B0502020203020203" pitchFamily="34" charset="0"/>
              <a:sym typeface="Calibri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0447F57-B87E-B591-3836-B7328A7A6E80}"/>
              </a:ext>
            </a:extLst>
          </p:cNvPr>
          <p:cNvSpPr txBox="1"/>
          <p:nvPr/>
        </p:nvSpPr>
        <p:spPr>
          <a:xfrm>
            <a:off x="9147992" y="1603825"/>
            <a:ext cx="2057624" cy="252000"/>
          </a:xfrm>
          <a:prstGeom prst="rect">
            <a:avLst/>
          </a:prstGeom>
          <a:solidFill>
            <a:srgbClr val="B58F5A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R="0" algn="ctr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ru-RU" sz="1050" dirty="0">
                <a:solidFill>
                  <a:schemeClr val="bg1"/>
                </a:solidFill>
                <a:latin typeface="Circe" panose="020B0502020203020203" pitchFamily="34" charset="0"/>
              </a:rPr>
              <a:t>следование истинным желаниям</a:t>
            </a:r>
            <a:endParaRPr kumimoji="0" lang="ru-RU" sz="105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irce" panose="020B0502020203020203" pitchFamily="34" charset="0"/>
              <a:sym typeface="Calibri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FFC3836-842A-70F7-6814-7D40E1CDB0E1}"/>
              </a:ext>
            </a:extLst>
          </p:cNvPr>
          <p:cNvSpPr txBox="1"/>
          <p:nvPr/>
        </p:nvSpPr>
        <p:spPr>
          <a:xfrm>
            <a:off x="9147992" y="1312609"/>
            <a:ext cx="2057624" cy="252000"/>
          </a:xfrm>
          <a:prstGeom prst="rect">
            <a:avLst/>
          </a:prstGeom>
          <a:solidFill>
            <a:srgbClr val="B58F5A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R="0" algn="ctr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ru-RU" sz="1050" dirty="0">
                <a:solidFill>
                  <a:schemeClr val="bg1"/>
                </a:solidFill>
                <a:latin typeface="Circe" panose="020B0502020203020203" pitchFamily="34" charset="0"/>
              </a:rPr>
              <a:t>удовлетворение собой</a:t>
            </a:r>
            <a:endParaRPr kumimoji="0" lang="ru-RU" sz="105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irce" panose="020B0502020203020203" pitchFamily="34" charset="0"/>
              <a:sym typeface="Calibri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109F8EA-C533-28F6-FDC6-7ABF907AC3A1}"/>
              </a:ext>
            </a:extLst>
          </p:cNvPr>
          <p:cNvSpPr txBox="1"/>
          <p:nvPr/>
        </p:nvSpPr>
        <p:spPr>
          <a:xfrm>
            <a:off x="9238090" y="1032978"/>
            <a:ext cx="1375481" cy="252000"/>
          </a:xfrm>
          <a:prstGeom prst="rect">
            <a:avLst/>
          </a:prstGeom>
          <a:solidFill>
            <a:srgbClr val="B58F5A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R="0" algn="ctr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ru-RU" sz="105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irce" panose="020B0502020203020203" pitchFamily="34" charset="0"/>
                <a:sym typeface="Calibri"/>
              </a:rPr>
              <a:t>свобода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475FB41-F625-7CAA-9019-AB73CD138705}"/>
              </a:ext>
            </a:extLst>
          </p:cNvPr>
          <p:cNvSpPr txBox="1"/>
          <p:nvPr/>
        </p:nvSpPr>
        <p:spPr>
          <a:xfrm>
            <a:off x="9798864" y="2830247"/>
            <a:ext cx="1375481" cy="252000"/>
          </a:xfrm>
          <a:prstGeom prst="rect">
            <a:avLst/>
          </a:prstGeom>
          <a:solidFill>
            <a:srgbClr val="B58F5A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R="0" algn="ctr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ru-RU" sz="1050" dirty="0">
                <a:solidFill>
                  <a:schemeClr val="bg1"/>
                </a:solidFill>
                <a:latin typeface="Circe" panose="020B0502020203020203" pitchFamily="34" charset="0"/>
              </a:rPr>
              <a:t>д</a:t>
            </a:r>
            <a:r>
              <a:rPr kumimoji="0" lang="ru-RU" sz="105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irce" panose="020B0502020203020203" pitchFamily="34" charset="0"/>
                <a:sym typeface="Calibri"/>
              </a:rPr>
              <a:t>ело по душе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D91C079-0849-5B66-7CA3-34ED5B928099}"/>
              </a:ext>
            </a:extLst>
          </p:cNvPr>
          <p:cNvSpPr txBox="1"/>
          <p:nvPr/>
        </p:nvSpPr>
        <p:spPr>
          <a:xfrm>
            <a:off x="5551737" y="1575596"/>
            <a:ext cx="1375481" cy="252000"/>
          </a:xfrm>
          <a:prstGeom prst="rect">
            <a:avLst/>
          </a:prstGeom>
          <a:solidFill>
            <a:srgbClr val="B58F5A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R="0" algn="ctr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ru-RU" sz="1050" dirty="0">
                <a:solidFill>
                  <a:schemeClr val="bg1"/>
                </a:solidFill>
                <a:latin typeface="Circe" panose="020B0502020203020203" pitchFamily="34" charset="0"/>
              </a:rPr>
              <a:t>не равен статусу</a:t>
            </a:r>
            <a:endParaRPr kumimoji="0" lang="ru-RU" sz="105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irce" panose="020B0502020203020203" pitchFamily="34" charset="0"/>
              <a:sym typeface="Calibri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58403A3-4C75-29D5-CD2A-AE3642DCB012}"/>
              </a:ext>
            </a:extLst>
          </p:cNvPr>
          <p:cNvSpPr txBox="1"/>
          <p:nvPr/>
        </p:nvSpPr>
        <p:spPr>
          <a:xfrm>
            <a:off x="6358316" y="1897720"/>
            <a:ext cx="1375481" cy="252000"/>
          </a:xfrm>
          <a:prstGeom prst="rect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R="0" algn="ctr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ru-RU" sz="1050" dirty="0">
                <a:solidFill>
                  <a:schemeClr val="bg1"/>
                </a:solidFill>
                <a:latin typeface="Circe" panose="020B0502020203020203" pitchFamily="34" charset="0"/>
              </a:rPr>
              <a:t>семья и окружение</a:t>
            </a:r>
            <a:endParaRPr kumimoji="0" lang="ru-RU" sz="105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irce" panose="020B0502020203020203" pitchFamily="34" charset="0"/>
              <a:sym typeface="Calibri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F63C028-268B-FAB0-C805-DB923CD34E94}"/>
              </a:ext>
            </a:extLst>
          </p:cNvPr>
          <p:cNvSpPr txBox="1"/>
          <p:nvPr/>
        </p:nvSpPr>
        <p:spPr>
          <a:xfrm>
            <a:off x="10019321" y="2207094"/>
            <a:ext cx="1132992" cy="252000"/>
          </a:xfrm>
          <a:prstGeom prst="rect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R="0" algn="ctr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ru-RU" sz="1050" dirty="0">
                <a:solidFill>
                  <a:schemeClr val="bg1"/>
                </a:solidFill>
                <a:latin typeface="Circe" panose="020B0502020203020203" pitchFamily="34" charset="0"/>
              </a:rPr>
              <a:t>сила воли</a:t>
            </a:r>
            <a:endParaRPr kumimoji="0" lang="ru-RU" sz="105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irce" panose="020B0502020203020203" pitchFamily="34" charset="0"/>
              <a:sym typeface="Calibri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6122807-0FA3-BF33-A4B3-DE4C27D068DD}"/>
              </a:ext>
            </a:extLst>
          </p:cNvPr>
          <p:cNvSpPr txBox="1"/>
          <p:nvPr/>
        </p:nvSpPr>
        <p:spPr>
          <a:xfrm>
            <a:off x="7518496" y="1448553"/>
            <a:ext cx="1452083" cy="252000"/>
          </a:xfrm>
          <a:prstGeom prst="rect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R="0" algn="ctr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ru-RU" sz="1050" dirty="0">
                <a:solidFill>
                  <a:schemeClr val="bg1"/>
                </a:solidFill>
                <a:latin typeface="Circe" panose="020B0502020203020203" pitchFamily="34" charset="0"/>
              </a:rPr>
              <a:t>заработан, достигнут</a:t>
            </a:r>
            <a:endParaRPr kumimoji="0" lang="ru-RU" sz="105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irce" panose="020B0502020203020203" pitchFamily="34" charset="0"/>
              <a:sym typeface="Calibri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213A685-CBD7-BF31-89A9-BD2A2B47C166}"/>
              </a:ext>
            </a:extLst>
          </p:cNvPr>
          <p:cNvSpPr txBox="1"/>
          <p:nvPr/>
        </p:nvSpPr>
        <p:spPr>
          <a:xfrm>
            <a:off x="9293032" y="3582132"/>
            <a:ext cx="1842326" cy="252000"/>
          </a:xfrm>
          <a:prstGeom prst="rect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R="0" algn="ctr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ru-RU" sz="1050" dirty="0">
                <a:solidFill>
                  <a:schemeClr val="bg1"/>
                </a:solidFill>
                <a:latin typeface="Circe" panose="020B0502020203020203" pitchFamily="34" charset="0"/>
              </a:rPr>
              <a:t>умение находить </a:t>
            </a:r>
            <a:r>
              <a:rPr lang="ru-RU" sz="1050" dirty="0" err="1">
                <a:solidFill>
                  <a:schemeClr val="bg1"/>
                </a:solidFill>
                <a:latin typeface="Circe" panose="020B0502020203020203" pitchFamily="34" charset="0"/>
              </a:rPr>
              <a:t>компромис</a:t>
            </a:r>
            <a:endParaRPr kumimoji="0" lang="ru-RU" sz="105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irce" panose="020B0502020203020203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58611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 стрелкой 1">
            <a:extLst>
              <a:ext uri="{FF2B5EF4-FFF2-40B4-BE49-F238E27FC236}">
                <a16:creationId xmlns:a16="http://schemas.microsoft.com/office/drawing/2014/main" id="{E286279F-D7A4-DD74-E66D-586B3FCA9A93}"/>
              </a:ext>
            </a:extLst>
          </p:cNvPr>
          <p:cNvCxnSpPr>
            <a:cxnSpLocks/>
          </p:cNvCxnSpPr>
          <p:nvPr/>
        </p:nvCxnSpPr>
        <p:spPr>
          <a:xfrm flipV="1">
            <a:off x="5710886" y="926277"/>
            <a:ext cx="0" cy="5201392"/>
          </a:xfrm>
          <a:prstGeom prst="straightConnector1">
            <a:avLst/>
          </a:prstGeom>
          <a:noFill/>
          <a:ln w="12700" cap="flat">
            <a:solidFill>
              <a:schemeClr val="bg2">
                <a:lumMod val="75000"/>
              </a:schemeClr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" name="Прямая со стрелкой 2">
            <a:extLst>
              <a:ext uri="{FF2B5EF4-FFF2-40B4-BE49-F238E27FC236}">
                <a16:creationId xmlns:a16="http://schemas.microsoft.com/office/drawing/2014/main" id="{CFBE03BF-C470-40DD-C0F9-8AC815E0AEA8}"/>
              </a:ext>
            </a:extLst>
          </p:cNvPr>
          <p:cNvCxnSpPr>
            <a:cxnSpLocks/>
          </p:cNvCxnSpPr>
          <p:nvPr/>
        </p:nvCxnSpPr>
        <p:spPr>
          <a:xfrm>
            <a:off x="605642" y="3307813"/>
            <a:ext cx="10949049" cy="0"/>
          </a:xfrm>
          <a:prstGeom prst="straightConnector1">
            <a:avLst/>
          </a:prstGeom>
          <a:noFill/>
          <a:ln w="12700" cap="flat">
            <a:solidFill>
              <a:schemeClr val="bg2">
                <a:lumMod val="75000"/>
              </a:schemeClr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5F35B759-EA54-2CCF-A7EC-ECB17E1672F3}"/>
              </a:ext>
            </a:extLst>
          </p:cNvPr>
          <p:cNvSpPr txBox="1"/>
          <p:nvPr/>
        </p:nvSpPr>
        <p:spPr>
          <a:xfrm>
            <a:off x="605642" y="3101337"/>
            <a:ext cx="2217229" cy="1887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R="0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ru-RU" sz="1050" dirty="0">
                <a:solidFill>
                  <a:schemeClr val="bg2">
                    <a:lumMod val="50000"/>
                  </a:schemeClr>
                </a:solidFill>
                <a:latin typeface="Circe" panose="020B0502020203020203" pitchFamily="34" charset="0"/>
              </a:rPr>
              <a:t>Окружающая среда</a:t>
            </a:r>
            <a:endParaRPr kumimoji="0" lang="ru-RU" sz="1050" u="none" strike="noStrike" cap="none" spc="0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FillTx/>
              <a:latin typeface="Circe" panose="020B0502020203020203" pitchFamily="34" charset="0"/>
              <a:sym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E67B6E-BE1E-0A2F-8DF8-85F0383851B7}"/>
              </a:ext>
            </a:extLst>
          </p:cNvPr>
          <p:cNvSpPr txBox="1"/>
          <p:nvPr/>
        </p:nvSpPr>
        <p:spPr>
          <a:xfrm>
            <a:off x="4624305" y="669669"/>
            <a:ext cx="2217229" cy="1887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R="0" algn="ctr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ru-RU" sz="1050" dirty="0">
                <a:solidFill>
                  <a:schemeClr val="bg2">
                    <a:lumMod val="50000"/>
                  </a:schemeClr>
                </a:solidFill>
                <a:latin typeface="Circe" panose="020B0502020203020203" pitchFamily="34" charset="0"/>
              </a:rPr>
              <a:t>Самоощущение</a:t>
            </a:r>
            <a:endParaRPr kumimoji="0" lang="ru-RU" sz="1050" u="none" strike="noStrike" cap="none" spc="0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FillTx/>
              <a:latin typeface="Circe" panose="020B0502020203020203" pitchFamily="34" charset="0"/>
              <a:sym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EDF03A-3135-9FD9-9E15-A8CB87AFAF43}"/>
              </a:ext>
            </a:extLst>
          </p:cNvPr>
          <p:cNvSpPr txBox="1"/>
          <p:nvPr/>
        </p:nvSpPr>
        <p:spPr>
          <a:xfrm>
            <a:off x="4624305" y="6334460"/>
            <a:ext cx="2217229" cy="1887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R="0" algn="ctr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ru-RU" sz="1050" dirty="0">
                <a:solidFill>
                  <a:schemeClr val="bg2">
                    <a:lumMod val="50000"/>
                  </a:schemeClr>
                </a:solidFill>
                <a:latin typeface="Circe" panose="020B0502020203020203" pitchFamily="34" charset="0"/>
              </a:rPr>
              <a:t>Внешние проявления</a:t>
            </a:r>
            <a:endParaRPr kumimoji="0" lang="ru-RU" sz="1050" u="none" strike="noStrike" cap="none" spc="0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FillTx/>
              <a:latin typeface="Circe" panose="020B0502020203020203" pitchFamily="34" charset="0"/>
              <a:sym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48784C-E8DE-8EEC-62DD-BE886B87627A}"/>
              </a:ext>
            </a:extLst>
          </p:cNvPr>
          <p:cNvSpPr txBox="1"/>
          <p:nvPr/>
        </p:nvSpPr>
        <p:spPr>
          <a:xfrm>
            <a:off x="5997038" y="4078249"/>
            <a:ext cx="5177643" cy="1485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  <a:t>Внешние проявления успеха как результат работы личности – отличительные черты, которые являются сигналами для окружающих. </a:t>
            </a:r>
            <a:r>
              <a:rPr kumimoji="0" lang="ru-RU" b="1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 Bold" panose="020B0502020203020203" pitchFamily="34" charset="0"/>
                <a:sym typeface="Calibri"/>
              </a:rPr>
              <a:t>Успешный человек</a:t>
            </a:r>
            <a:r>
              <a:rPr kumimoji="0" lang="ru-RU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  <a:t> </a:t>
            </a:r>
            <a:r>
              <a:rPr kumimoji="0" lang="ru-RU" b="1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 Bold" panose="020B0502020203020203" pitchFamily="34" charset="0"/>
                <a:sym typeface="Calibri"/>
              </a:rPr>
              <a:t>– это</a:t>
            </a:r>
            <a:r>
              <a:rPr kumimoji="0" lang="ru-RU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  <a:t> уже не брутальный / напористый, </a:t>
            </a:r>
            <a:br>
              <a:rPr kumimoji="0" lang="ru-RU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</a:br>
            <a:r>
              <a:rPr kumimoji="0" lang="ru-RU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  <a:t>а </a:t>
            </a:r>
            <a:r>
              <a:rPr kumimoji="0" lang="ru-RU" b="1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 Bold" panose="020B0502020203020203" pitchFamily="34" charset="0"/>
                <a:sym typeface="Calibri"/>
              </a:rPr>
              <a:t>отличный коммуникатор, умеющий строить нетворкинг, и речь – его основной инструмент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235626-4CD1-E719-A503-2CF5881BC76E}"/>
              </a:ext>
            </a:extLst>
          </p:cNvPr>
          <p:cNvSpPr txBox="1"/>
          <p:nvPr/>
        </p:nvSpPr>
        <p:spPr>
          <a:xfrm>
            <a:off x="5997038" y="1299423"/>
            <a:ext cx="5177643" cy="1485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b="1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 Bold" panose="020B0502020203020203" pitchFamily="34" charset="0"/>
                <a:sym typeface="Calibri"/>
              </a:rPr>
              <a:t>Успех как работа личности над собой </a:t>
            </a:r>
            <a:br>
              <a:rPr kumimoji="0" lang="ru-RU" b="1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 Bold" panose="020B0502020203020203" pitchFamily="34" charset="0"/>
                <a:sym typeface="Calibri"/>
              </a:rPr>
            </a:br>
            <a:r>
              <a:rPr kumimoji="0" lang="ru-RU" b="1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 Bold" panose="020B0502020203020203" pitchFamily="34" charset="0"/>
                <a:sym typeface="Calibri"/>
              </a:rPr>
              <a:t>и то, как человек себя ощущает в этом мире.</a:t>
            </a:r>
          </a:p>
          <a:p>
            <a:pPr marL="0" marR="0" indent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  <a:t>Именно внутренний баланс и удовлетворение – основной показатель успеха! В этом образе нет жертвенности, но есть сила воли и преодоление (себя в первую очередь) на пути к успеху</a:t>
            </a:r>
            <a:endParaRPr kumimoji="0" lang="ru-RU" b="1" u="none" strike="noStrike" cap="none" spc="0" normalizeH="0" baseline="0" dirty="0">
              <a:ln>
                <a:noFill/>
              </a:ln>
              <a:solidFill>
                <a:srgbClr val="020202"/>
              </a:solidFill>
              <a:effectLst/>
              <a:uFillTx/>
              <a:latin typeface="Circe Bold" panose="020B0502020203020203" pitchFamily="34" charset="0"/>
              <a:sym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994D5A-A294-AE7E-7A5B-648D95428B2D}"/>
              </a:ext>
            </a:extLst>
          </p:cNvPr>
          <p:cNvSpPr txBox="1"/>
          <p:nvPr/>
        </p:nvSpPr>
        <p:spPr>
          <a:xfrm>
            <a:off x="617517" y="4078249"/>
            <a:ext cx="4619502" cy="1485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b="1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 Bold" panose="020B0502020203020203" pitchFamily="34" charset="0"/>
                <a:sym typeface="Calibri"/>
              </a:rPr>
              <a:t>Успех не воспринимается как производная удачи </a:t>
            </a:r>
            <a:r>
              <a:rPr kumimoji="0" lang="ru-RU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  <a:t>или обстоятельств. Успех именно достигается, и тут важны поддержка окружения и восприятие с их стороны</a:t>
            </a:r>
            <a:endParaRPr kumimoji="0" lang="ru-RU" b="1" u="none" strike="noStrike" cap="none" spc="0" normalizeH="0" baseline="0" dirty="0">
              <a:ln>
                <a:noFill/>
              </a:ln>
              <a:solidFill>
                <a:srgbClr val="020202"/>
              </a:solidFill>
              <a:effectLst/>
              <a:uFillTx/>
              <a:latin typeface="Circe Bold" panose="020B0502020203020203" pitchFamily="34" charset="0"/>
              <a:sym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29A1AE-9F1C-63AC-0B50-243E62895F6A}"/>
              </a:ext>
            </a:extLst>
          </p:cNvPr>
          <p:cNvSpPr txBox="1"/>
          <p:nvPr/>
        </p:nvSpPr>
        <p:spPr>
          <a:xfrm>
            <a:off x="617517" y="1299423"/>
            <a:ext cx="4619502" cy="1485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b="1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 Bold" panose="020B0502020203020203" pitchFamily="34" charset="0"/>
                <a:sym typeface="Calibri"/>
              </a:rPr>
              <a:t>Успешный человек не мыслим без семьи! </a:t>
            </a:r>
            <a:br>
              <a:rPr kumimoji="0" lang="ru-RU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</a:br>
            <a:r>
              <a:rPr kumimoji="0" lang="ru-RU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  <a:t>НО для регионов есть в восприятии успеха жертвенность – одиночество и утрата связи </a:t>
            </a:r>
            <a:br>
              <a:rPr kumimoji="0" lang="ru-RU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</a:br>
            <a:r>
              <a:rPr kumimoji="0" lang="ru-RU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  <a:t>с семьей</a:t>
            </a:r>
            <a:endParaRPr kumimoji="0" lang="ru-RU" b="1" u="none" strike="noStrike" cap="none" spc="0" normalizeH="0" baseline="0" dirty="0">
              <a:ln>
                <a:noFill/>
              </a:ln>
              <a:solidFill>
                <a:srgbClr val="020202"/>
              </a:solidFill>
              <a:effectLst/>
              <a:uFillTx/>
              <a:latin typeface="Circe Bold" panose="020B0502020203020203" pitchFamily="34" charset="0"/>
              <a:sym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0D673A-7105-0F1E-1A68-62038436404D}"/>
              </a:ext>
            </a:extLst>
          </p:cNvPr>
          <p:cNvSpPr txBox="1"/>
          <p:nvPr/>
        </p:nvSpPr>
        <p:spPr>
          <a:xfrm>
            <a:off x="10277676" y="3101337"/>
            <a:ext cx="2217229" cy="1887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R="0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ru-RU" sz="1050" dirty="0">
                <a:solidFill>
                  <a:schemeClr val="bg2">
                    <a:lumMod val="50000"/>
                  </a:schemeClr>
                </a:solidFill>
                <a:latin typeface="Circe" panose="020B0502020203020203" pitchFamily="34" charset="0"/>
              </a:rPr>
              <a:t>Фактор личности</a:t>
            </a:r>
            <a:endParaRPr kumimoji="0" lang="ru-RU" sz="1050" u="none" strike="noStrike" cap="none" spc="0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FillTx/>
              <a:latin typeface="Circe" panose="020B0502020203020203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95856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4DBE152-2FDD-E415-2DE5-51DBF3323DA6}"/>
              </a:ext>
            </a:extLst>
          </p:cNvPr>
          <p:cNvSpPr/>
          <p:nvPr/>
        </p:nvSpPr>
        <p:spPr>
          <a:xfrm flipH="1">
            <a:off x="0" y="0"/>
            <a:ext cx="12192000" cy="6858000"/>
          </a:xfrm>
          <a:prstGeom prst="rect">
            <a:avLst/>
          </a:prstGeom>
          <a:solidFill>
            <a:srgbClr val="B58F5A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E21D00A-EEAD-8811-7361-308A916465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/>
          <a:stretch/>
        </p:blipFill>
        <p:spPr>
          <a:xfrm>
            <a:off x="288" y="0"/>
            <a:ext cx="1219171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50DC5F-64FE-1300-AA29-8CD636280009}"/>
              </a:ext>
            </a:extLst>
          </p:cNvPr>
          <p:cNvSpPr txBox="1"/>
          <p:nvPr/>
        </p:nvSpPr>
        <p:spPr>
          <a:xfrm>
            <a:off x="673289" y="835643"/>
            <a:ext cx="7416826" cy="6211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algn="l" defTabSz="9144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600" b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irce Bold" panose="020B0502020203020203" pitchFamily="34" charset="0"/>
                <a:sym typeface="Calibri"/>
              </a:rPr>
              <a:t>Образ успеха: анализ визуализаций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7001BC-78B4-89CC-865C-E4D230D64D9D}"/>
              </a:ext>
            </a:extLst>
          </p:cNvPr>
          <p:cNvSpPr txBox="1"/>
          <p:nvPr/>
        </p:nvSpPr>
        <p:spPr>
          <a:xfrm>
            <a:off x="673287" y="1745409"/>
            <a:ext cx="10807513" cy="42769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285750" marR="0" indent="-28575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ru-RU" sz="2000" u="sng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  <a:t>Авто</a:t>
            </a:r>
            <a:r>
              <a:rPr kumimoji="0" lang="ru-RU" sz="200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  <a:t>: скорее уже не является визуальным символом успеха! </a:t>
            </a:r>
            <a:br>
              <a:rPr kumimoji="0" lang="ru-RU" sz="200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</a:br>
            <a:r>
              <a:rPr kumimoji="0" lang="ru-RU" sz="200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  <a:t>Никто (даже мужчины) в описаниях образа не упомянул человека в автомобиле</a:t>
            </a:r>
          </a:p>
          <a:p>
            <a:pPr marL="285750" marR="0" indent="-28575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ru-RU" sz="200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irce Light" panose="020B0402020203020203" pitchFamily="34" charset="0"/>
              <a:sym typeface="Calibri"/>
            </a:endParaRPr>
          </a:p>
          <a:p>
            <a:pPr marL="285750" marR="0" indent="-28575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ru-RU" sz="2000" u="sng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  <a:t>Дом</a:t>
            </a:r>
            <a:r>
              <a:rPr kumimoji="0" lang="ru-RU" sz="200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  <a:t>: яркий символ, описывают человека в своем доме или в доме на отдыхе (вилла)</a:t>
            </a:r>
          </a:p>
          <a:p>
            <a:pPr marL="285750" marR="0" indent="-28575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ru-RU" sz="200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irce Light" panose="020B0402020203020203" pitchFamily="34" charset="0"/>
              <a:sym typeface="Calibri"/>
            </a:endParaRPr>
          </a:p>
          <a:p>
            <a:pPr marL="285750" marR="0" indent="-28575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ru-RU" sz="2000" u="sng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  <a:t>Отсутствие агрессии в образе</a:t>
            </a:r>
            <a:r>
              <a:rPr kumimoji="0" lang="ru-RU" sz="200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  <a:t>: приятный человек, </a:t>
            </a:r>
            <a:br>
              <a:rPr kumimoji="0" lang="ru-RU" sz="200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</a:br>
            <a:r>
              <a:rPr kumimoji="0" lang="ru-RU" sz="200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  <a:t>от которого исходит энергия и уверенность</a:t>
            </a:r>
          </a:p>
          <a:p>
            <a:pPr marL="285750" marR="0" indent="-28575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ru-RU" sz="200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irce Light" panose="020B0402020203020203" pitchFamily="34" charset="0"/>
              <a:sym typeface="Calibri"/>
            </a:endParaRPr>
          </a:p>
          <a:p>
            <a:pPr marL="285750" marR="0" indent="-28575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ru-RU" sz="2000" u="sng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  <a:t>Он/она в общении</a:t>
            </a:r>
            <a:r>
              <a:rPr kumimoji="0" lang="ru-RU" sz="200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  <a:t>: друзья, нетворкинг</a:t>
            </a:r>
          </a:p>
          <a:p>
            <a:pPr marL="285750" marR="0" indent="-28575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ru-RU" sz="200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irce Light" panose="020B0402020203020203" pitchFamily="34" charset="0"/>
              <a:sym typeface="Calibri"/>
            </a:endParaRPr>
          </a:p>
          <a:p>
            <a:pPr marL="285750" marR="0" indent="-28575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ru-RU" sz="2000" u="sng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  <a:t>Занимается делом, которое приносит удовольствие</a:t>
            </a:r>
            <a:r>
              <a:rPr kumimoji="0" lang="ru-RU" sz="200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  <a:t>, параллельно с престижной работой. Успешный человек у плиты или что-то мастерящий – это активный образ! </a:t>
            </a:r>
          </a:p>
          <a:p>
            <a:pPr marL="285750" marR="0" indent="-28575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ru-RU" sz="200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irce Light" panose="020B0402020203020203" pitchFamily="34" charset="0"/>
              <a:sym typeface="Calibri"/>
            </a:endParaRPr>
          </a:p>
          <a:p>
            <a:pPr marL="285750" marR="0" indent="-28575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ru-RU" sz="2000" u="sng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  <a:t>Внешни</a:t>
            </a:r>
            <a:r>
              <a:rPr lang="ru-RU" sz="2000" u="sng" dirty="0">
                <a:solidFill>
                  <a:schemeClr val="bg1"/>
                </a:solidFill>
                <a:latin typeface="Circe Light" panose="020B0402020203020203" pitchFamily="34" charset="0"/>
              </a:rPr>
              <a:t>е</a:t>
            </a:r>
            <a:r>
              <a:rPr kumimoji="0" lang="ru-RU" sz="2000" u="sng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  <a:t> проявления (бренды, самолеты, яхты)</a:t>
            </a:r>
            <a:r>
              <a:rPr kumimoji="0" lang="ru-RU" sz="200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  <a:t>: мишура, сложно понять, где настоящее. Говорят об обесценивании под влиянием роста фейков в соцсетях</a:t>
            </a:r>
          </a:p>
          <a:p>
            <a:pPr marL="285750" marR="0" indent="-28575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ru-RU" sz="200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irce Light" panose="020B0402020203020203" pitchFamily="34" charset="0"/>
              <a:sym typeface="Calibri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728E9E0-00F6-D244-92AF-124AFBEE1A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080" y="315316"/>
            <a:ext cx="2438719" cy="1452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7307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D5FCDD-4ADE-6BD0-5FA7-2EA7BB64CCAC}"/>
              </a:ext>
            </a:extLst>
          </p:cNvPr>
          <p:cNvSpPr txBox="1"/>
          <p:nvPr/>
        </p:nvSpPr>
        <p:spPr>
          <a:xfrm>
            <a:off x="673288" y="835643"/>
            <a:ext cx="10236011" cy="6211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algn="l" defTabSz="9144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600" b="1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irce Bold" panose="020B0502020203020203" pitchFamily="34" charset="0"/>
                <a:sym typeface="Calibri"/>
              </a:rPr>
              <a:t>Но все равно позолота нам исторически близка!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E2C136-3B1C-842F-AD75-A3D130EB5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88" y="1755345"/>
            <a:ext cx="3870754" cy="3870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F9A5BC-2F35-4CAD-6979-AFC49A6FBC03}"/>
              </a:ext>
            </a:extLst>
          </p:cNvPr>
          <p:cNvSpPr txBox="1"/>
          <p:nvPr/>
        </p:nvSpPr>
        <p:spPr>
          <a:xfrm>
            <a:off x="5164116" y="1768045"/>
            <a:ext cx="5656283" cy="3147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  <a:t>Opulence, I has it – DirecTV commercial – 12 </a:t>
            </a:r>
            <a:r>
              <a:rPr kumimoji="0" lang="ru-RU" u="none" strike="noStrike" cap="none" spc="0" normalizeH="0" baseline="0" dirty="0">
                <a:ln>
                  <a:noFill/>
                </a:ln>
                <a:solidFill>
                  <a:srgbClr val="020202"/>
                </a:solidFill>
                <a:effectLst/>
                <a:uFillTx/>
                <a:latin typeface="Circe Light" panose="020B0402020203020203" pitchFamily="34" charset="0"/>
                <a:sym typeface="Calibri"/>
              </a:rPr>
              <a:t>лет назад!</a:t>
            </a:r>
          </a:p>
        </p:txBody>
      </p:sp>
      <p:pic>
        <p:nvPicPr>
          <p:cNvPr id="5" name="Opulence, I has it - DirecTV commercial" descr="Opulence, I has it - DirecTV commercial">
            <a:hlinkClick r:id="" action="ppaction://media"/>
            <a:extLst>
              <a:ext uri="{FF2B5EF4-FFF2-40B4-BE49-F238E27FC236}">
                <a16:creationId xmlns:a16="http://schemas.microsoft.com/office/drawing/2014/main" id="{FBA32AD9-F74D-8E08-C3BE-B06D53159A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64116" y="2230231"/>
            <a:ext cx="6037097" cy="3395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035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Пользовательские 9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C0995D"/>
      </a:accent1>
      <a:accent2>
        <a:srgbClr val="E8B975"/>
      </a:accent2>
      <a:accent3>
        <a:srgbClr val="74A5EA"/>
      </a:accent3>
      <a:accent4>
        <a:srgbClr val="FFA5B6"/>
      </a:accent4>
      <a:accent5>
        <a:srgbClr val="00B88A"/>
      </a:accent5>
      <a:accent6>
        <a:srgbClr val="FFD33B"/>
      </a:accent6>
      <a:hlink>
        <a:srgbClr val="000000"/>
      </a:hlink>
      <a:folHlink>
        <a:srgbClr val="000000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1122</TotalTime>
  <Words>1643</Words>
  <Application>Microsoft Macintosh PowerPoint</Application>
  <PresentationFormat>Широкоэкранный</PresentationFormat>
  <Paragraphs>207</Paragraphs>
  <Slides>21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31" baseType="lpstr">
      <vt:lpstr>Circe Light</vt:lpstr>
      <vt:lpstr>Circe Bold</vt:lpstr>
      <vt:lpstr>Times</vt:lpstr>
      <vt:lpstr>Circe Extra Bold</vt:lpstr>
      <vt:lpstr>Circe</vt:lpstr>
      <vt:lpstr>Calibri</vt:lpstr>
      <vt:lpstr>Arial</vt:lpstr>
      <vt:lpstr>Andale Mono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Microsoft Office User</cp:lastModifiedBy>
  <cp:revision>10</cp:revision>
  <dcterms:created xsi:type="dcterms:W3CDTF">2023-05-31T13:14:18Z</dcterms:created>
  <dcterms:modified xsi:type="dcterms:W3CDTF">2023-06-01T07:56:29Z</dcterms:modified>
</cp:coreProperties>
</file>