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56" r:id="rId2"/>
    <p:sldId id="257" r:id="rId3"/>
    <p:sldId id="343" r:id="rId4"/>
    <p:sldId id="258" r:id="rId5"/>
    <p:sldId id="259" r:id="rId6"/>
    <p:sldId id="278" r:id="rId7"/>
    <p:sldId id="297" r:id="rId8"/>
    <p:sldId id="296" r:id="rId9"/>
    <p:sldId id="261" r:id="rId10"/>
    <p:sldId id="306" r:id="rId11"/>
    <p:sldId id="308" r:id="rId12"/>
    <p:sldId id="262" r:id="rId13"/>
    <p:sldId id="310" r:id="rId14"/>
    <p:sldId id="311" r:id="rId15"/>
    <p:sldId id="313" r:id="rId16"/>
    <p:sldId id="315" r:id="rId17"/>
    <p:sldId id="317" r:id="rId18"/>
    <p:sldId id="318" r:id="rId19"/>
    <p:sldId id="298" r:id="rId20"/>
    <p:sldId id="342" r:id="rId21"/>
    <p:sldId id="305" r:id="rId22"/>
    <p:sldId id="304" r:id="rId23"/>
    <p:sldId id="319" r:id="rId24"/>
    <p:sldId id="303" r:id="rId25"/>
    <p:sldId id="302" r:id="rId26"/>
    <p:sldId id="340" r:id="rId27"/>
    <p:sldId id="341" r:id="rId28"/>
    <p:sldId id="289" r:id="rId29"/>
    <p:sldId id="321" r:id="rId30"/>
    <p:sldId id="322" r:id="rId31"/>
    <p:sldId id="323" r:id="rId32"/>
    <p:sldId id="324" r:id="rId33"/>
    <p:sldId id="327" r:id="rId34"/>
    <p:sldId id="325" r:id="rId35"/>
    <p:sldId id="326" r:id="rId36"/>
    <p:sldId id="290" r:id="rId37"/>
    <p:sldId id="328" r:id="rId38"/>
    <p:sldId id="330" r:id="rId39"/>
    <p:sldId id="332" r:id="rId40"/>
    <p:sldId id="333" r:id="rId41"/>
    <p:sldId id="334" r:id="rId42"/>
    <p:sldId id="335" r:id="rId43"/>
    <p:sldId id="336" r:id="rId44"/>
    <p:sldId id="337" r:id="rId45"/>
    <p:sldId id="338" r:id="rId46"/>
    <p:sldId id="277" r:id="rId47"/>
    <p:sldId id="320" r:id="rId48"/>
    <p:sldId id="292" r:id="rId49"/>
    <p:sldId id="339" r:id="rId50"/>
    <p:sldId id="295" r:id="rId5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Graphik RBC LC Regular"/>
      </a:defRPr>
    </a:lvl1pPr>
    <a:lvl2pPr marL="0" marR="0" indent="457200" algn="l" defTabSz="18288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Graphik RBC LC Regular"/>
      </a:defRPr>
    </a:lvl2pPr>
    <a:lvl3pPr marL="0" marR="0" indent="914400" algn="l" defTabSz="18288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Graphik RBC LC Regular"/>
      </a:defRPr>
    </a:lvl3pPr>
    <a:lvl4pPr marL="0" marR="0" indent="1371600" algn="l" defTabSz="18288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Graphik RBC LC Regular"/>
      </a:defRPr>
    </a:lvl4pPr>
    <a:lvl5pPr marL="0" marR="0" indent="1828800" algn="l" defTabSz="18288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Graphik RBC LC Regular"/>
      </a:defRPr>
    </a:lvl5pPr>
    <a:lvl6pPr marL="0" marR="0" indent="2286000" algn="l" defTabSz="18288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Graphik RBC LC Regular"/>
      </a:defRPr>
    </a:lvl6pPr>
    <a:lvl7pPr marL="0" marR="0" indent="2743200" algn="l" defTabSz="18288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Graphik RBC LC Regular"/>
      </a:defRPr>
    </a:lvl7pPr>
    <a:lvl8pPr marL="0" marR="0" indent="3200400" algn="l" defTabSz="18288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Graphik RBC LC Regular"/>
      </a:defRPr>
    </a:lvl8pPr>
    <a:lvl9pPr marL="0" marR="0" indent="3657600" algn="l" defTabSz="18288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Graphik RBC LC Regular"/>
      </a:defRPr>
    </a:lvl9pPr>
  </p:defaultTextStyle>
  <p:extLst>
    <p:ext uri="{521415D9-36F7-43E2-AB2F-B90AF26B5E84}">
      <p14:sectionLst xmlns:p14="http://schemas.microsoft.com/office/powerpoint/2010/main">
        <p14:section name="Default Section" id="{336B2D99-6037-EA44-B7DB-FD4BA7736FA8}">
          <p14:sldIdLst>
            <p14:sldId id="256"/>
          </p14:sldIdLst>
        </p14:section>
        <p14:section name="Вступление" id="{50A5A71A-2D90-664F-8F8D-378C31FF14ED}">
          <p14:sldIdLst>
            <p14:sldId id="257"/>
            <p14:sldId id="343"/>
            <p14:sldId id="258"/>
          </p14:sldIdLst>
        </p14:section>
        <p14:section name="Глобальная экономика и прогнозы" id="{F3F8CB64-96F7-9F46-B607-C1333BCCBF73}">
          <p14:sldIdLst>
            <p14:sldId id="259"/>
            <p14:sldId id="278"/>
            <p14:sldId id="297"/>
            <p14:sldId id="296"/>
            <p14:sldId id="261"/>
            <p14:sldId id="306"/>
            <p14:sldId id="308"/>
            <p14:sldId id="262"/>
            <p14:sldId id="310"/>
            <p14:sldId id="311"/>
            <p14:sldId id="313"/>
            <p14:sldId id="315"/>
            <p14:sldId id="317"/>
            <p14:sldId id="318"/>
            <p14:sldId id="298"/>
          </p14:sldIdLst>
        </p14:section>
        <p14:section name="Состояние и прогнозы экономики РФ" id="{F08FE1AA-E1CE-5C47-8CC0-E2C8F848B837}">
          <p14:sldIdLst>
            <p14:sldId id="342"/>
            <p14:sldId id="305"/>
            <p14:sldId id="304"/>
            <p14:sldId id="319"/>
            <p14:sldId id="303"/>
            <p14:sldId id="302"/>
            <p14:sldId id="340"/>
            <p14:sldId id="341"/>
          </p14:sldIdLst>
        </p14:section>
        <p14:section name="Опрос РСПП" id="{8A4153C1-0E5A-3144-AEB9-E3D083145066}">
          <p14:sldIdLst>
            <p14:sldId id="289"/>
            <p14:sldId id="321"/>
            <p14:sldId id="322"/>
            <p14:sldId id="323"/>
            <p14:sldId id="324"/>
            <p14:sldId id="327"/>
            <p14:sldId id="325"/>
            <p14:sldId id="326"/>
          </p14:sldIdLst>
        </p14:section>
        <p14:section name="Опрос аудитории РБК" id="{36FB066A-2069-F24F-9A81-C531B9CED8C3}">
          <p14:sldIdLst>
            <p14:sldId id="290"/>
            <p14:sldId id="328"/>
            <p14:sldId id="330"/>
            <p14:sldId id="332"/>
            <p14:sldId id="333"/>
            <p14:sldId id="334"/>
            <p14:sldId id="335"/>
            <p14:sldId id="336"/>
            <p14:sldId id="337"/>
            <p14:sldId id="338"/>
          </p14:sldIdLst>
        </p14:section>
        <p14:section name="Экономика непотребления" id="{6FFD676C-2926-BF4D-B80C-17582F63CA04}">
          <p14:sldIdLst>
            <p14:sldId id="277"/>
            <p14:sldId id="320"/>
            <p14:sldId id="292"/>
            <p14:sldId id="339"/>
            <p14:sldId id="2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B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05605D39-1990-4524-8FBF-D688BFC0D747}" styleName="">
    <a:tblBg/>
    <a:wholeTbl>
      <a:tcTxStyle b="off" i="off">
        <a:fontRef idx="major">
          <a:srgbClr val="252525"/>
        </a:fontRef>
        <a:srgbClr val="252525"/>
      </a:tcTxStyle>
      <a:tcStyle>
        <a:tcBdr>
          <a:left>
            <a:ln w="25400" cap="flat">
              <a:solidFill>
                <a:srgbClr val="DDDDDD"/>
              </a:solidFill>
              <a:prstDash val="solid"/>
              <a:miter lim="400000"/>
            </a:ln>
          </a:left>
          <a:right>
            <a:ln w="25400" cap="flat">
              <a:solidFill>
                <a:srgbClr val="DDDDDD"/>
              </a:solidFill>
              <a:prstDash val="solid"/>
              <a:miter lim="400000"/>
            </a:ln>
          </a:right>
          <a:top>
            <a:ln w="25400" cap="flat">
              <a:solidFill>
                <a:srgbClr val="DDDDDD"/>
              </a:solidFill>
              <a:prstDash val="solid"/>
              <a:miter lim="400000"/>
            </a:ln>
          </a:top>
          <a:bottom>
            <a:ln w="25400" cap="flat">
              <a:solidFill>
                <a:srgbClr val="DDDDDD"/>
              </a:solidFill>
              <a:prstDash val="solid"/>
              <a:miter lim="400000"/>
            </a:ln>
          </a:bottom>
          <a:insideH>
            <a:ln w="25400" cap="flat">
              <a:solidFill>
                <a:srgbClr val="DDDDDD"/>
              </a:solidFill>
              <a:prstDash val="solid"/>
              <a:miter lim="400000"/>
            </a:ln>
          </a:insideH>
          <a:insideV>
            <a:ln w="25400" cap="flat">
              <a:solidFill>
                <a:srgbClr val="DDDDDD"/>
              </a:solidFill>
              <a:prstDash val="solid"/>
              <a:miter lim="400000"/>
            </a:ln>
          </a:insideV>
        </a:tcBdr>
        <a:fill>
          <a:solidFill>
            <a:srgbClr val="FFFFFF"/>
          </a:solidFill>
        </a:fill>
      </a:tcStyle>
    </a:wholeTbl>
    <a:band2H>
      <a:tcTxStyle/>
      <a:tcStyle>
        <a:tcBdr/>
        <a:fill>
          <a:solidFill>
            <a:srgbClr val="DDDDDD"/>
          </a:solidFill>
        </a:fill>
      </a:tcStyle>
    </a:band2H>
    <a:firstCol>
      <a:tcTxStyle b="off" i="off">
        <a:fontRef idx="major">
          <a:srgbClr val="404040"/>
        </a:fontRef>
        <a:srgbClr val="404040"/>
      </a:tcTxStyle>
      <a:tcStyle>
        <a:tcBdr>
          <a:left>
            <a:ln w="12700" cap="flat">
              <a:noFill/>
              <a:miter lim="400000"/>
            </a:ln>
          </a:left>
          <a:right>
            <a:ln w="25400" cap="flat">
              <a:solidFill>
                <a:srgbClr val="DDDDDD"/>
              </a:solidFill>
              <a:prstDash val="solid"/>
              <a:miter lim="400000"/>
            </a:ln>
          </a:right>
          <a:top>
            <a:ln w="25400" cap="flat">
              <a:solidFill>
                <a:srgbClr val="DDDDDD"/>
              </a:solidFill>
              <a:prstDash val="solid"/>
              <a:miter lim="400000"/>
            </a:ln>
          </a:top>
          <a:bottom>
            <a:ln w="25400" cap="flat">
              <a:solidFill>
                <a:srgbClr val="DDDDDD"/>
              </a:solidFill>
              <a:prstDash val="solid"/>
              <a:miter lim="400000"/>
            </a:ln>
          </a:bottom>
          <a:insideH>
            <a:ln w="25400" cap="flat">
              <a:solidFill>
                <a:srgbClr val="DDDDDD"/>
              </a:solidFill>
              <a:prstDash val="solid"/>
              <a:miter lim="400000"/>
            </a:ln>
          </a:insideH>
          <a:insideV>
            <a:ln w="25400" cap="flat">
              <a:noFill/>
              <a:miter lim="400000"/>
            </a:ln>
          </a:insideV>
        </a:tcBdr>
        <a:fill>
          <a:noFill/>
        </a:fill>
      </a:tcStyle>
    </a:firstCol>
    <a:lastRow>
      <a:tcTxStyle b="off" i="off">
        <a:font>
          <a:latin typeface="Calibri"/>
          <a:ea typeface="Calibri"/>
          <a:cs typeface="Calibri"/>
        </a:font>
        <a:srgbClr val="000000"/>
      </a:tcTxStyle>
      <a:tcStyle>
        <a:tcBdr>
          <a:left>
            <a:ln w="25400" cap="flat">
              <a:noFill/>
              <a:miter lim="400000"/>
            </a:ln>
          </a:left>
          <a:right>
            <a:ln w="25400" cap="flat">
              <a:noFill/>
              <a:miter lim="400000"/>
            </a:ln>
          </a:right>
          <a:top>
            <a:ln w="12700" cap="flat">
              <a:noFill/>
              <a:miter lim="400000"/>
            </a:ln>
          </a:top>
          <a:bottom>
            <a:ln w="12700" cap="flat">
              <a:noFill/>
              <a:miter lim="400000"/>
            </a:ln>
          </a:bottom>
          <a:insideH>
            <a:ln w="25400" cap="flat">
              <a:noFill/>
              <a:miter lim="400000"/>
            </a:ln>
          </a:insideH>
          <a:insideV>
            <a:ln w="25400" cap="flat">
              <a:noFill/>
              <a:miter lim="400000"/>
            </a:ln>
          </a:insideV>
        </a:tcBdr>
        <a:fill>
          <a:noFill/>
        </a:fill>
      </a:tcStyle>
    </a:lastRow>
    <a:firstRow>
      <a:tcTxStyle b="off" i="off">
        <a:font>
          <a:latin typeface="Graphik RBC LC Medium"/>
          <a:ea typeface="Graphik RBC LC Medium"/>
          <a:cs typeface="Graphik RBC LC Medium"/>
        </a:font>
        <a:srgbClr val="252525"/>
      </a:tcTxStyle>
      <a:tcStyle>
        <a:tcBdr>
          <a:left>
            <a:ln w="25400" cap="flat">
              <a:solidFill>
                <a:srgbClr val="DDDDDD"/>
              </a:solidFill>
              <a:prstDash val="solid"/>
              <a:miter lim="400000"/>
            </a:ln>
          </a:left>
          <a:right>
            <a:ln w="25400" cap="flat">
              <a:solidFill>
                <a:srgbClr val="DDDDDD"/>
              </a:solidFill>
              <a:prstDash val="solid"/>
              <a:miter lim="400000"/>
            </a:ln>
          </a:right>
          <a:top>
            <a:ln w="12700" cap="flat">
              <a:noFill/>
              <a:miter lim="400000"/>
            </a:ln>
          </a:top>
          <a:bottom>
            <a:ln w="25400" cap="flat">
              <a:solidFill>
                <a:srgbClr val="DDDDDD"/>
              </a:solidFill>
              <a:prstDash val="solid"/>
              <a:miter lim="400000"/>
            </a:ln>
          </a:bottom>
          <a:insideH>
            <a:ln w="25400" cap="flat">
              <a:noFill/>
              <a:miter lim="400000"/>
            </a:ln>
          </a:insideH>
          <a:insideV>
            <a:ln w="25400" cap="flat">
              <a:solidFill>
                <a:srgbClr val="DDDDDD"/>
              </a:solidFill>
              <a:prstDash val="solid"/>
              <a:miter lim="400000"/>
            </a:ln>
          </a:insideV>
        </a:tcBdr>
        <a:fill>
          <a:noFill/>
        </a:fill>
      </a:tcStyle>
    </a:firstRow>
  </a:tblStyle>
  <a:tblStyle styleId="{533A6161-E0E6-44E7-BA67-6A37D44993E3}" styleName="">
    <a:tblBg/>
    <a:wholeTbl>
      <a:tcTxStyle b="off" i="off">
        <a:fontRef idx="major">
          <a:srgbClr val="404040"/>
        </a:fontRef>
        <a:srgbClr val="404040"/>
      </a:tcTxStyle>
      <a:tcStyle>
        <a:tcBdr>
          <a:left>
            <a:ln w="12700" cap="flat">
              <a:solidFill>
                <a:srgbClr val="D4D4D4"/>
              </a:solidFill>
              <a:prstDash val="solid"/>
              <a:miter lim="400000"/>
            </a:ln>
          </a:left>
          <a:right>
            <a:ln w="12700" cap="flat">
              <a:solidFill>
                <a:srgbClr val="D4D4D4"/>
              </a:solidFill>
              <a:prstDash val="solid"/>
              <a:miter lim="400000"/>
            </a:ln>
          </a:right>
          <a:top>
            <a:ln w="12700" cap="flat">
              <a:solidFill>
                <a:srgbClr val="D4D4D4"/>
              </a:solidFill>
              <a:prstDash val="solid"/>
              <a:miter lim="400000"/>
            </a:ln>
          </a:top>
          <a:bottom>
            <a:ln w="12700" cap="flat">
              <a:solidFill>
                <a:srgbClr val="D4D4D4"/>
              </a:solidFill>
              <a:prstDash val="solid"/>
              <a:miter lim="400000"/>
            </a:ln>
          </a:bottom>
          <a:insideH>
            <a:ln w="12700" cap="flat">
              <a:solidFill>
                <a:srgbClr val="D4D4D4"/>
              </a:solidFill>
              <a:prstDash val="solid"/>
              <a:miter lim="400000"/>
            </a:ln>
          </a:insideH>
          <a:insideV>
            <a:ln w="12700" cap="flat">
              <a:solidFill>
                <a:srgbClr val="D4D4D4"/>
              </a:solidFill>
              <a:prstDash val="solid"/>
              <a:miter lim="400000"/>
            </a:ln>
          </a:insideV>
        </a:tcBdr>
        <a:fill>
          <a:solidFill>
            <a:srgbClr val="FFFFFF"/>
          </a:solidFill>
        </a:fill>
      </a:tcStyle>
    </a:wholeTbl>
    <a:band2H>
      <a:tcTxStyle/>
      <a:tcStyle>
        <a:tcBdr/>
        <a:fill>
          <a:solidFill>
            <a:srgbClr val="EDEDED"/>
          </a:solidFill>
        </a:fill>
      </a:tcStyle>
    </a:band2H>
    <a:firstCol>
      <a:tcTxStyle b="off" i="off">
        <a:font>
          <a:latin typeface="Graphik RBC LC Medium"/>
          <a:ea typeface="Graphik RBC LC Medium"/>
          <a:cs typeface="Graphik RBC LC Medium"/>
        </a:font>
        <a:srgbClr val="252525"/>
      </a:tcTxStyle>
      <a:tcStyle>
        <a:tcBdr>
          <a:left>
            <a:ln w="12700" cap="flat">
              <a:noFill/>
              <a:miter lim="400000"/>
            </a:ln>
          </a:left>
          <a:right>
            <a:ln w="12700" cap="flat">
              <a:solidFill>
                <a:srgbClr val="D4D4D4"/>
              </a:solidFill>
              <a:prstDash val="solid"/>
              <a:miter lim="400000"/>
            </a:ln>
          </a:right>
          <a:top>
            <a:ln w="12700" cap="flat">
              <a:solidFill>
                <a:srgbClr val="D4D4D4"/>
              </a:solidFill>
              <a:prstDash val="solid"/>
              <a:miter lim="400000"/>
            </a:ln>
          </a:top>
          <a:bottom>
            <a:ln w="12700" cap="flat">
              <a:solidFill>
                <a:srgbClr val="D4D4D4"/>
              </a:solidFill>
              <a:prstDash val="solid"/>
              <a:miter lim="400000"/>
            </a:ln>
          </a:bottom>
          <a:insideH>
            <a:ln w="12700" cap="flat">
              <a:solidFill>
                <a:srgbClr val="D4D4D4"/>
              </a:solidFill>
              <a:prstDash val="solid"/>
              <a:miter lim="400000"/>
            </a:ln>
          </a:insideH>
          <a:insideV>
            <a:ln w="25400" cap="flat">
              <a:noFill/>
              <a:miter lim="400000"/>
            </a:ln>
          </a:insideV>
        </a:tcBdr>
        <a:fill>
          <a:noFill/>
        </a:fill>
      </a:tcStyle>
    </a:firstCol>
    <a:lastRow>
      <a:tcTxStyle b="off" i="off">
        <a:font>
          <a:latin typeface="Calibri"/>
          <a:ea typeface="Calibri"/>
          <a:cs typeface="Calibri"/>
        </a:font>
        <a:srgbClr val="000000"/>
      </a:tcTxStyle>
      <a:tcStyle>
        <a:tcBdr>
          <a:left>
            <a:ln w="25400" cap="flat">
              <a:noFill/>
              <a:miter lim="400000"/>
            </a:ln>
          </a:left>
          <a:right>
            <a:ln w="25400" cap="flat">
              <a:noFill/>
              <a:miter lim="400000"/>
            </a:ln>
          </a:right>
          <a:top>
            <a:ln w="12700" cap="flat">
              <a:noFill/>
              <a:miter lim="400000"/>
            </a:ln>
          </a:top>
          <a:bottom>
            <a:ln w="12700" cap="flat">
              <a:noFill/>
              <a:miter lim="400000"/>
            </a:ln>
          </a:bottom>
          <a:insideH>
            <a:ln w="25400" cap="flat">
              <a:noFill/>
              <a:miter lim="400000"/>
            </a:ln>
          </a:insideH>
          <a:insideV>
            <a:ln w="25400" cap="flat">
              <a:noFill/>
              <a:miter lim="400000"/>
            </a:ln>
          </a:insideV>
        </a:tcBdr>
        <a:fill>
          <a:noFill/>
        </a:fill>
      </a:tcStyle>
    </a:lastRow>
    <a:firstRow>
      <a:tcTxStyle b="off" i="off">
        <a:font>
          <a:latin typeface="Graphik RBC LC Medium"/>
          <a:ea typeface="Graphik RBC LC Medium"/>
          <a:cs typeface="Graphik RBC LC Medium"/>
        </a:font>
        <a:srgbClr val="252525"/>
      </a:tcTxStyle>
      <a:tcStyle>
        <a:tcBdr>
          <a:left>
            <a:ln w="12700" cap="flat">
              <a:solidFill>
                <a:srgbClr val="D4D4D4"/>
              </a:solidFill>
              <a:prstDash val="solid"/>
              <a:miter lim="400000"/>
            </a:ln>
          </a:left>
          <a:right>
            <a:ln w="12700" cap="flat">
              <a:solidFill>
                <a:srgbClr val="D4D4D4"/>
              </a:solidFill>
              <a:prstDash val="solid"/>
              <a:miter lim="400000"/>
            </a:ln>
          </a:right>
          <a:top>
            <a:ln w="12700" cap="flat">
              <a:noFill/>
              <a:miter lim="400000"/>
            </a:ln>
          </a:top>
          <a:bottom>
            <a:ln w="12700" cap="flat">
              <a:solidFill>
                <a:srgbClr val="D4D4D4"/>
              </a:solidFill>
              <a:prstDash val="solid"/>
              <a:miter lim="400000"/>
            </a:ln>
          </a:bottom>
          <a:insideH>
            <a:ln w="25400" cap="flat">
              <a:noFill/>
              <a:miter lim="400000"/>
            </a:ln>
          </a:insideH>
          <a:insideV>
            <a:ln w="12700" cap="flat">
              <a:solidFill>
                <a:srgbClr val="D4D4D4"/>
              </a:solidFill>
              <a:prstDash val="solid"/>
              <a:miter lim="400000"/>
            </a:ln>
          </a:insideV>
        </a:tcBdr>
        <a:fill>
          <a:noFill/>
        </a:fill>
      </a:tcStyle>
    </a:firstRow>
  </a:tblStyle>
  <a:tblStyle styleId="{8AEF4E26-F4A9-4482-A0F7-457349ED6C13}" styleName="">
    <a:tblBg/>
    <a:wholeTbl>
      <a:tcTxStyle b="off" i="off">
        <a:fontRef idx="minor">
          <a:srgbClr val="252525"/>
        </a:fontRef>
        <a:srgbClr val="252525"/>
      </a:tcTxStyle>
      <a:tcStyle>
        <a:tcBdr>
          <a:left>
            <a:ln w="25400" cap="flat">
              <a:solidFill>
                <a:srgbClr val="69B28A"/>
              </a:solidFill>
              <a:prstDash val="solid"/>
              <a:miter lim="400000"/>
            </a:ln>
          </a:left>
          <a:right>
            <a:ln w="25400" cap="flat">
              <a:solidFill>
                <a:srgbClr val="69B28A"/>
              </a:solidFill>
              <a:prstDash val="solid"/>
              <a:miter lim="400000"/>
            </a:ln>
          </a:right>
          <a:top>
            <a:ln w="25400" cap="flat">
              <a:solidFill>
                <a:srgbClr val="69B28A"/>
              </a:solidFill>
              <a:prstDash val="solid"/>
              <a:miter lim="400000"/>
            </a:ln>
          </a:top>
          <a:bottom>
            <a:ln w="25400" cap="flat">
              <a:solidFill>
                <a:srgbClr val="69B28A"/>
              </a:solidFill>
              <a:prstDash val="solid"/>
              <a:miter lim="400000"/>
            </a:ln>
          </a:bottom>
          <a:insideH>
            <a:ln w="25400" cap="flat">
              <a:solidFill>
                <a:srgbClr val="69B28A"/>
              </a:solidFill>
              <a:prstDash val="solid"/>
              <a:miter lim="400000"/>
            </a:ln>
          </a:insideH>
          <a:insideV>
            <a:ln w="25400" cap="flat">
              <a:solidFill>
                <a:srgbClr val="69B28A"/>
              </a:solidFill>
              <a:prstDash val="solid"/>
              <a:miter lim="400000"/>
            </a:ln>
          </a:insideV>
        </a:tcBdr>
        <a:fill>
          <a:solidFill>
            <a:srgbClr val="FFFFFF"/>
          </a:solidFill>
        </a:fill>
      </a:tcStyle>
    </a:wholeTbl>
    <a:band2H>
      <a:tcTxStyle/>
      <a:tcStyle>
        <a:tcBdr/>
        <a:fill>
          <a:solidFill>
            <a:srgbClr val="DDDDDD"/>
          </a:solidFill>
        </a:fill>
      </a:tcStyle>
    </a:band2H>
    <a:firstCol>
      <a:tcTxStyle b="off" i="off">
        <a:fontRef idx="minor">
          <a:srgbClr val="404040"/>
        </a:fontRef>
        <a:srgbClr val="404040"/>
      </a:tcTxStyle>
      <a:tcStyle>
        <a:tcBdr>
          <a:left>
            <a:ln w="12700" cap="flat">
              <a:noFill/>
              <a:miter lim="400000"/>
            </a:ln>
          </a:left>
          <a:right>
            <a:ln w="25400" cap="flat">
              <a:solidFill>
                <a:srgbClr val="69B28A"/>
              </a:solidFill>
              <a:prstDash val="solid"/>
              <a:miter lim="400000"/>
            </a:ln>
          </a:right>
          <a:top>
            <a:ln w="25400" cap="flat">
              <a:solidFill>
                <a:srgbClr val="69B28A"/>
              </a:solidFill>
              <a:prstDash val="solid"/>
              <a:miter lim="400000"/>
            </a:ln>
          </a:top>
          <a:bottom>
            <a:ln w="25400" cap="flat">
              <a:solidFill>
                <a:srgbClr val="69B28A"/>
              </a:solidFill>
              <a:prstDash val="solid"/>
              <a:miter lim="400000"/>
            </a:ln>
          </a:bottom>
          <a:insideH>
            <a:ln w="25400" cap="flat">
              <a:solidFill>
                <a:srgbClr val="69B28A"/>
              </a:solidFill>
              <a:prstDash val="solid"/>
              <a:miter lim="400000"/>
            </a:ln>
          </a:insideH>
          <a:insideV>
            <a:ln w="25400" cap="flat">
              <a:noFill/>
              <a:miter lim="400000"/>
            </a:ln>
          </a:insideV>
        </a:tcBdr>
        <a:fill>
          <a:noFill/>
        </a:fill>
      </a:tcStyle>
    </a:firstCol>
    <a:lastRow>
      <a:tcTxStyle b="off" i="off">
        <a:font>
          <a:latin typeface="Calibri"/>
          <a:ea typeface="Calibri"/>
          <a:cs typeface="Calibri"/>
        </a:font>
        <a:srgbClr val="000000"/>
      </a:tcTxStyle>
      <a:tcStyle>
        <a:tcBdr>
          <a:left>
            <a:ln w="25400" cap="flat">
              <a:noFill/>
              <a:miter lim="400000"/>
            </a:ln>
          </a:left>
          <a:right>
            <a:ln w="25400" cap="flat">
              <a:noFill/>
              <a:miter lim="400000"/>
            </a:ln>
          </a:right>
          <a:top>
            <a:ln w="12700" cap="flat">
              <a:noFill/>
              <a:miter lim="400000"/>
            </a:ln>
          </a:top>
          <a:bottom>
            <a:ln w="12700" cap="flat">
              <a:noFill/>
              <a:miter lim="400000"/>
            </a:ln>
          </a:bottom>
          <a:insideH>
            <a:ln w="25400" cap="flat">
              <a:noFill/>
              <a:miter lim="400000"/>
            </a:ln>
          </a:insideH>
          <a:insideV>
            <a:ln w="25400" cap="flat">
              <a:noFill/>
              <a:miter lim="400000"/>
            </a:ln>
          </a:insideV>
        </a:tcBdr>
        <a:fill>
          <a:noFill/>
        </a:fill>
      </a:tcStyle>
    </a:lastRow>
    <a:firstRow>
      <a:tcTxStyle b="off" i="off">
        <a:fontRef idx="minor">
          <a:srgbClr val="252525"/>
        </a:fontRef>
        <a:srgbClr val="252525"/>
      </a:tcTxStyle>
      <a:tcStyle>
        <a:tcBdr>
          <a:left>
            <a:ln w="25400" cap="flat">
              <a:solidFill>
                <a:srgbClr val="69B28A"/>
              </a:solidFill>
              <a:prstDash val="solid"/>
              <a:miter lim="400000"/>
            </a:ln>
          </a:left>
          <a:right>
            <a:ln w="25400" cap="flat">
              <a:solidFill>
                <a:srgbClr val="69B28A"/>
              </a:solidFill>
              <a:prstDash val="solid"/>
              <a:miter lim="400000"/>
            </a:ln>
          </a:right>
          <a:top>
            <a:ln w="12700" cap="flat">
              <a:noFill/>
              <a:miter lim="400000"/>
            </a:ln>
          </a:top>
          <a:bottom>
            <a:ln w="25400" cap="flat">
              <a:solidFill>
                <a:srgbClr val="69B28A"/>
              </a:solidFill>
              <a:prstDash val="solid"/>
              <a:miter lim="400000"/>
            </a:ln>
          </a:bottom>
          <a:insideH>
            <a:ln w="25400" cap="flat">
              <a:noFill/>
              <a:miter lim="400000"/>
            </a:ln>
          </a:insideH>
          <a:insideV>
            <a:ln w="25400" cap="flat">
              <a:solidFill>
                <a:srgbClr val="69B28A"/>
              </a:solidFill>
              <a:prstDash val="solid"/>
              <a:miter lim="400000"/>
            </a:ln>
          </a:insideV>
        </a:tcBdr>
        <a:fill>
          <a:noFill/>
        </a:fill>
      </a:tcStyle>
    </a:firstRow>
  </a:tblStyle>
  <a:tblStyle styleId="{4C3C2611-4C71-4FC5-86AE-919BDF0F9419}" styleName="">
    <a:tblBg/>
    <a:wholeTbl>
      <a:tcTxStyle>
        <a:font>
          <a:latin typeface="Helvetica Neue"/>
          <a:ea typeface="Helvetica Neue"/>
          <a:cs typeface="Helvetica Neue"/>
        </a:font>
        <a:srgbClr val="000000"/>
      </a:tcTxStyle>
      <a:tcStyle>
        <a:tcBdr>
          <a:left>
            <a:ln w="4445" cap="flat">
              <a:solidFill>
                <a:srgbClr val="000000"/>
              </a:solidFill>
              <a:prstDash val="solid"/>
              <a:miter lim="400000"/>
            </a:ln>
          </a:left>
          <a:right>
            <a:ln w="4445" cap="flat">
              <a:solidFill>
                <a:srgbClr val="000000"/>
              </a:solidFill>
              <a:prstDash val="solid"/>
              <a:miter lim="400000"/>
            </a:ln>
          </a:right>
          <a:top>
            <a:ln w="4445" cap="flat">
              <a:solidFill>
                <a:srgbClr val="000000"/>
              </a:solidFill>
              <a:prstDash val="solid"/>
              <a:miter lim="400000"/>
            </a:ln>
          </a:top>
          <a:bottom>
            <a:ln w="4445" cap="flat">
              <a:solidFill>
                <a:srgbClr val="000000"/>
              </a:solidFill>
              <a:prstDash val="solid"/>
              <a:miter lim="400000"/>
            </a:ln>
          </a:bottom>
          <a:insideH>
            <a:ln w="4445" cap="flat">
              <a:solidFill>
                <a:srgbClr val="000000"/>
              </a:solidFill>
              <a:prstDash val="solid"/>
              <a:miter lim="400000"/>
            </a:ln>
          </a:insideH>
          <a:insideV>
            <a:ln w="4445" cap="flat">
              <a:solidFill>
                <a:srgbClr val="000000"/>
              </a:solidFill>
              <a:prstDash val="solid"/>
              <a:miter lim="400000"/>
            </a:ln>
          </a:insideV>
        </a:tcBdr>
        <a:fill>
          <a:noFill/>
        </a:fill>
      </a:tcStyle>
    </a:wholeTbl>
    <a:band2H>
      <a:tcTxStyle/>
      <a:tcStyle>
        <a:tcBdr/>
        <a:fill>
          <a:solidFill>
            <a:srgbClr val="F5F5F5"/>
          </a:solidFill>
        </a:fill>
      </a:tcStyle>
    </a:band2H>
    <a:firstCol>
      <a:tcTxStyle b="on">
        <a:font>
          <a:latin typeface="Helvetica Neue"/>
          <a:ea typeface="Helvetica Neue"/>
          <a:cs typeface="Helvetica Neue"/>
        </a:font>
        <a:srgbClr val="000000"/>
      </a:tcTxStyle>
      <a:tcStyle>
        <a:tcBdr>
          <a:left>
            <a:ln w="4445" cap="flat">
              <a:solidFill>
                <a:srgbClr val="000000"/>
              </a:solidFill>
              <a:prstDash val="solid"/>
              <a:miter lim="400000"/>
            </a:ln>
          </a:left>
          <a:right>
            <a:ln w="9525" cap="flat">
              <a:solidFill>
                <a:srgbClr val="000000"/>
              </a:solidFill>
              <a:prstDash val="solid"/>
              <a:miter lim="400000"/>
            </a:ln>
          </a:right>
          <a:top>
            <a:ln w="4445" cap="flat">
              <a:solidFill>
                <a:srgbClr val="000000"/>
              </a:solidFill>
              <a:prstDash val="solid"/>
              <a:miter lim="400000"/>
            </a:ln>
          </a:top>
          <a:bottom>
            <a:ln w="4445" cap="flat">
              <a:solidFill>
                <a:srgbClr val="000000"/>
              </a:solidFill>
              <a:prstDash val="solid"/>
              <a:miter lim="400000"/>
            </a:ln>
          </a:bottom>
          <a:insideH>
            <a:ln w="4445" cap="flat">
              <a:solidFill>
                <a:srgbClr val="000000"/>
              </a:solidFill>
              <a:prstDash val="solid"/>
              <a:miter lim="400000"/>
            </a:ln>
          </a:insideH>
          <a:insideV>
            <a:ln w="4445" cap="flat">
              <a:solidFill>
                <a:srgbClr val="000000"/>
              </a:solidFill>
              <a:prstDash val="solid"/>
              <a:miter lim="400000"/>
            </a:ln>
          </a:insideV>
        </a:tcBdr>
        <a:fill>
          <a:solidFill>
            <a:srgbClr val="DCDCDC"/>
          </a:solidFill>
        </a:fill>
      </a:tcStyle>
    </a:firstCol>
    <a:lastRow>
      <a:tcTxStyle b="on">
        <a:font>
          <a:latin typeface="Helvetica Neue"/>
          <a:ea typeface="Helvetica Neue"/>
          <a:cs typeface="Helvetica Neue"/>
        </a:font>
        <a:srgbClr val="000000"/>
      </a:tcTxStyle>
      <a:tcStyle>
        <a:tcBdr>
          <a:left>
            <a:ln w="4445" cap="flat">
              <a:solidFill>
                <a:srgbClr val="000000"/>
              </a:solidFill>
              <a:prstDash val="solid"/>
              <a:miter lim="400000"/>
            </a:ln>
          </a:left>
          <a:right>
            <a:ln w="4445" cap="flat">
              <a:solidFill>
                <a:srgbClr val="000000"/>
              </a:solidFill>
              <a:prstDash val="solid"/>
              <a:miter lim="400000"/>
            </a:ln>
          </a:right>
          <a:top>
            <a:ln w="9525" cap="flat">
              <a:solidFill>
                <a:srgbClr val="000000"/>
              </a:solidFill>
              <a:prstDash val="solid"/>
              <a:miter lim="400000"/>
            </a:ln>
          </a:top>
          <a:bottom>
            <a:ln w="4445" cap="flat">
              <a:solidFill>
                <a:srgbClr val="000000"/>
              </a:solidFill>
              <a:prstDash val="solid"/>
              <a:miter lim="400000"/>
            </a:ln>
          </a:bottom>
          <a:insideH>
            <a:ln w="4445" cap="flat">
              <a:solidFill>
                <a:srgbClr val="000000"/>
              </a:solidFill>
              <a:prstDash val="solid"/>
              <a:miter lim="400000"/>
            </a:ln>
          </a:insideH>
          <a:insideV>
            <a:ln w="4445" cap="flat">
              <a:solidFill>
                <a:srgbClr val="000000"/>
              </a:solidFill>
              <a:prstDash val="solid"/>
              <a:miter lim="400000"/>
            </a:ln>
          </a:insideV>
        </a:tcBdr>
        <a:fill>
          <a:noFill/>
        </a:fill>
      </a:tcStyle>
    </a:lastRow>
    <a:firstRow>
      <a:tcTxStyle b="on">
        <a:font>
          <a:latin typeface="Helvetica Neue"/>
          <a:ea typeface="Helvetica Neue"/>
          <a:cs typeface="Helvetica Neue"/>
        </a:font>
        <a:srgbClr val="000000"/>
      </a:tcTxStyle>
      <a:tcStyle>
        <a:tcBdr>
          <a:left>
            <a:ln w="4445" cap="flat">
              <a:solidFill>
                <a:srgbClr val="000000"/>
              </a:solidFill>
              <a:prstDash val="solid"/>
              <a:miter lim="400000"/>
            </a:ln>
          </a:left>
          <a:right>
            <a:ln w="4445" cap="flat">
              <a:solidFill>
                <a:srgbClr val="000000"/>
              </a:solidFill>
              <a:prstDash val="solid"/>
              <a:miter lim="400000"/>
            </a:ln>
          </a:right>
          <a:top>
            <a:ln w="4445" cap="flat">
              <a:solidFill>
                <a:srgbClr val="000000"/>
              </a:solidFill>
              <a:prstDash val="solid"/>
              <a:miter lim="400000"/>
            </a:ln>
          </a:top>
          <a:bottom>
            <a:ln w="9525" cap="flat">
              <a:solidFill>
                <a:srgbClr val="000000"/>
              </a:solidFill>
              <a:prstDash val="solid"/>
              <a:miter lim="400000"/>
            </a:ln>
          </a:bottom>
          <a:insideH>
            <a:ln w="4445" cap="flat">
              <a:solidFill>
                <a:srgbClr val="000000"/>
              </a:solidFill>
              <a:prstDash val="solid"/>
              <a:miter lim="400000"/>
            </a:ln>
          </a:insideH>
          <a:insideV>
            <a:ln w="4445" cap="flat">
              <a:solidFill>
                <a:srgbClr val="000000"/>
              </a:solidFill>
              <a:prstDash val="solid"/>
              <a:miter lim="400000"/>
            </a:ln>
          </a:insideV>
        </a:tcBdr>
        <a:fill>
          <a:solidFill>
            <a:srgbClr val="BEC0BF"/>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23"/>
    <p:restoredTop sz="82384"/>
  </p:normalViewPr>
  <p:slideViewPr>
    <p:cSldViewPr snapToGrid="0">
      <p:cViewPr>
        <p:scale>
          <a:sx n="48" d="100"/>
          <a:sy n="48" d="100"/>
        </p:scale>
        <p:origin x="1056"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xfrm>
            <a:off x="1143000" y="685800"/>
            <a:ext cx="4572000" cy="3429000"/>
          </a:xfrm>
          <a:prstGeom prst="rect">
            <a:avLst/>
          </a:prstGeom>
        </p:spPr>
        <p:txBody>
          <a:bodyPr/>
          <a:lstStyle/>
          <a:p>
            <a:endParaRPr/>
          </a:p>
        </p:txBody>
      </p:sp>
      <p:sp>
        <p:nvSpPr>
          <p:cNvPr id="297" name="Shape 29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Graphik RBC LC Regular"/>
      </a:defRPr>
    </a:lvl1pPr>
    <a:lvl2pPr indent="228600" defTabSz="1828800" latinLnBrk="0">
      <a:defRPr sz="2400">
        <a:latin typeface="+mj-lt"/>
        <a:ea typeface="+mj-ea"/>
        <a:cs typeface="+mj-cs"/>
        <a:sym typeface="Graphik RBC LC Regular"/>
      </a:defRPr>
    </a:lvl2pPr>
    <a:lvl3pPr indent="457200" defTabSz="1828800" latinLnBrk="0">
      <a:defRPr sz="2400">
        <a:latin typeface="+mj-lt"/>
        <a:ea typeface="+mj-ea"/>
        <a:cs typeface="+mj-cs"/>
        <a:sym typeface="Graphik RBC LC Regular"/>
      </a:defRPr>
    </a:lvl3pPr>
    <a:lvl4pPr indent="685800" defTabSz="1828800" latinLnBrk="0">
      <a:defRPr sz="2400">
        <a:latin typeface="+mj-lt"/>
        <a:ea typeface="+mj-ea"/>
        <a:cs typeface="+mj-cs"/>
        <a:sym typeface="Graphik RBC LC Regular"/>
      </a:defRPr>
    </a:lvl4pPr>
    <a:lvl5pPr indent="914400" defTabSz="1828800" latinLnBrk="0">
      <a:defRPr sz="2400">
        <a:latin typeface="+mj-lt"/>
        <a:ea typeface="+mj-ea"/>
        <a:cs typeface="+mj-cs"/>
        <a:sym typeface="Graphik RBC LC Regular"/>
      </a:defRPr>
    </a:lvl5pPr>
    <a:lvl6pPr indent="1143000" defTabSz="1828800" latinLnBrk="0">
      <a:defRPr sz="2400">
        <a:latin typeface="+mj-lt"/>
        <a:ea typeface="+mj-ea"/>
        <a:cs typeface="+mj-cs"/>
        <a:sym typeface="Graphik RBC LC Regular"/>
      </a:defRPr>
    </a:lvl6pPr>
    <a:lvl7pPr indent="1371600" defTabSz="1828800" latinLnBrk="0">
      <a:defRPr sz="2400">
        <a:latin typeface="+mj-lt"/>
        <a:ea typeface="+mj-ea"/>
        <a:cs typeface="+mj-cs"/>
        <a:sym typeface="Graphik RBC LC Regular"/>
      </a:defRPr>
    </a:lvl7pPr>
    <a:lvl8pPr indent="1600200" defTabSz="1828800" latinLnBrk="0">
      <a:defRPr sz="2400">
        <a:latin typeface="+mj-lt"/>
        <a:ea typeface="+mj-ea"/>
        <a:cs typeface="+mj-cs"/>
        <a:sym typeface="Graphik RBC LC Regular"/>
      </a:defRPr>
    </a:lvl8pPr>
    <a:lvl9pPr indent="1828800" defTabSz="1828800" latinLnBrk="0">
      <a:defRPr sz="2400">
        <a:latin typeface="+mj-lt"/>
        <a:ea typeface="+mj-ea"/>
        <a:cs typeface="+mj-cs"/>
        <a:sym typeface="Graphik RBC LC 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RU" dirty="0"/>
          </a:p>
        </p:txBody>
      </p:sp>
    </p:spTree>
    <p:extLst>
      <p:ext uri="{BB962C8B-B14F-4D97-AF65-F5344CB8AC3E}">
        <p14:creationId xmlns:p14="http://schemas.microsoft.com/office/powerpoint/2010/main" val="2911905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RU" dirty="0"/>
          </a:p>
        </p:txBody>
      </p:sp>
    </p:spTree>
    <p:extLst>
      <p:ext uri="{BB962C8B-B14F-4D97-AF65-F5344CB8AC3E}">
        <p14:creationId xmlns:p14="http://schemas.microsoft.com/office/powerpoint/2010/main" val="481834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ru-RU" dirty="0"/>
              <a:t>С 27 сентября по 3 октября ИПЦ вырос на 0.07% </a:t>
            </a:r>
            <a:r>
              <a:rPr lang="en-GB" dirty="0"/>
              <a:t>VS 0.08% </a:t>
            </a:r>
            <a:r>
              <a:rPr lang="ru-RU" dirty="0"/>
              <a:t>и -0.03% в предыдущие 2 недели. Изменение цен за первые 3 дня октября: 0.03%, с начала года: 10.40%, годовой показатель: 13.5% гг.</a:t>
            </a:r>
          </a:p>
          <a:p>
            <a:endParaRPr lang="ru-RU" dirty="0"/>
          </a:p>
          <a:p>
            <a:r>
              <a:rPr lang="ru-RU" dirty="0"/>
              <a:t>Если исключить из расчета огурец, томат и самолёт, то получаем динамику ИПЦ: 0.02% / 0.02% / -0.10% / -0.09%.</a:t>
            </a:r>
          </a:p>
          <a:p>
            <a:endParaRPr lang="ru-RU" dirty="0"/>
          </a:p>
          <a:p>
            <a:r>
              <a:rPr lang="ru-RU" dirty="0"/>
              <a:t>Мобилизация окажет негативное влияние на потребительский спрос, и данные </a:t>
            </a:r>
            <a:r>
              <a:rPr lang="ru-RU" dirty="0" err="1"/>
              <a:t>Сбериндекса</a:t>
            </a:r>
            <a:r>
              <a:rPr lang="ru-RU" dirty="0"/>
              <a:t> уже зафиксировали это. Но влияние на инфляцию ещё предстоит оценить.</a:t>
            </a:r>
          </a:p>
          <a:p>
            <a:endParaRPr lang="ru-RU" dirty="0"/>
          </a:p>
          <a:p>
            <a:r>
              <a:rPr lang="ru-RU" dirty="0"/>
              <a:t>Это влияние будет </a:t>
            </a:r>
            <a:r>
              <a:rPr lang="ru-RU" dirty="0" err="1"/>
              <a:t>дезинфляционным</a:t>
            </a:r>
            <a:r>
              <a:rPr lang="ru-RU" dirty="0"/>
              <a:t>, но пока эти эффекты неочевидны. Они перекрываются ростом цен на </a:t>
            </a:r>
            <a:r>
              <a:rPr lang="ru-RU" dirty="0" err="1"/>
              <a:t>плодоовощи</a:t>
            </a:r>
            <a:r>
              <a:rPr lang="ru-RU" dirty="0"/>
              <a:t>, которые в этом году начали дорожать чуть раньше, чем обычно (картофель/морковь/капуста).</a:t>
            </a:r>
          </a:p>
          <a:p>
            <a:endParaRPr lang="ru-RU" dirty="0"/>
          </a:p>
          <a:p>
            <a:r>
              <a:rPr lang="ru-RU" dirty="0"/>
              <a:t>Если октябрьская инфляция составит 0.3%, то это будет соответствовать примерно 4% </a:t>
            </a:r>
            <a:r>
              <a:rPr lang="en-GB" dirty="0"/>
              <a:t>mm </a:t>
            </a:r>
            <a:r>
              <a:rPr lang="en-GB" dirty="0" err="1"/>
              <a:t>saar</a:t>
            </a:r>
            <a:r>
              <a:rPr lang="en-GB" dirty="0"/>
              <a:t>, </a:t>
            </a:r>
            <a:r>
              <a:rPr lang="ru-RU" dirty="0"/>
              <a:t>т.е. можно будет сказать, что после 5 </a:t>
            </a:r>
            <a:r>
              <a:rPr lang="ru-RU" dirty="0" err="1"/>
              <a:t>мес</a:t>
            </a:r>
            <a:r>
              <a:rPr lang="ru-RU" dirty="0"/>
              <a:t> сильного отклонения вниз инфляция вернулась к цели ЦБ</a:t>
            </a:r>
          </a:p>
          <a:p>
            <a:endParaRPr lang="ru-RU" dirty="0"/>
          </a:p>
          <a:p>
            <a:pPr marL="0" marR="0" lvl="0" indent="0" defTabSz="1828800" eaLnBrk="1" fontAlgn="auto" latinLnBrk="0" hangingPunct="1">
              <a:lnSpc>
                <a:spcPct val="100000"/>
              </a:lnSpc>
              <a:spcBef>
                <a:spcPts val="0"/>
              </a:spcBef>
              <a:spcAft>
                <a:spcPts val="0"/>
              </a:spcAft>
              <a:buClrTx/>
              <a:buSzTx/>
              <a:buFontTx/>
              <a:buNone/>
              <a:tabLst/>
              <a:defRPr/>
            </a:pPr>
            <a:r>
              <a:rPr lang="ru-RU" dirty="0">
                <a:effectLst/>
                <a:latin typeface="Helvetica Neue" panose="02000503000000020004" pitchFamily="2" charset="0"/>
              </a:rPr>
              <a:t>Каким может быть инфляционный эффект мобилизации? Начало военных действий против Украины вызвало панику среди россиян, которые кинулись сметать всё подряд. Может ли история повториться? Мы думаем, что нет. Скорее наоборот. Люди начнут осознавать, что есть реальная угроза жизни их семьям, что </a:t>
            </a:r>
            <a:r>
              <a:rPr lang="ru-RU" b="1" dirty="0">
                <a:effectLst/>
                <a:latin typeface="Helvetica Neue" panose="02000503000000020004" pitchFamily="2" charset="0"/>
              </a:rPr>
              <a:t>заставит россиян ещё более осторожно тратить деньги</a:t>
            </a:r>
            <a:r>
              <a:rPr lang="ru-RU" dirty="0">
                <a:effectLst/>
                <a:latin typeface="Helvetica Neue" panose="02000503000000020004" pitchFamily="2" charset="0"/>
              </a:rPr>
              <a:t>. Кто-то уже рванул из страны (пока ещё не закрыли выезд), кто-то начнет активно копить на эмиграцию, кто-то – на спасение детей от армии, кто-то – из-за страха потерять кормильца.</a:t>
            </a:r>
          </a:p>
          <a:p>
            <a:pPr marL="0" marR="0" lvl="0" indent="0" defTabSz="1828800" eaLnBrk="1" fontAlgn="auto" latinLnBrk="0" hangingPunct="1">
              <a:lnSpc>
                <a:spcPct val="100000"/>
              </a:lnSpc>
              <a:spcBef>
                <a:spcPts val="0"/>
              </a:spcBef>
              <a:spcAft>
                <a:spcPts val="0"/>
              </a:spcAft>
              <a:buClrTx/>
              <a:buSzTx/>
              <a:buFontTx/>
              <a:buNone/>
              <a:tabLst/>
              <a:defRPr/>
            </a:pPr>
            <a:endParaRPr lang="ru-RU" dirty="0">
              <a:effectLst/>
              <a:latin typeface="Helvetica Neue" panose="02000503000000020004" pitchFamily="2" charset="0"/>
            </a:endParaRPr>
          </a:p>
          <a:p>
            <a:pPr marL="0" marR="0" lvl="0" indent="0" defTabSz="1828800" eaLnBrk="1" fontAlgn="auto" latinLnBrk="0" hangingPunct="1">
              <a:lnSpc>
                <a:spcPct val="100000"/>
              </a:lnSpc>
              <a:spcBef>
                <a:spcPts val="0"/>
              </a:spcBef>
              <a:spcAft>
                <a:spcPts val="0"/>
              </a:spcAft>
              <a:buClrTx/>
              <a:buSzTx/>
              <a:buFontTx/>
              <a:buNone/>
              <a:tabLst/>
              <a:defRPr/>
            </a:pPr>
            <a:r>
              <a:rPr lang="en-GB" dirty="0">
                <a:effectLst/>
                <a:latin typeface="Helvetica Neue" panose="02000503000000020004" pitchFamily="2" charset="0"/>
              </a:rPr>
              <a:t>https://</a:t>
            </a:r>
            <a:r>
              <a:rPr lang="en-GB" dirty="0" err="1">
                <a:effectLst/>
                <a:latin typeface="Helvetica Neue" panose="02000503000000020004" pitchFamily="2" charset="0"/>
              </a:rPr>
              <a:t>pro.rbc.ru</a:t>
            </a:r>
            <a:r>
              <a:rPr lang="en-GB" dirty="0">
                <a:effectLst/>
                <a:latin typeface="Helvetica Neue" panose="02000503000000020004" pitchFamily="2" charset="0"/>
              </a:rPr>
              <a:t>/news/633c37dd9a7947b28d7f425c</a:t>
            </a:r>
            <a:endParaRPr lang="ru-RU" dirty="0">
              <a:effectLst/>
              <a:latin typeface="Helvetica Neue" panose="02000503000000020004" pitchFamily="2" charset="0"/>
            </a:endParaRPr>
          </a:p>
          <a:p>
            <a:endParaRPr lang="en-RU" dirty="0"/>
          </a:p>
        </p:txBody>
      </p:sp>
    </p:spTree>
    <p:extLst>
      <p:ext uri="{BB962C8B-B14F-4D97-AF65-F5344CB8AC3E}">
        <p14:creationId xmlns:p14="http://schemas.microsoft.com/office/powerpoint/2010/main" val="219912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RU" dirty="0"/>
          </a:p>
        </p:txBody>
      </p:sp>
    </p:spTree>
    <p:extLst>
      <p:ext uri="{BB962C8B-B14F-4D97-AF65-F5344CB8AC3E}">
        <p14:creationId xmlns:p14="http://schemas.microsoft.com/office/powerpoint/2010/main" val="2264136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RU" dirty="0"/>
          </a:p>
        </p:txBody>
      </p:sp>
    </p:spTree>
    <p:extLst>
      <p:ext uri="{BB962C8B-B14F-4D97-AF65-F5344CB8AC3E}">
        <p14:creationId xmlns:p14="http://schemas.microsoft.com/office/powerpoint/2010/main" val="1009455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xfrm>
            <a:off x="381000" y="685800"/>
            <a:ext cx="6096000" cy="3429000"/>
          </a:xfrm>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r>
              <a:t>Послушать / почитать и вдохновиться: https://trends.rbc.ru/trends/futurology/62866fde9a794701a4c38ae4</a:t>
            </a:r>
          </a:p>
        </p:txBody>
      </p:sp>
    </p:spTree>
    <p:extLst>
      <p:ext uri="{BB962C8B-B14F-4D97-AF65-F5344CB8AC3E}">
        <p14:creationId xmlns:p14="http://schemas.microsoft.com/office/powerpoint/2010/main" val="3513226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RU" dirty="0"/>
          </a:p>
        </p:txBody>
      </p:sp>
    </p:spTree>
    <p:extLst>
      <p:ext uri="{BB962C8B-B14F-4D97-AF65-F5344CB8AC3E}">
        <p14:creationId xmlns:p14="http://schemas.microsoft.com/office/powerpoint/2010/main" val="3565908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RU" dirty="0"/>
          </a:p>
        </p:txBody>
      </p:sp>
    </p:spTree>
    <p:extLst>
      <p:ext uri="{BB962C8B-B14F-4D97-AF65-F5344CB8AC3E}">
        <p14:creationId xmlns:p14="http://schemas.microsoft.com/office/powerpoint/2010/main" val="65777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RU" dirty="0"/>
          </a:p>
        </p:txBody>
      </p:sp>
    </p:spTree>
    <p:extLst>
      <p:ext uri="{BB962C8B-B14F-4D97-AF65-F5344CB8AC3E}">
        <p14:creationId xmlns:p14="http://schemas.microsoft.com/office/powerpoint/2010/main" val="1356808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xfrm>
            <a:off x="381000" y="685800"/>
            <a:ext cx="6096000" cy="3429000"/>
          </a:xfrm>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r>
              <a:t>Послушать / почитать и вдохновиться: https://trends.rbc.ru/trends/futurology/62866fde9a794701a4c38ae4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RU" dirty="0"/>
          </a:p>
        </p:txBody>
      </p:sp>
    </p:spTree>
    <p:extLst>
      <p:ext uri="{BB962C8B-B14F-4D97-AF65-F5344CB8AC3E}">
        <p14:creationId xmlns:p14="http://schemas.microsoft.com/office/powerpoint/2010/main" val="2337088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RU" dirty="0"/>
          </a:p>
        </p:txBody>
      </p:sp>
    </p:spTree>
    <p:extLst>
      <p:ext uri="{BB962C8B-B14F-4D97-AF65-F5344CB8AC3E}">
        <p14:creationId xmlns:p14="http://schemas.microsoft.com/office/powerpoint/2010/main" val="4129971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RU" dirty="0"/>
          </a:p>
        </p:txBody>
      </p:sp>
    </p:spTree>
    <p:extLst>
      <p:ext uri="{BB962C8B-B14F-4D97-AF65-F5344CB8AC3E}">
        <p14:creationId xmlns:p14="http://schemas.microsoft.com/office/powerpoint/2010/main" val="3689319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RU" dirty="0"/>
          </a:p>
        </p:txBody>
      </p:sp>
    </p:spTree>
    <p:extLst>
      <p:ext uri="{BB962C8B-B14F-4D97-AF65-F5344CB8AC3E}">
        <p14:creationId xmlns:p14="http://schemas.microsoft.com/office/powerpoint/2010/main" val="3299938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RU" dirty="0"/>
          </a:p>
        </p:txBody>
      </p:sp>
    </p:spTree>
    <p:extLst>
      <p:ext uri="{BB962C8B-B14F-4D97-AF65-F5344CB8AC3E}">
        <p14:creationId xmlns:p14="http://schemas.microsoft.com/office/powerpoint/2010/main" val="1973629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ru-RU" b="0" i="0" u="none" strike="noStrike" dirty="0">
                <a:solidFill>
                  <a:srgbClr val="222222"/>
                </a:solidFill>
                <a:effectLst/>
                <a:latin typeface="GraphikCy"/>
              </a:rPr>
              <a:t>«Ускоренная адаптация» предполагает, что мировая экономика продолжит развиваться в рамках сформированных ранее трендов, масштабной рецессии удается избежать. Геополитический фон также остается без изменений относительно середины 2022 года. Основной импульс в этом сценарии российская экономика получает за счет более быстрого восстановления внутреннего спроса, а также формирования новых экономических связей и расширения механизма параллельного импорта</a:t>
            </a:r>
          </a:p>
          <a:p>
            <a:endParaRPr lang="ru-RU" b="0" i="0" u="none" strike="noStrike" dirty="0">
              <a:solidFill>
                <a:srgbClr val="222222"/>
              </a:solidFill>
              <a:effectLst/>
              <a:latin typeface="GraphikCy"/>
            </a:endParaRPr>
          </a:p>
          <a:p>
            <a:r>
              <a:rPr lang="ru-RU" b="0" i="0" u="none" strike="noStrike" dirty="0">
                <a:solidFill>
                  <a:srgbClr val="222222"/>
                </a:solidFill>
                <a:effectLst/>
                <a:latin typeface="GraphikCy"/>
              </a:rPr>
              <a:t>Сценарий «Глобальный кризис», по версии ЦБ, исходит из предположения, что фрагментация в мировой экономике, которая появилась вследствие геополитического напряжения и торговых войн последних лет, станет более выраженной. существенное ухудшение состояния мировой экономики. усиление геополитического напряжения в отношении России, включая введение дополнительных ограничений на российский экспорт.</a:t>
            </a:r>
            <a:br>
              <a:rPr lang="ru-RU" dirty="0"/>
            </a:br>
            <a:br>
              <a:rPr lang="ru-RU" dirty="0"/>
            </a:br>
            <a:br>
              <a:rPr lang="ru-RU" dirty="0"/>
            </a:br>
            <a:br>
              <a:rPr lang="ru-RU" dirty="0"/>
            </a:br>
            <a:endParaRPr lang="ru-RU" dirty="0"/>
          </a:p>
          <a:p>
            <a:endParaRPr lang="ru-RU" dirty="0"/>
          </a:p>
          <a:p>
            <a:endParaRPr lang="en-RU" dirty="0"/>
          </a:p>
        </p:txBody>
      </p:sp>
    </p:spTree>
    <p:extLst>
      <p:ext uri="{BB962C8B-B14F-4D97-AF65-F5344CB8AC3E}">
        <p14:creationId xmlns:p14="http://schemas.microsoft.com/office/powerpoint/2010/main" val="4257048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заголовок презентации">
    <p:bg>
      <p:bgPr>
        <a:solidFill>
          <a:srgbClr val="000000"/>
        </a:solidFill>
        <a:effectLst/>
      </p:bgPr>
    </p:bg>
    <p:spTree>
      <p:nvGrpSpPr>
        <p:cNvPr id="1" name=""/>
        <p:cNvGrpSpPr/>
        <p:nvPr/>
      </p:nvGrpSpPr>
      <p:grpSpPr>
        <a:xfrm>
          <a:off x="0" y="0"/>
          <a:ext cx="0" cy="0"/>
          <a:chOff x="0" y="0"/>
          <a:chExt cx="0" cy="0"/>
        </a:xfrm>
      </p:grpSpPr>
      <p:sp>
        <p:nvSpPr>
          <p:cNvPr id="11" name="Rectangle"/>
          <p:cNvSpPr/>
          <p:nvPr/>
        </p:nvSpPr>
        <p:spPr>
          <a:xfrm>
            <a:off x="-25401" y="14309689"/>
            <a:ext cx="24434801" cy="13732935"/>
          </a:xfrm>
          <a:prstGeom prst="rect">
            <a:avLst/>
          </a:prstGeom>
          <a:solidFill>
            <a:srgbClr val="00AB61"/>
          </a:solidFill>
          <a:ln w="12700">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pic>
        <p:nvPicPr>
          <p:cNvPr id="12" name="Image" descr="Image"/>
          <p:cNvPicPr>
            <a:picLocks noChangeAspect="1"/>
          </p:cNvPicPr>
          <p:nvPr/>
        </p:nvPicPr>
        <p:blipFill>
          <a:blip r:embed="rId2"/>
          <a:stretch>
            <a:fillRect/>
          </a:stretch>
        </p:blipFill>
        <p:spPr>
          <a:xfrm>
            <a:off x="904095" y="884627"/>
            <a:ext cx="2009550" cy="526161"/>
          </a:xfrm>
          <a:prstGeom prst="rect">
            <a:avLst/>
          </a:prstGeom>
          <a:ln w="12700">
            <a:miter lim="400000"/>
          </a:ln>
        </p:spPr>
      </p:pic>
      <p:sp>
        <p:nvSpPr>
          <p:cNvPr id="13" name="Заголовок презентации"/>
          <p:cNvSpPr txBox="1">
            <a:spLocks noGrp="1"/>
          </p:cNvSpPr>
          <p:nvPr>
            <p:ph type="body" sz="half" idx="21"/>
          </p:nvPr>
        </p:nvSpPr>
        <p:spPr>
          <a:xfrm>
            <a:off x="858816" y="6859693"/>
            <a:ext cx="21058222" cy="4183380"/>
          </a:xfrm>
          <a:prstGeom prst="rect">
            <a:avLst/>
          </a:prstGeom>
        </p:spPr>
        <p:txBody>
          <a:bodyPr lIns="91439" tIns="91439" rIns="91439" bIns="91439">
            <a:spAutoFit/>
          </a:bodyPr>
          <a:lstStyle>
            <a:lvl1pPr>
              <a:lnSpc>
                <a:spcPct val="90000"/>
              </a:lnSpc>
              <a:defRPr sz="15000">
                <a:solidFill>
                  <a:srgbClr val="4BA875"/>
                </a:solidFill>
                <a:latin typeface="Graphik RBC LC Bold"/>
                <a:ea typeface="Graphik RBC LC Bold"/>
                <a:cs typeface="Graphik RBC LC Bold"/>
                <a:sym typeface="Graphik RBC LC Bold"/>
              </a:defRPr>
            </a:lvl1pPr>
          </a:lstStyle>
          <a:p>
            <a:r>
              <a:t>Заголовок презентации</a:t>
            </a:r>
          </a:p>
        </p:txBody>
      </p:sp>
      <p:sp>
        <p:nvSpPr>
          <p:cNvPr id="14" name="Название презентации/раздела"/>
          <p:cNvSpPr txBox="1">
            <a:spLocks noGrp="1"/>
          </p:cNvSpPr>
          <p:nvPr>
            <p:ph type="body" sz="quarter" idx="22"/>
          </p:nvPr>
        </p:nvSpPr>
        <p:spPr>
          <a:xfrm>
            <a:off x="774614" y="12777999"/>
            <a:ext cx="4950939" cy="436881"/>
          </a:xfrm>
          <a:prstGeom prst="rect">
            <a:avLst/>
          </a:prstGeom>
        </p:spPr>
        <p:txBody>
          <a:bodyPr lIns="91439" tIns="91439" rIns="91439" bIns="91439">
            <a:spAutoFit/>
          </a:bodyPr>
          <a:lstStyle>
            <a:lvl1pPr>
              <a:spcBef>
                <a:spcPts val="0"/>
              </a:spcBef>
              <a:defRPr sz="2000"/>
            </a:lvl1pPr>
          </a:lstStyle>
          <a:p>
            <a:r>
              <a:t>Название презентации/раздела</a:t>
            </a:r>
          </a:p>
        </p:txBody>
      </p:sp>
      <p:sp>
        <p:nvSpPr>
          <p:cNvPr id="15" name="rbc.ru"/>
          <p:cNvSpPr txBox="1"/>
          <p:nvPr/>
        </p:nvSpPr>
        <p:spPr>
          <a:xfrm>
            <a:off x="21640891" y="12777999"/>
            <a:ext cx="3031468" cy="4368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defRPr>
                <a:solidFill>
                  <a:srgbClr val="FFFFFF"/>
                </a:solidFill>
              </a:defRPr>
            </a:lvl1pPr>
          </a:lstStyle>
          <a:p>
            <a:r>
              <a:t>rbc.ru</a:t>
            </a:r>
          </a:p>
        </p:txBody>
      </p:sp>
      <p:sp>
        <p:nvSpPr>
          <p:cNvPr id="16" name="Slide Number"/>
          <p:cNvSpPr txBox="1">
            <a:spLocks noGrp="1"/>
          </p:cNvSpPr>
          <p:nvPr>
            <p:ph type="sldNum" sz="quarter" idx="2"/>
          </p:nvPr>
        </p:nvSpPr>
        <p:spPr>
          <a:xfrm>
            <a:off x="23517890" y="12761489"/>
            <a:ext cx="388621" cy="355601"/>
          </a:xfrm>
          <a:prstGeom prst="rect">
            <a:avLst/>
          </a:prstGeom>
        </p:spPr>
        <p:txBody>
          <a:bodyPr/>
          <a:lstStyle>
            <a:lvl1pPr algn="l" defTabSz="1828800"/>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текст + плашка">
    <p:spTree>
      <p:nvGrpSpPr>
        <p:cNvPr id="1" name=""/>
        <p:cNvGrpSpPr/>
        <p:nvPr/>
      </p:nvGrpSpPr>
      <p:grpSpPr>
        <a:xfrm>
          <a:off x="0" y="0"/>
          <a:ext cx="0" cy="0"/>
          <a:chOff x="0" y="0"/>
          <a:chExt cx="0" cy="0"/>
        </a:xfrm>
      </p:grpSpPr>
      <p:sp>
        <p:nvSpPr>
          <p:cNvPr id="137" name="Rectangle"/>
          <p:cNvSpPr/>
          <p:nvPr/>
        </p:nvSpPr>
        <p:spPr>
          <a:xfrm>
            <a:off x="17326900" y="-8467"/>
            <a:ext cx="7082500" cy="13732935"/>
          </a:xfrm>
          <a:prstGeom prst="rect">
            <a:avLst/>
          </a:prstGeom>
          <a:solidFill>
            <a:srgbClr val="00AB61"/>
          </a:solidFill>
          <a:ln w="12700">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138" name="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
          <p:cNvSpPr txBox="1">
            <a:spLocks noGrp="1"/>
          </p:cNvSpPr>
          <p:nvPr>
            <p:ph type="body" sz="quarter" idx="21"/>
          </p:nvPr>
        </p:nvSpPr>
        <p:spPr>
          <a:xfrm>
            <a:off x="886989" y="6870276"/>
            <a:ext cx="15804476" cy="3307081"/>
          </a:xfrm>
          <a:prstGeom prst="rect">
            <a:avLst/>
          </a:prstGeom>
        </p:spPr>
        <p:txBody>
          <a:bodyPr lIns="91439" tIns="91439" rIns="91439" bIns="91439">
            <a:spAutoFit/>
          </a:bodyPr>
          <a:lstStyle>
            <a:lvl1pPr defTabSz="457200">
              <a:lnSpc>
                <a:spcPts val="4500"/>
              </a:lnSpc>
              <a:spcBef>
                <a:spcPts val="0"/>
              </a:spcBef>
              <a:defRPr sz="3000">
                <a:solidFill>
                  <a:srgbClr val="000000"/>
                </a:solidFill>
              </a:defRPr>
            </a:lvl1pPr>
          </a:lstStyle>
          <a:p>
            <a: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a:t>
            </a:r>
          </a:p>
        </p:txBody>
      </p:sp>
      <p:sp>
        <p:nvSpPr>
          <p:cNvPr id="139" name="Slide Number"/>
          <p:cNvSpPr txBox="1">
            <a:spLocks noGrp="1"/>
          </p:cNvSpPr>
          <p:nvPr>
            <p:ph type="sldNum" sz="quarter" idx="2"/>
          </p:nvPr>
        </p:nvSpPr>
        <p:spPr>
          <a:xfrm>
            <a:off x="23202365" y="12812289"/>
            <a:ext cx="388621" cy="355601"/>
          </a:xfrm>
          <a:prstGeom prst="rect">
            <a:avLst/>
          </a:prstGeom>
        </p:spPr>
        <p:txBody>
          <a:bodyPr/>
          <a:lstStyle>
            <a:lvl1pPr algn="l" defTabSz="1828800">
              <a:defRPr>
                <a:solidFill>
                  <a:srgbClr val="FFFFFF"/>
                </a:solidFill>
              </a:defRPr>
            </a:lvl1pPr>
          </a:lstStyle>
          <a:p>
            <a:fld id="{86CB4B4D-7CA3-9044-876B-883B54F8677D}" type="slidenum">
              <a:t>‹#›</a:t>
            </a:fld>
            <a:endParaRPr/>
          </a:p>
        </p:txBody>
      </p:sp>
      <p:sp>
        <p:nvSpPr>
          <p:cNvPr id="140" name="Название презентации/раздела"/>
          <p:cNvSpPr txBox="1">
            <a:spLocks noGrp="1"/>
          </p:cNvSpPr>
          <p:nvPr>
            <p:ph type="body" sz="quarter" idx="22"/>
          </p:nvPr>
        </p:nvSpPr>
        <p:spPr>
          <a:xfrm>
            <a:off x="774614" y="12777999"/>
            <a:ext cx="4950939" cy="436881"/>
          </a:xfrm>
          <a:prstGeom prst="rect">
            <a:avLst/>
          </a:prstGeom>
        </p:spPr>
        <p:txBody>
          <a:bodyPr lIns="91439" tIns="91439" rIns="91439" bIns="91439">
            <a:spAutoFit/>
          </a:bodyPr>
          <a:lstStyle>
            <a:lvl1pPr>
              <a:spcBef>
                <a:spcPts val="0"/>
              </a:spcBef>
              <a:defRPr sz="2000">
                <a:solidFill>
                  <a:srgbClr val="000000"/>
                </a:solidFill>
              </a:defRPr>
            </a:lvl1pPr>
          </a:lstStyle>
          <a:p>
            <a:r>
              <a:t>Название презентации/раздела</a:t>
            </a:r>
          </a:p>
        </p:txBody>
      </p:sp>
      <p:sp>
        <p:nvSpPr>
          <p:cNvPr id="141" name="rbc.ru"/>
          <p:cNvSpPr txBox="1"/>
          <p:nvPr/>
        </p:nvSpPr>
        <p:spPr>
          <a:xfrm rot="16200000">
            <a:off x="21906340" y="6639560"/>
            <a:ext cx="3031469" cy="436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defRPr>
                <a:solidFill>
                  <a:srgbClr val="FFFFFF"/>
                </a:solidFill>
              </a:defRPr>
            </a:lvl1pPr>
          </a:lstStyle>
          <a:p>
            <a:r>
              <a:t>rbc.ru</a:t>
            </a:r>
          </a:p>
        </p:txBody>
      </p:sp>
      <p:sp>
        <p:nvSpPr>
          <p:cNvPr id="142" name="Заголовок слайда"/>
          <p:cNvSpPr txBox="1">
            <a:spLocks noGrp="1"/>
          </p:cNvSpPr>
          <p:nvPr>
            <p:ph type="body" sz="quarter" idx="23"/>
          </p:nvPr>
        </p:nvSpPr>
        <p:spPr>
          <a:xfrm>
            <a:off x="876480" y="898785"/>
            <a:ext cx="13885879" cy="1208992"/>
          </a:xfrm>
          <a:prstGeom prst="rect">
            <a:avLst/>
          </a:prstGeom>
        </p:spPr>
        <p:txBody>
          <a:bodyPr/>
          <a:lstStyle>
            <a:lvl1pPr>
              <a:lnSpc>
                <a:spcPct val="90000"/>
              </a:lnSpc>
              <a:defRPr sz="6500">
                <a:solidFill>
                  <a:srgbClr val="000000"/>
                </a:solidFill>
                <a:latin typeface="Graphik RBC LC Semibold"/>
                <a:ea typeface="Graphik RBC LC Semibold"/>
                <a:cs typeface="Graphik RBC LC Semibold"/>
                <a:sym typeface="Graphik RBC LC Semibold"/>
              </a:defRPr>
            </a:lvl1pPr>
          </a:lstStyle>
          <a:p>
            <a:r>
              <a:t>Заголовок слайда</a:t>
            </a:r>
          </a:p>
        </p:txBody>
      </p:sp>
      <p:pic>
        <p:nvPicPr>
          <p:cNvPr id="143" name="Image" descr="Image"/>
          <p:cNvPicPr>
            <a:picLocks noChangeAspect="1"/>
          </p:cNvPicPr>
          <p:nvPr/>
        </p:nvPicPr>
        <p:blipFill>
          <a:blip r:embed="rId2"/>
          <a:stretch>
            <a:fillRect/>
          </a:stretch>
        </p:blipFill>
        <p:spPr>
          <a:xfrm>
            <a:off x="23244446" y="1025924"/>
            <a:ext cx="259868" cy="260258"/>
          </a:xfrm>
          <a:prstGeom prst="rect">
            <a:avLst/>
          </a:prstGeom>
          <a:ln w="12700">
            <a:miter lim="400000"/>
          </a:ln>
        </p:spPr>
      </p:pic>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большая плашка + комментарий">
    <p:spTree>
      <p:nvGrpSpPr>
        <p:cNvPr id="1" name=""/>
        <p:cNvGrpSpPr/>
        <p:nvPr/>
      </p:nvGrpSpPr>
      <p:grpSpPr>
        <a:xfrm>
          <a:off x="0" y="0"/>
          <a:ext cx="0" cy="0"/>
          <a:chOff x="0" y="0"/>
          <a:chExt cx="0" cy="0"/>
        </a:xfrm>
      </p:grpSpPr>
      <p:sp>
        <p:nvSpPr>
          <p:cNvPr id="150" name="Rectangle"/>
          <p:cNvSpPr/>
          <p:nvPr/>
        </p:nvSpPr>
        <p:spPr>
          <a:xfrm>
            <a:off x="6356865" y="-108813"/>
            <a:ext cx="18066848" cy="13926748"/>
          </a:xfrm>
          <a:prstGeom prst="rect">
            <a:avLst/>
          </a:prstGeom>
          <a:solidFill>
            <a:srgbClr val="00AB61"/>
          </a:solidFill>
          <a:ln w="12700">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151" name="Заголовок…"/>
          <p:cNvSpPr txBox="1">
            <a:spLocks noGrp="1"/>
          </p:cNvSpPr>
          <p:nvPr>
            <p:ph type="body" sz="quarter" idx="21"/>
          </p:nvPr>
        </p:nvSpPr>
        <p:spPr>
          <a:xfrm>
            <a:off x="876480" y="904137"/>
            <a:ext cx="4844327" cy="2049457"/>
          </a:xfrm>
          <a:prstGeom prst="rect">
            <a:avLst/>
          </a:prstGeom>
        </p:spPr>
        <p:txBody>
          <a:bodyPr/>
          <a:lstStyle/>
          <a:p>
            <a:pPr>
              <a:lnSpc>
                <a:spcPct val="90000"/>
              </a:lnSpc>
              <a:spcBef>
                <a:spcPts val="500"/>
              </a:spcBef>
              <a:defRPr sz="6500">
                <a:solidFill>
                  <a:srgbClr val="000000"/>
                </a:solidFill>
                <a:latin typeface="Graphik RBC LC Semibold"/>
                <a:ea typeface="Graphik RBC LC Semibold"/>
                <a:cs typeface="Graphik RBC LC Semibold"/>
                <a:sym typeface="Graphik RBC LC Semibold"/>
              </a:defRPr>
            </a:pPr>
            <a:r>
              <a:t>Заголовок </a:t>
            </a:r>
          </a:p>
          <a:p>
            <a:pPr>
              <a:lnSpc>
                <a:spcPct val="90000"/>
              </a:lnSpc>
              <a:spcBef>
                <a:spcPts val="500"/>
              </a:spcBef>
              <a:defRPr sz="6500">
                <a:solidFill>
                  <a:srgbClr val="000000"/>
                </a:solidFill>
                <a:latin typeface="Graphik RBC LC Semibold"/>
                <a:ea typeface="Graphik RBC LC Semibold"/>
                <a:cs typeface="Graphik RBC LC Semibold"/>
                <a:sym typeface="Graphik RBC LC Semibold"/>
              </a:defRPr>
            </a:pPr>
            <a:r>
              <a:t>слайда</a:t>
            </a:r>
          </a:p>
        </p:txBody>
      </p:sp>
      <p:sp>
        <p:nvSpPr>
          <p:cNvPr id="152" name="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p:cNvSpPr txBox="1">
            <a:spLocks noGrp="1"/>
          </p:cNvSpPr>
          <p:nvPr>
            <p:ph type="body" sz="quarter" idx="22"/>
          </p:nvPr>
        </p:nvSpPr>
        <p:spPr>
          <a:xfrm>
            <a:off x="886989" y="6870276"/>
            <a:ext cx="4823309" cy="3764281"/>
          </a:xfrm>
          <a:prstGeom prst="rect">
            <a:avLst/>
          </a:prstGeom>
        </p:spPr>
        <p:txBody>
          <a:bodyPr lIns="91439" tIns="91439" rIns="91439" bIns="91439">
            <a:spAutoFit/>
          </a:bodyPr>
          <a:lstStyle>
            <a:lvl1pPr defTabSz="457200">
              <a:lnSpc>
                <a:spcPts val="4500"/>
              </a:lnSpc>
              <a:spcBef>
                <a:spcPts val="0"/>
              </a:spcBef>
              <a:defRPr sz="3000">
                <a:solidFill>
                  <a:srgbClr val="000000"/>
                </a:solidFill>
              </a:defRPr>
            </a:lvl1pPr>
          </a:lstStyle>
          <a:p>
            <a: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a:t>
            </a:r>
          </a:p>
        </p:txBody>
      </p:sp>
      <p:sp>
        <p:nvSpPr>
          <p:cNvPr id="153" name="Важная цитата или мысль которую надо выделить на зеленом фоне"/>
          <p:cNvSpPr txBox="1">
            <a:spLocks noGrp="1"/>
          </p:cNvSpPr>
          <p:nvPr>
            <p:ph type="body" idx="23"/>
          </p:nvPr>
        </p:nvSpPr>
        <p:spPr>
          <a:xfrm>
            <a:off x="7906823" y="2573643"/>
            <a:ext cx="13942400" cy="9632367"/>
          </a:xfrm>
          <a:prstGeom prst="rect">
            <a:avLst/>
          </a:prstGeom>
        </p:spPr>
        <p:txBody>
          <a:bodyPr/>
          <a:lstStyle>
            <a:lvl1pPr>
              <a:lnSpc>
                <a:spcPct val="90000"/>
              </a:lnSpc>
              <a:defRPr sz="12000">
                <a:latin typeface="Graphik RBC LC Bold"/>
                <a:ea typeface="Graphik RBC LC Bold"/>
                <a:cs typeface="Graphik RBC LC Bold"/>
                <a:sym typeface="Graphik RBC LC Bold"/>
              </a:defRPr>
            </a:lvl1pPr>
          </a:lstStyle>
          <a:p>
            <a:r>
              <a:t>Важная цитата или мысль которую надо выделить на зеленом фоне</a:t>
            </a:r>
          </a:p>
        </p:txBody>
      </p:sp>
      <p:sp>
        <p:nvSpPr>
          <p:cNvPr id="154" name="Slide Number"/>
          <p:cNvSpPr txBox="1">
            <a:spLocks noGrp="1"/>
          </p:cNvSpPr>
          <p:nvPr>
            <p:ph type="sldNum" sz="quarter" idx="2"/>
          </p:nvPr>
        </p:nvSpPr>
        <p:spPr>
          <a:xfrm>
            <a:off x="23202365" y="12812289"/>
            <a:ext cx="388621" cy="355601"/>
          </a:xfrm>
          <a:prstGeom prst="rect">
            <a:avLst/>
          </a:prstGeom>
        </p:spPr>
        <p:txBody>
          <a:bodyPr/>
          <a:lstStyle>
            <a:lvl1pPr algn="l" defTabSz="1828800">
              <a:defRPr>
                <a:solidFill>
                  <a:srgbClr val="FFFFFF"/>
                </a:solidFill>
              </a:defRPr>
            </a:lvl1pPr>
          </a:lstStyle>
          <a:p>
            <a:fld id="{86CB4B4D-7CA3-9044-876B-883B54F8677D}" type="slidenum">
              <a:t>‹#›</a:t>
            </a:fld>
            <a:endParaRPr/>
          </a:p>
        </p:txBody>
      </p:sp>
      <p:sp>
        <p:nvSpPr>
          <p:cNvPr id="155" name="Название презентации/раздела"/>
          <p:cNvSpPr txBox="1">
            <a:spLocks noGrp="1"/>
          </p:cNvSpPr>
          <p:nvPr>
            <p:ph type="body" sz="quarter" idx="24"/>
          </p:nvPr>
        </p:nvSpPr>
        <p:spPr>
          <a:xfrm>
            <a:off x="774614" y="12777999"/>
            <a:ext cx="4950939" cy="436881"/>
          </a:xfrm>
          <a:prstGeom prst="rect">
            <a:avLst/>
          </a:prstGeom>
        </p:spPr>
        <p:txBody>
          <a:bodyPr lIns="91439" tIns="91439" rIns="91439" bIns="91439">
            <a:spAutoFit/>
          </a:bodyPr>
          <a:lstStyle>
            <a:lvl1pPr>
              <a:spcBef>
                <a:spcPts val="0"/>
              </a:spcBef>
              <a:defRPr sz="2000">
                <a:solidFill>
                  <a:srgbClr val="000000"/>
                </a:solidFill>
              </a:defRPr>
            </a:lvl1pPr>
          </a:lstStyle>
          <a:p>
            <a:r>
              <a:t>Название презентации/раздела</a:t>
            </a:r>
          </a:p>
        </p:txBody>
      </p:sp>
      <p:sp>
        <p:nvSpPr>
          <p:cNvPr id="156" name="rbc.ru"/>
          <p:cNvSpPr txBox="1"/>
          <p:nvPr/>
        </p:nvSpPr>
        <p:spPr>
          <a:xfrm rot="16200000">
            <a:off x="21906340" y="6639560"/>
            <a:ext cx="3031469" cy="436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defRPr>
                <a:solidFill>
                  <a:srgbClr val="FFFFFF"/>
                </a:solidFill>
              </a:defRPr>
            </a:lvl1pPr>
          </a:lstStyle>
          <a:p>
            <a:r>
              <a:t>rbc.ru</a:t>
            </a:r>
          </a:p>
        </p:txBody>
      </p:sp>
      <p:pic>
        <p:nvPicPr>
          <p:cNvPr id="157" name="Image" descr="Image"/>
          <p:cNvPicPr>
            <a:picLocks noChangeAspect="1"/>
          </p:cNvPicPr>
          <p:nvPr/>
        </p:nvPicPr>
        <p:blipFill>
          <a:blip r:embed="rId2"/>
          <a:stretch>
            <a:fillRect/>
          </a:stretch>
        </p:blipFill>
        <p:spPr>
          <a:xfrm>
            <a:off x="23244446" y="1025924"/>
            <a:ext cx="259868" cy="260258"/>
          </a:xfrm>
          <a:prstGeom prst="rect">
            <a:avLst/>
          </a:prstGeom>
          <a:ln w="12700">
            <a:miter lim="400000"/>
          </a:ln>
        </p:spPr>
      </p:pic>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цитата черный">
    <p:spTree>
      <p:nvGrpSpPr>
        <p:cNvPr id="1" name=""/>
        <p:cNvGrpSpPr/>
        <p:nvPr/>
      </p:nvGrpSpPr>
      <p:grpSpPr>
        <a:xfrm>
          <a:off x="0" y="0"/>
          <a:ext cx="0" cy="0"/>
          <a:chOff x="0" y="0"/>
          <a:chExt cx="0" cy="0"/>
        </a:xfrm>
      </p:grpSpPr>
      <p:sp>
        <p:nvSpPr>
          <p:cNvPr id="164" name="Rectangle"/>
          <p:cNvSpPr/>
          <p:nvPr/>
        </p:nvSpPr>
        <p:spPr>
          <a:xfrm>
            <a:off x="-25400" y="-8467"/>
            <a:ext cx="24434800" cy="13732935"/>
          </a:xfrm>
          <a:prstGeom prst="rect">
            <a:avLst/>
          </a:prstGeom>
          <a:solidFill>
            <a:srgbClr val="000000"/>
          </a:solidFill>
          <a:ln w="12700">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165" name="Важная цитата или мысль которую надо выделить на черном фоне"/>
          <p:cNvSpPr txBox="1">
            <a:spLocks noGrp="1"/>
          </p:cNvSpPr>
          <p:nvPr>
            <p:ph type="body" idx="21"/>
          </p:nvPr>
        </p:nvSpPr>
        <p:spPr>
          <a:xfrm>
            <a:off x="732547" y="3958983"/>
            <a:ext cx="18855348" cy="8246380"/>
          </a:xfrm>
          <a:prstGeom prst="rect">
            <a:avLst/>
          </a:prstGeom>
        </p:spPr>
        <p:txBody>
          <a:bodyPr/>
          <a:lstStyle/>
          <a:p>
            <a:pPr>
              <a:lnSpc>
                <a:spcPct val="90000"/>
              </a:lnSpc>
              <a:defRPr sz="12000">
                <a:latin typeface="Graphik RBC LC Bold"/>
                <a:ea typeface="Graphik RBC LC Bold"/>
                <a:cs typeface="Graphik RBC LC Bold"/>
                <a:sym typeface="Graphik RBC LC Bold"/>
              </a:defRPr>
            </a:pPr>
            <a:r>
              <a:t>Важная цитата или мысль которую надо выделить на </a:t>
            </a:r>
            <a:r>
              <a:rPr>
                <a:solidFill>
                  <a:srgbClr val="00AA70"/>
                </a:solidFill>
              </a:rPr>
              <a:t>черном</a:t>
            </a:r>
            <a:r>
              <a:t> фоне</a:t>
            </a:r>
          </a:p>
        </p:txBody>
      </p:sp>
      <p:sp>
        <p:nvSpPr>
          <p:cNvPr id="166" name="Slide Number"/>
          <p:cNvSpPr txBox="1">
            <a:spLocks noGrp="1"/>
          </p:cNvSpPr>
          <p:nvPr>
            <p:ph type="sldNum" sz="quarter" idx="2"/>
          </p:nvPr>
        </p:nvSpPr>
        <p:spPr>
          <a:xfrm>
            <a:off x="23205470" y="12812289"/>
            <a:ext cx="388621" cy="355601"/>
          </a:xfrm>
          <a:prstGeom prst="rect">
            <a:avLst/>
          </a:prstGeom>
        </p:spPr>
        <p:txBody>
          <a:bodyPr/>
          <a:lstStyle>
            <a:lvl1pPr algn="l" defTabSz="1828800">
              <a:defRPr>
                <a:solidFill>
                  <a:srgbClr val="FFFFFF"/>
                </a:solidFill>
              </a:defRPr>
            </a:lvl1pPr>
          </a:lstStyle>
          <a:p>
            <a:fld id="{86CB4B4D-7CA3-9044-876B-883B54F8677D}" type="slidenum">
              <a:t>‹#›</a:t>
            </a:fld>
            <a:endParaRPr/>
          </a:p>
        </p:txBody>
      </p:sp>
      <p:sp>
        <p:nvSpPr>
          <p:cNvPr id="167" name="Название презентации/раздела"/>
          <p:cNvSpPr txBox="1">
            <a:spLocks noGrp="1"/>
          </p:cNvSpPr>
          <p:nvPr>
            <p:ph type="body" sz="quarter" idx="22"/>
          </p:nvPr>
        </p:nvSpPr>
        <p:spPr>
          <a:xfrm>
            <a:off x="774614" y="12777999"/>
            <a:ext cx="4950939" cy="436881"/>
          </a:xfrm>
          <a:prstGeom prst="rect">
            <a:avLst/>
          </a:prstGeom>
        </p:spPr>
        <p:txBody>
          <a:bodyPr lIns="91439" tIns="91439" rIns="91439" bIns="91439">
            <a:spAutoFit/>
          </a:bodyPr>
          <a:lstStyle>
            <a:lvl1pPr>
              <a:spcBef>
                <a:spcPts val="0"/>
              </a:spcBef>
              <a:defRPr sz="2000"/>
            </a:lvl1pPr>
          </a:lstStyle>
          <a:p>
            <a:r>
              <a:t>Название презентации/раздела</a:t>
            </a:r>
          </a:p>
        </p:txBody>
      </p:sp>
      <p:sp>
        <p:nvSpPr>
          <p:cNvPr id="168" name="rbc.ru"/>
          <p:cNvSpPr txBox="1"/>
          <p:nvPr/>
        </p:nvSpPr>
        <p:spPr>
          <a:xfrm rot="16200000">
            <a:off x="21906340" y="6639560"/>
            <a:ext cx="3031469" cy="436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defRPr>
                <a:solidFill>
                  <a:srgbClr val="FFFFFF"/>
                </a:solidFill>
              </a:defRPr>
            </a:lvl1pPr>
          </a:lstStyle>
          <a:p>
            <a:r>
              <a:t>rbc.ru</a:t>
            </a:r>
          </a:p>
        </p:txBody>
      </p:sp>
      <p:pic>
        <p:nvPicPr>
          <p:cNvPr id="169" name="Image" descr="Image"/>
          <p:cNvPicPr>
            <a:picLocks noChangeAspect="1"/>
          </p:cNvPicPr>
          <p:nvPr/>
        </p:nvPicPr>
        <p:blipFill>
          <a:blip r:embed="rId2"/>
          <a:stretch>
            <a:fillRect/>
          </a:stretch>
        </p:blipFill>
        <p:spPr>
          <a:xfrm>
            <a:off x="23244446" y="1025924"/>
            <a:ext cx="259868" cy="260258"/>
          </a:xfrm>
          <a:prstGeom prst="rect">
            <a:avLst/>
          </a:prstGeom>
          <a:ln w="12700">
            <a:miter lim="400000"/>
          </a:ln>
        </p:spPr>
      </p:pic>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цитата зеленый">
    <p:spTree>
      <p:nvGrpSpPr>
        <p:cNvPr id="1" name=""/>
        <p:cNvGrpSpPr/>
        <p:nvPr/>
      </p:nvGrpSpPr>
      <p:grpSpPr>
        <a:xfrm>
          <a:off x="0" y="0"/>
          <a:ext cx="0" cy="0"/>
          <a:chOff x="0" y="0"/>
          <a:chExt cx="0" cy="0"/>
        </a:xfrm>
      </p:grpSpPr>
      <p:sp>
        <p:nvSpPr>
          <p:cNvPr id="176" name="Rectangle"/>
          <p:cNvSpPr/>
          <p:nvPr/>
        </p:nvSpPr>
        <p:spPr>
          <a:xfrm>
            <a:off x="-25400" y="-8467"/>
            <a:ext cx="24434800" cy="13732935"/>
          </a:xfrm>
          <a:prstGeom prst="rect">
            <a:avLst/>
          </a:prstGeom>
          <a:solidFill>
            <a:srgbClr val="00AB61"/>
          </a:solidFill>
          <a:ln w="12700">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177" name="Важная цитата или мысль которую надо выделить на зеленом фоне"/>
          <p:cNvSpPr txBox="1">
            <a:spLocks noGrp="1"/>
          </p:cNvSpPr>
          <p:nvPr>
            <p:ph type="body" idx="21"/>
          </p:nvPr>
        </p:nvSpPr>
        <p:spPr>
          <a:xfrm>
            <a:off x="732547" y="3958983"/>
            <a:ext cx="18855348" cy="8246380"/>
          </a:xfrm>
          <a:prstGeom prst="rect">
            <a:avLst/>
          </a:prstGeom>
        </p:spPr>
        <p:txBody>
          <a:bodyPr/>
          <a:lstStyle>
            <a:lvl1pPr>
              <a:lnSpc>
                <a:spcPct val="90000"/>
              </a:lnSpc>
              <a:defRPr sz="12000">
                <a:latin typeface="Graphik RBC LC Bold"/>
                <a:ea typeface="Graphik RBC LC Bold"/>
                <a:cs typeface="Graphik RBC LC Bold"/>
                <a:sym typeface="Graphik RBC LC Bold"/>
              </a:defRPr>
            </a:lvl1pPr>
          </a:lstStyle>
          <a:p>
            <a:r>
              <a:t>Важная цитата или мысль которую надо выделить на зеленом фоне</a:t>
            </a:r>
          </a:p>
        </p:txBody>
      </p:sp>
      <p:sp>
        <p:nvSpPr>
          <p:cNvPr id="178" name="Slide Number"/>
          <p:cNvSpPr txBox="1">
            <a:spLocks noGrp="1"/>
          </p:cNvSpPr>
          <p:nvPr>
            <p:ph type="sldNum" sz="quarter" idx="2"/>
          </p:nvPr>
        </p:nvSpPr>
        <p:spPr>
          <a:xfrm>
            <a:off x="23205470" y="12812289"/>
            <a:ext cx="388621" cy="355601"/>
          </a:xfrm>
          <a:prstGeom prst="rect">
            <a:avLst/>
          </a:prstGeom>
        </p:spPr>
        <p:txBody>
          <a:bodyPr/>
          <a:lstStyle>
            <a:lvl1pPr algn="l" defTabSz="1828800">
              <a:defRPr>
                <a:solidFill>
                  <a:srgbClr val="FFFFFF"/>
                </a:solidFill>
              </a:defRPr>
            </a:lvl1pPr>
          </a:lstStyle>
          <a:p>
            <a:fld id="{86CB4B4D-7CA3-9044-876B-883B54F8677D}" type="slidenum">
              <a:t>‹#›</a:t>
            </a:fld>
            <a:endParaRPr/>
          </a:p>
        </p:txBody>
      </p:sp>
      <p:sp>
        <p:nvSpPr>
          <p:cNvPr id="179" name="Название презентации/раздела"/>
          <p:cNvSpPr txBox="1">
            <a:spLocks noGrp="1"/>
          </p:cNvSpPr>
          <p:nvPr>
            <p:ph type="body" sz="quarter" idx="22"/>
          </p:nvPr>
        </p:nvSpPr>
        <p:spPr>
          <a:xfrm>
            <a:off x="774614" y="12777999"/>
            <a:ext cx="4950939" cy="436881"/>
          </a:xfrm>
          <a:prstGeom prst="rect">
            <a:avLst/>
          </a:prstGeom>
        </p:spPr>
        <p:txBody>
          <a:bodyPr lIns="91439" tIns="91439" rIns="91439" bIns="91439">
            <a:spAutoFit/>
          </a:bodyPr>
          <a:lstStyle>
            <a:lvl1pPr>
              <a:spcBef>
                <a:spcPts val="0"/>
              </a:spcBef>
              <a:defRPr sz="2000"/>
            </a:lvl1pPr>
          </a:lstStyle>
          <a:p>
            <a:r>
              <a:t>Название презентации/раздела</a:t>
            </a:r>
          </a:p>
        </p:txBody>
      </p:sp>
      <p:sp>
        <p:nvSpPr>
          <p:cNvPr id="180" name="rbc.ru"/>
          <p:cNvSpPr txBox="1"/>
          <p:nvPr/>
        </p:nvSpPr>
        <p:spPr>
          <a:xfrm rot="16200000">
            <a:off x="21906340" y="6639560"/>
            <a:ext cx="3031469" cy="436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defRPr>
                <a:solidFill>
                  <a:srgbClr val="FFFFFF"/>
                </a:solidFill>
              </a:defRPr>
            </a:lvl1pPr>
          </a:lstStyle>
          <a:p>
            <a:r>
              <a:t>rbc.ru</a:t>
            </a:r>
          </a:p>
        </p:txBody>
      </p:sp>
      <p:pic>
        <p:nvPicPr>
          <p:cNvPr id="181" name="Image" descr="Image"/>
          <p:cNvPicPr>
            <a:picLocks noChangeAspect="1"/>
          </p:cNvPicPr>
          <p:nvPr/>
        </p:nvPicPr>
        <p:blipFill>
          <a:blip r:embed="rId2"/>
          <a:stretch>
            <a:fillRect/>
          </a:stretch>
        </p:blipFill>
        <p:spPr>
          <a:xfrm>
            <a:off x="23244446" y="1025924"/>
            <a:ext cx="259868" cy="260258"/>
          </a:xfrm>
          <a:prstGeom prst="rect">
            <a:avLst/>
          </a:prstGeom>
          <a:ln w="12700">
            <a:miter lim="400000"/>
          </a:ln>
        </p:spPr>
      </p:pic>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цитата красный">
    <p:spTree>
      <p:nvGrpSpPr>
        <p:cNvPr id="1" name=""/>
        <p:cNvGrpSpPr/>
        <p:nvPr/>
      </p:nvGrpSpPr>
      <p:grpSpPr>
        <a:xfrm>
          <a:off x="0" y="0"/>
          <a:ext cx="0" cy="0"/>
          <a:chOff x="0" y="0"/>
          <a:chExt cx="0" cy="0"/>
        </a:xfrm>
      </p:grpSpPr>
      <p:sp>
        <p:nvSpPr>
          <p:cNvPr id="188" name="Rectangle"/>
          <p:cNvSpPr/>
          <p:nvPr/>
        </p:nvSpPr>
        <p:spPr>
          <a:xfrm>
            <a:off x="-25400" y="-8467"/>
            <a:ext cx="24434800" cy="13732935"/>
          </a:xfrm>
          <a:prstGeom prst="rect">
            <a:avLst/>
          </a:prstGeom>
          <a:solidFill>
            <a:srgbClr val="FF4444"/>
          </a:solidFill>
          <a:ln w="12700">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189" name="ОЧЕНЬ важная цитата или мысль которую надо выделить на красном фоне"/>
          <p:cNvSpPr txBox="1">
            <a:spLocks noGrp="1"/>
          </p:cNvSpPr>
          <p:nvPr>
            <p:ph type="body" idx="21"/>
          </p:nvPr>
        </p:nvSpPr>
        <p:spPr>
          <a:xfrm>
            <a:off x="745247" y="3942050"/>
            <a:ext cx="18855348" cy="8246379"/>
          </a:xfrm>
          <a:prstGeom prst="rect">
            <a:avLst/>
          </a:prstGeom>
        </p:spPr>
        <p:txBody>
          <a:bodyPr/>
          <a:lstStyle>
            <a:lvl1pPr>
              <a:lnSpc>
                <a:spcPct val="90000"/>
              </a:lnSpc>
              <a:defRPr sz="12000">
                <a:latin typeface="Graphik RBC LC Bold"/>
                <a:ea typeface="Graphik RBC LC Bold"/>
                <a:cs typeface="Graphik RBC LC Bold"/>
                <a:sym typeface="Graphik RBC LC Bold"/>
              </a:defRPr>
            </a:lvl1pPr>
          </a:lstStyle>
          <a:p>
            <a:r>
              <a:t>ОЧЕНЬ важная цитата или мысль которую надо выделить на красном фоне</a:t>
            </a:r>
          </a:p>
        </p:txBody>
      </p:sp>
      <p:sp>
        <p:nvSpPr>
          <p:cNvPr id="190" name="Slide Number"/>
          <p:cNvSpPr txBox="1">
            <a:spLocks noGrp="1"/>
          </p:cNvSpPr>
          <p:nvPr>
            <p:ph type="sldNum" sz="quarter" idx="2"/>
          </p:nvPr>
        </p:nvSpPr>
        <p:spPr>
          <a:xfrm>
            <a:off x="23202365" y="12812289"/>
            <a:ext cx="388621" cy="355601"/>
          </a:xfrm>
          <a:prstGeom prst="rect">
            <a:avLst/>
          </a:prstGeom>
        </p:spPr>
        <p:txBody>
          <a:bodyPr/>
          <a:lstStyle>
            <a:lvl1pPr algn="l" defTabSz="1828800">
              <a:defRPr>
                <a:solidFill>
                  <a:srgbClr val="FFFFFF"/>
                </a:solidFill>
              </a:defRPr>
            </a:lvl1pPr>
          </a:lstStyle>
          <a:p>
            <a:fld id="{86CB4B4D-7CA3-9044-876B-883B54F8677D}" type="slidenum">
              <a:t>‹#›</a:t>
            </a:fld>
            <a:endParaRPr/>
          </a:p>
        </p:txBody>
      </p:sp>
      <p:sp>
        <p:nvSpPr>
          <p:cNvPr id="191" name="Название презентации/раздела"/>
          <p:cNvSpPr txBox="1">
            <a:spLocks noGrp="1"/>
          </p:cNvSpPr>
          <p:nvPr>
            <p:ph type="body" sz="quarter" idx="22"/>
          </p:nvPr>
        </p:nvSpPr>
        <p:spPr>
          <a:xfrm>
            <a:off x="774614" y="12777999"/>
            <a:ext cx="4950939" cy="436881"/>
          </a:xfrm>
          <a:prstGeom prst="rect">
            <a:avLst/>
          </a:prstGeom>
        </p:spPr>
        <p:txBody>
          <a:bodyPr lIns="91439" tIns="91439" rIns="91439" bIns="91439">
            <a:spAutoFit/>
          </a:bodyPr>
          <a:lstStyle>
            <a:lvl1pPr>
              <a:spcBef>
                <a:spcPts val="0"/>
              </a:spcBef>
              <a:defRPr sz="2000"/>
            </a:lvl1pPr>
          </a:lstStyle>
          <a:p>
            <a:r>
              <a:t>Название презентации/раздела</a:t>
            </a:r>
          </a:p>
        </p:txBody>
      </p:sp>
      <p:sp>
        <p:nvSpPr>
          <p:cNvPr id="192" name="rbc.ru"/>
          <p:cNvSpPr txBox="1"/>
          <p:nvPr/>
        </p:nvSpPr>
        <p:spPr>
          <a:xfrm rot="16200000">
            <a:off x="21906340" y="6639560"/>
            <a:ext cx="3031469" cy="436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defRPr>
                <a:solidFill>
                  <a:srgbClr val="FFFFFF"/>
                </a:solidFill>
              </a:defRPr>
            </a:lvl1pPr>
          </a:lstStyle>
          <a:p>
            <a:r>
              <a:t>rbc.ru</a:t>
            </a:r>
          </a:p>
        </p:txBody>
      </p:sp>
      <p:pic>
        <p:nvPicPr>
          <p:cNvPr id="193" name="Image" descr="Image"/>
          <p:cNvPicPr>
            <a:picLocks noChangeAspect="1"/>
          </p:cNvPicPr>
          <p:nvPr/>
        </p:nvPicPr>
        <p:blipFill>
          <a:blip r:embed="rId2"/>
          <a:stretch>
            <a:fillRect/>
          </a:stretch>
        </p:blipFill>
        <p:spPr>
          <a:xfrm>
            <a:off x="23244446" y="1025924"/>
            <a:ext cx="259868" cy="260258"/>
          </a:xfrm>
          <a:prstGeom prst="rect">
            <a:avLst/>
          </a:prstGeom>
          <a:ln w="12700">
            <a:miter lim="400000"/>
          </a:ln>
        </p:spPr>
      </p:pic>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мокапы">
    <p:spTree>
      <p:nvGrpSpPr>
        <p:cNvPr id="1" name=""/>
        <p:cNvGrpSpPr/>
        <p:nvPr/>
      </p:nvGrpSpPr>
      <p:grpSpPr>
        <a:xfrm>
          <a:off x="0" y="0"/>
          <a:ext cx="0" cy="0"/>
          <a:chOff x="0" y="0"/>
          <a:chExt cx="0" cy="0"/>
        </a:xfrm>
      </p:grpSpPr>
      <p:sp>
        <p:nvSpPr>
          <p:cNvPr id="200" name="Slide Number"/>
          <p:cNvSpPr txBox="1">
            <a:spLocks noGrp="1"/>
          </p:cNvSpPr>
          <p:nvPr>
            <p:ph type="sldNum" sz="quarter" idx="2"/>
          </p:nvPr>
        </p:nvSpPr>
        <p:spPr>
          <a:xfrm>
            <a:off x="23202365" y="12818639"/>
            <a:ext cx="388621" cy="355601"/>
          </a:xfrm>
          <a:prstGeom prst="rect">
            <a:avLst/>
          </a:prstGeom>
        </p:spPr>
        <p:txBody>
          <a:bodyPr/>
          <a:lstStyle>
            <a:lvl1pPr algn="l" defTabSz="1828800"/>
          </a:lstStyle>
          <a:p>
            <a:fld id="{86CB4B4D-7CA3-9044-876B-883B54F8677D}" type="slidenum">
              <a:t>‹#›</a:t>
            </a:fld>
            <a:endParaRPr/>
          </a:p>
        </p:txBody>
      </p:sp>
      <p:sp>
        <p:nvSpPr>
          <p:cNvPr id="201" name="Название презентации/раздела"/>
          <p:cNvSpPr txBox="1">
            <a:spLocks noGrp="1"/>
          </p:cNvSpPr>
          <p:nvPr>
            <p:ph type="body" sz="quarter" idx="21"/>
          </p:nvPr>
        </p:nvSpPr>
        <p:spPr>
          <a:xfrm>
            <a:off x="774614" y="12777999"/>
            <a:ext cx="4950939" cy="436881"/>
          </a:xfrm>
          <a:prstGeom prst="rect">
            <a:avLst/>
          </a:prstGeom>
        </p:spPr>
        <p:txBody>
          <a:bodyPr lIns="91439" tIns="91439" rIns="91439" bIns="91439">
            <a:spAutoFit/>
          </a:bodyPr>
          <a:lstStyle>
            <a:lvl1pPr>
              <a:spcBef>
                <a:spcPts val="0"/>
              </a:spcBef>
              <a:defRPr sz="2000">
                <a:solidFill>
                  <a:srgbClr val="000000"/>
                </a:solidFill>
              </a:defRPr>
            </a:lvl1pPr>
          </a:lstStyle>
          <a:p>
            <a:r>
              <a:t>Название презентации/раздела</a:t>
            </a:r>
          </a:p>
        </p:txBody>
      </p:sp>
      <p:pic>
        <p:nvPicPr>
          <p:cNvPr id="202" name="decstop_00.png" descr="decstop_00.png"/>
          <p:cNvPicPr>
            <a:picLocks noChangeAspect="1"/>
          </p:cNvPicPr>
          <p:nvPr/>
        </p:nvPicPr>
        <p:blipFill>
          <a:blip r:embed="rId2"/>
          <a:stretch>
            <a:fillRect/>
          </a:stretch>
        </p:blipFill>
        <p:spPr>
          <a:xfrm>
            <a:off x="7675893" y="3970599"/>
            <a:ext cx="15730666" cy="9912618"/>
          </a:xfrm>
          <a:prstGeom prst="rect">
            <a:avLst/>
          </a:prstGeom>
          <a:ln w="12700">
            <a:miter lim="400000"/>
          </a:ln>
        </p:spPr>
      </p:pic>
      <p:pic>
        <p:nvPicPr>
          <p:cNvPr id="203" name="phone copy_empty.png" descr="phone copy_empty.png"/>
          <p:cNvPicPr>
            <a:picLocks noChangeAspect="1"/>
          </p:cNvPicPr>
          <p:nvPr/>
        </p:nvPicPr>
        <p:blipFill>
          <a:blip r:embed="rId3"/>
          <a:stretch>
            <a:fillRect/>
          </a:stretch>
        </p:blipFill>
        <p:spPr>
          <a:xfrm>
            <a:off x="4170957" y="4194051"/>
            <a:ext cx="4950940" cy="8666149"/>
          </a:xfrm>
          <a:prstGeom prst="rect">
            <a:avLst/>
          </a:prstGeom>
          <a:ln w="12700">
            <a:miter lim="400000"/>
          </a:ln>
        </p:spPr>
      </p:pic>
      <p:sp>
        <p:nvSpPr>
          <p:cNvPr id="204" name="rbc.ru"/>
          <p:cNvSpPr txBox="1"/>
          <p:nvPr/>
        </p:nvSpPr>
        <p:spPr>
          <a:xfrm rot="16200000">
            <a:off x="21906340" y="6639560"/>
            <a:ext cx="3031469" cy="436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lstStyle>
          <a:p>
            <a:r>
              <a:t>rbc.ru</a:t>
            </a:r>
          </a:p>
        </p:txBody>
      </p:sp>
      <p:sp>
        <p:nvSpPr>
          <p:cNvPr id="205" name="Заголовок слайда"/>
          <p:cNvSpPr txBox="1">
            <a:spLocks noGrp="1"/>
          </p:cNvSpPr>
          <p:nvPr>
            <p:ph type="body" sz="quarter" idx="22"/>
          </p:nvPr>
        </p:nvSpPr>
        <p:spPr>
          <a:xfrm>
            <a:off x="876480" y="898785"/>
            <a:ext cx="13885879" cy="1208992"/>
          </a:xfrm>
          <a:prstGeom prst="rect">
            <a:avLst/>
          </a:prstGeom>
        </p:spPr>
        <p:txBody>
          <a:bodyPr/>
          <a:lstStyle>
            <a:lvl1pPr>
              <a:lnSpc>
                <a:spcPct val="90000"/>
              </a:lnSpc>
              <a:defRPr sz="6500">
                <a:solidFill>
                  <a:srgbClr val="000000"/>
                </a:solidFill>
                <a:latin typeface="Graphik RBC LC Semibold"/>
                <a:ea typeface="Graphik RBC LC Semibold"/>
                <a:cs typeface="Graphik RBC LC Semibold"/>
                <a:sym typeface="Graphik RBC LC Semibold"/>
              </a:defRPr>
            </a:lvl1pPr>
          </a:lstStyle>
          <a:p>
            <a:r>
              <a:t>Заголовок слайда</a:t>
            </a:r>
          </a:p>
        </p:txBody>
      </p:sp>
      <p:pic>
        <p:nvPicPr>
          <p:cNvPr id="206" name="Image" descr="Image"/>
          <p:cNvPicPr>
            <a:picLocks noChangeAspect="1"/>
          </p:cNvPicPr>
          <p:nvPr/>
        </p:nvPicPr>
        <p:blipFill>
          <a:blip r:embed="rId4"/>
          <a:stretch>
            <a:fillRect/>
          </a:stretch>
        </p:blipFill>
        <p:spPr>
          <a:xfrm>
            <a:off x="23243503" y="1028155"/>
            <a:ext cx="261753" cy="262145"/>
          </a:xfrm>
          <a:prstGeom prst="rect">
            <a:avLst/>
          </a:prstGeom>
          <a:ln w="12700">
            <a:miter lim="400000"/>
          </a:ln>
        </p:spPr>
      </p:pic>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Фото справа больш">
    <p:spTree>
      <p:nvGrpSpPr>
        <p:cNvPr id="1" name=""/>
        <p:cNvGrpSpPr/>
        <p:nvPr/>
      </p:nvGrpSpPr>
      <p:grpSpPr>
        <a:xfrm>
          <a:off x="0" y="0"/>
          <a:ext cx="0" cy="0"/>
          <a:chOff x="0" y="0"/>
          <a:chExt cx="0" cy="0"/>
        </a:xfrm>
      </p:grpSpPr>
      <p:sp>
        <p:nvSpPr>
          <p:cNvPr id="213" name="Slide Number"/>
          <p:cNvSpPr txBox="1">
            <a:spLocks noGrp="1"/>
          </p:cNvSpPr>
          <p:nvPr>
            <p:ph type="sldNum" sz="quarter" idx="2"/>
          </p:nvPr>
        </p:nvSpPr>
        <p:spPr>
          <a:xfrm>
            <a:off x="23215065" y="12812289"/>
            <a:ext cx="388621" cy="355601"/>
          </a:xfrm>
          <a:prstGeom prst="rect">
            <a:avLst/>
          </a:prstGeom>
        </p:spPr>
        <p:txBody>
          <a:bodyPr/>
          <a:lstStyle>
            <a:lvl1pPr algn="l" defTabSz="1828800"/>
          </a:lstStyle>
          <a:p>
            <a:fld id="{86CB4B4D-7CA3-9044-876B-883B54F8677D}" type="slidenum">
              <a:t>‹#›</a:t>
            </a:fld>
            <a:endParaRPr/>
          </a:p>
        </p:txBody>
      </p:sp>
      <p:sp>
        <p:nvSpPr>
          <p:cNvPr id="214" name="image6.jpeg"/>
          <p:cNvSpPr>
            <a:spLocks noGrp="1"/>
          </p:cNvSpPr>
          <p:nvPr>
            <p:ph type="pic" idx="21"/>
          </p:nvPr>
        </p:nvSpPr>
        <p:spPr>
          <a:xfrm>
            <a:off x="7184121" y="3837018"/>
            <a:ext cx="22970073" cy="8454592"/>
          </a:xfrm>
          <a:prstGeom prst="rect">
            <a:avLst/>
          </a:prstGeom>
          <a:ln w="12700"/>
        </p:spPr>
        <p:txBody>
          <a:bodyPr lIns="91439" tIns="45719" rIns="91439" bIns="45719">
            <a:noAutofit/>
          </a:bodyPr>
          <a:lstStyle/>
          <a:p>
            <a:endParaRPr/>
          </a:p>
        </p:txBody>
      </p:sp>
      <p:sp>
        <p:nvSpPr>
          <p:cNvPr id="215" name="Название презентации/раздела"/>
          <p:cNvSpPr txBox="1">
            <a:spLocks noGrp="1"/>
          </p:cNvSpPr>
          <p:nvPr>
            <p:ph type="body" sz="quarter" idx="22"/>
          </p:nvPr>
        </p:nvSpPr>
        <p:spPr>
          <a:xfrm>
            <a:off x="774614" y="12777999"/>
            <a:ext cx="4950939" cy="436881"/>
          </a:xfrm>
          <a:prstGeom prst="rect">
            <a:avLst/>
          </a:prstGeom>
        </p:spPr>
        <p:txBody>
          <a:bodyPr lIns="91439" tIns="91439" rIns="91439" bIns="91439">
            <a:spAutoFit/>
          </a:bodyPr>
          <a:lstStyle>
            <a:lvl1pPr>
              <a:spcBef>
                <a:spcPts val="0"/>
              </a:spcBef>
              <a:defRPr sz="2000">
                <a:solidFill>
                  <a:srgbClr val="000000"/>
                </a:solidFill>
              </a:defRPr>
            </a:lvl1pPr>
          </a:lstStyle>
          <a:p>
            <a:r>
              <a:t>Название презентации/раздела</a:t>
            </a:r>
          </a:p>
        </p:txBody>
      </p:sp>
      <p:sp>
        <p:nvSpPr>
          <p:cNvPr id="216" name="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
          <p:cNvSpPr txBox="1">
            <a:spLocks noGrp="1"/>
          </p:cNvSpPr>
          <p:nvPr>
            <p:ph type="body" sz="quarter" idx="23"/>
          </p:nvPr>
        </p:nvSpPr>
        <p:spPr>
          <a:xfrm>
            <a:off x="886989" y="6416568"/>
            <a:ext cx="10319941" cy="4678681"/>
          </a:xfrm>
          <a:prstGeom prst="rect">
            <a:avLst/>
          </a:prstGeom>
        </p:spPr>
        <p:txBody>
          <a:bodyPr lIns="91439" tIns="91439" rIns="91439" bIns="91439">
            <a:spAutoFit/>
          </a:bodyPr>
          <a:lstStyle>
            <a:lvl1pPr defTabSz="457200">
              <a:lnSpc>
                <a:spcPts val="4500"/>
              </a:lnSpc>
              <a:spcBef>
                <a:spcPts val="0"/>
              </a:spcBef>
              <a:defRPr sz="3000">
                <a:solidFill>
                  <a:srgbClr val="000000"/>
                </a:solidFill>
              </a:defRPr>
            </a:lvl1pPr>
          </a:lstStyle>
          <a:p>
            <a: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a:t>
            </a:r>
          </a:p>
        </p:txBody>
      </p:sp>
      <p:sp>
        <p:nvSpPr>
          <p:cNvPr id="217" name="rbc.ru"/>
          <p:cNvSpPr txBox="1"/>
          <p:nvPr/>
        </p:nvSpPr>
        <p:spPr>
          <a:xfrm rot="16200000">
            <a:off x="21906340" y="6639560"/>
            <a:ext cx="3031469" cy="436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lstStyle>
          <a:p>
            <a:r>
              <a:t>rbc.ru</a:t>
            </a:r>
          </a:p>
        </p:txBody>
      </p:sp>
      <p:sp>
        <p:nvSpPr>
          <p:cNvPr id="218" name="Заголовок слайда"/>
          <p:cNvSpPr txBox="1">
            <a:spLocks noGrp="1"/>
          </p:cNvSpPr>
          <p:nvPr>
            <p:ph type="body" sz="quarter" idx="24"/>
          </p:nvPr>
        </p:nvSpPr>
        <p:spPr>
          <a:xfrm>
            <a:off x="876480" y="898785"/>
            <a:ext cx="13885879" cy="1208992"/>
          </a:xfrm>
          <a:prstGeom prst="rect">
            <a:avLst/>
          </a:prstGeom>
        </p:spPr>
        <p:txBody>
          <a:bodyPr/>
          <a:lstStyle>
            <a:lvl1pPr>
              <a:lnSpc>
                <a:spcPct val="90000"/>
              </a:lnSpc>
              <a:defRPr sz="6500">
                <a:solidFill>
                  <a:srgbClr val="000000"/>
                </a:solidFill>
                <a:latin typeface="Graphik RBC LC Semibold"/>
                <a:ea typeface="Graphik RBC LC Semibold"/>
                <a:cs typeface="Graphik RBC LC Semibold"/>
                <a:sym typeface="Graphik RBC LC Semibold"/>
              </a:defRPr>
            </a:lvl1pPr>
          </a:lstStyle>
          <a:p>
            <a:r>
              <a:t>Заголовок слайда</a:t>
            </a:r>
          </a:p>
        </p:txBody>
      </p:sp>
      <p:sp>
        <p:nvSpPr>
          <p:cNvPr id="219" name="Заголовок к фото"/>
          <p:cNvSpPr txBox="1"/>
          <p:nvPr/>
        </p:nvSpPr>
        <p:spPr>
          <a:xfrm>
            <a:off x="876480" y="3921385"/>
            <a:ext cx="10340959" cy="120899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457200">
              <a:lnSpc>
                <a:spcPts val="6200"/>
              </a:lnSpc>
              <a:defRPr sz="4300">
                <a:latin typeface="Graphik RBC LC Semibold"/>
                <a:ea typeface="Graphik RBC LC Semibold"/>
                <a:cs typeface="Graphik RBC LC Semibold"/>
                <a:sym typeface="Graphik RBC LC Semibold"/>
              </a:defRPr>
            </a:lvl1pPr>
          </a:lstStyle>
          <a:p>
            <a:r>
              <a:t>Заголовок к фото</a:t>
            </a:r>
          </a:p>
        </p:txBody>
      </p:sp>
      <p:pic>
        <p:nvPicPr>
          <p:cNvPr id="220" name="Image" descr="Image"/>
          <p:cNvPicPr>
            <a:picLocks noChangeAspect="1"/>
          </p:cNvPicPr>
          <p:nvPr/>
        </p:nvPicPr>
        <p:blipFill>
          <a:blip r:embed="rId2"/>
          <a:stretch>
            <a:fillRect/>
          </a:stretch>
        </p:blipFill>
        <p:spPr>
          <a:xfrm>
            <a:off x="23243503" y="1028155"/>
            <a:ext cx="261753" cy="262145"/>
          </a:xfrm>
          <a:prstGeom prst="rect">
            <a:avLst/>
          </a:prstGeom>
          <a:ln w="12700">
            <a:miter lim="400000"/>
          </a:ln>
        </p:spPr>
      </p:pic>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Фото справа мал">
    <p:spTree>
      <p:nvGrpSpPr>
        <p:cNvPr id="1" name=""/>
        <p:cNvGrpSpPr/>
        <p:nvPr/>
      </p:nvGrpSpPr>
      <p:grpSpPr>
        <a:xfrm>
          <a:off x="0" y="0"/>
          <a:ext cx="0" cy="0"/>
          <a:chOff x="0" y="0"/>
          <a:chExt cx="0" cy="0"/>
        </a:xfrm>
      </p:grpSpPr>
      <p:sp>
        <p:nvSpPr>
          <p:cNvPr id="227" name="Slide Number"/>
          <p:cNvSpPr txBox="1">
            <a:spLocks noGrp="1"/>
          </p:cNvSpPr>
          <p:nvPr>
            <p:ph type="sldNum" sz="quarter" idx="2"/>
          </p:nvPr>
        </p:nvSpPr>
        <p:spPr>
          <a:xfrm>
            <a:off x="23215065" y="12812289"/>
            <a:ext cx="388621" cy="355601"/>
          </a:xfrm>
          <a:prstGeom prst="rect">
            <a:avLst/>
          </a:prstGeom>
        </p:spPr>
        <p:txBody>
          <a:bodyPr/>
          <a:lstStyle>
            <a:lvl1pPr algn="l" defTabSz="1828800"/>
          </a:lstStyle>
          <a:p>
            <a:fld id="{86CB4B4D-7CA3-9044-876B-883B54F8677D}" type="slidenum">
              <a:t>‹#›</a:t>
            </a:fld>
            <a:endParaRPr/>
          </a:p>
        </p:txBody>
      </p:sp>
      <p:sp>
        <p:nvSpPr>
          <p:cNvPr id="228" name="image6.jpeg"/>
          <p:cNvSpPr>
            <a:spLocks noGrp="1"/>
          </p:cNvSpPr>
          <p:nvPr>
            <p:ph type="pic" idx="21"/>
          </p:nvPr>
        </p:nvSpPr>
        <p:spPr>
          <a:xfrm>
            <a:off x="9663449" y="3892244"/>
            <a:ext cx="22575433" cy="8309337"/>
          </a:xfrm>
          <a:prstGeom prst="rect">
            <a:avLst/>
          </a:prstGeom>
          <a:ln w="12700"/>
        </p:spPr>
        <p:txBody>
          <a:bodyPr lIns="91439" tIns="45719" rIns="91439" bIns="45719">
            <a:noAutofit/>
          </a:bodyPr>
          <a:lstStyle/>
          <a:p>
            <a:endParaRPr/>
          </a:p>
        </p:txBody>
      </p:sp>
      <p:sp>
        <p:nvSpPr>
          <p:cNvPr id="229" name="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
          <p:cNvSpPr txBox="1">
            <a:spLocks noGrp="1"/>
          </p:cNvSpPr>
          <p:nvPr>
            <p:ph type="body" sz="half" idx="22"/>
          </p:nvPr>
        </p:nvSpPr>
        <p:spPr>
          <a:xfrm>
            <a:off x="886989" y="6416568"/>
            <a:ext cx="13986009" cy="5135881"/>
          </a:xfrm>
          <a:prstGeom prst="rect">
            <a:avLst/>
          </a:prstGeom>
        </p:spPr>
        <p:txBody>
          <a:bodyPr lIns="91439" tIns="91439" rIns="91439" bIns="91439">
            <a:spAutoFit/>
          </a:bodyPr>
          <a:lstStyle>
            <a:lvl1pPr defTabSz="457200">
              <a:lnSpc>
                <a:spcPts val="4500"/>
              </a:lnSpc>
              <a:spcBef>
                <a:spcPts val="0"/>
              </a:spcBef>
              <a:defRPr sz="3000">
                <a:solidFill>
                  <a:srgbClr val="000000"/>
                </a:solidFill>
              </a:defRPr>
            </a:lvl1pPr>
          </a:lstStyle>
          <a:p>
            <a: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a:t>
            </a:r>
          </a:p>
        </p:txBody>
      </p:sp>
      <p:sp>
        <p:nvSpPr>
          <p:cNvPr id="230" name="Название презентации/раздела"/>
          <p:cNvSpPr txBox="1">
            <a:spLocks noGrp="1"/>
          </p:cNvSpPr>
          <p:nvPr>
            <p:ph type="body" sz="quarter" idx="23"/>
          </p:nvPr>
        </p:nvSpPr>
        <p:spPr>
          <a:xfrm>
            <a:off x="774614" y="12777999"/>
            <a:ext cx="4950939" cy="436881"/>
          </a:xfrm>
          <a:prstGeom prst="rect">
            <a:avLst/>
          </a:prstGeom>
        </p:spPr>
        <p:txBody>
          <a:bodyPr lIns="91439" tIns="91439" rIns="91439" bIns="91439">
            <a:spAutoFit/>
          </a:bodyPr>
          <a:lstStyle>
            <a:lvl1pPr>
              <a:spcBef>
                <a:spcPts val="0"/>
              </a:spcBef>
              <a:defRPr sz="2000">
                <a:solidFill>
                  <a:srgbClr val="000000"/>
                </a:solidFill>
              </a:defRPr>
            </a:lvl1pPr>
          </a:lstStyle>
          <a:p>
            <a:r>
              <a:t>Название презентации/раздела</a:t>
            </a:r>
          </a:p>
        </p:txBody>
      </p:sp>
      <p:sp>
        <p:nvSpPr>
          <p:cNvPr id="231" name="rbc.ru"/>
          <p:cNvSpPr txBox="1"/>
          <p:nvPr/>
        </p:nvSpPr>
        <p:spPr>
          <a:xfrm rot="16200000">
            <a:off x="21906340" y="6639560"/>
            <a:ext cx="3031469" cy="436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lstStyle>
          <a:p>
            <a:r>
              <a:t>rbc.ru</a:t>
            </a:r>
          </a:p>
        </p:txBody>
      </p:sp>
      <p:sp>
        <p:nvSpPr>
          <p:cNvPr id="232" name="Заголовок слайда"/>
          <p:cNvSpPr txBox="1">
            <a:spLocks noGrp="1"/>
          </p:cNvSpPr>
          <p:nvPr>
            <p:ph type="body" sz="quarter" idx="24"/>
          </p:nvPr>
        </p:nvSpPr>
        <p:spPr>
          <a:xfrm>
            <a:off x="876480" y="898785"/>
            <a:ext cx="13885879" cy="1208992"/>
          </a:xfrm>
          <a:prstGeom prst="rect">
            <a:avLst/>
          </a:prstGeom>
        </p:spPr>
        <p:txBody>
          <a:bodyPr/>
          <a:lstStyle>
            <a:lvl1pPr>
              <a:lnSpc>
                <a:spcPct val="90000"/>
              </a:lnSpc>
              <a:defRPr sz="6500">
                <a:solidFill>
                  <a:srgbClr val="000000"/>
                </a:solidFill>
                <a:latin typeface="Graphik RBC LC Semibold"/>
                <a:ea typeface="Graphik RBC LC Semibold"/>
                <a:cs typeface="Graphik RBC LC Semibold"/>
                <a:sym typeface="Graphik RBC LC Semibold"/>
              </a:defRPr>
            </a:lvl1pPr>
          </a:lstStyle>
          <a:p>
            <a:r>
              <a:t>Заголовок слайда</a:t>
            </a:r>
          </a:p>
        </p:txBody>
      </p:sp>
      <p:sp>
        <p:nvSpPr>
          <p:cNvPr id="233" name="Заголовок к фото"/>
          <p:cNvSpPr txBox="1">
            <a:spLocks noGrp="1"/>
          </p:cNvSpPr>
          <p:nvPr>
            <p:ph type="body" sz="quarter" idx="25"/>
          </p:nvPr>
        </p:nvSpPr>
        <p:spPr>
          <a:xfrm>
            <a:off x="876480" y="3921385"/>
            <a:ext cx="13885879" cy="1208992"/>
          </a:xfrm>
          <a:prstGeom prst="rect">
            <a:avLst/>
          </a:prstGeom>
        </p:spPr>
        <p:txBody>
          <a:bodyPr/>
          <a:lstStyle>
            <a:lvl1pPr defTabSz="457200">
              <a:lnSpc>
                <a:spcPts val="6200"/>
              </a:lnSpc>
              <a:spcBef>
                <a:spcPts val="0"/>
              </a:spcBef>
              <a:defRPr sz="4300">
                <a:solidFill>
                  <a:srgbClr val="000000"/>
                </a:solidFill>
                <a:latin typeface="Graphik RBC LC Semibold"/>
                <a:ea typeface="Graphik RBC LC Semibold"/>
                <a:cs typeface="Graphik RBC LC Semibold"/>
                <a:sym typeface="Graphik RBC LC Semibold"/>
              </a:defRPr>
            </a:lvl1pPr>
          </a:lstStyle>
          <a:p>
            <a:r>
              <a:t>Заголовок к фото</a:t>
            </a:r>
          </a:p>
        </p:txBody>
      </p:sp>
      <p:pic>
        <p:nvPicPr>
          <p:cNvPr id="234" name="Image" descr="Image"/>
          <p:cNvPicPr>
            <a:picLocks noChangeAspect="1"/>
          </p:cNvPicPr>
          <p:nvPr/>
        </p:nvPicPr>
        <p:blipFill>
          <a:blip r:embed="rId2"/>
          <a:stretch>
            <a:fillRect/>
          </a:stretch>
        </p:blipFill>
        <p:spPr>
          <a:xfrm>
            <a:off x="23243503" y="1028155"/>
            <a:ext cx="261753" cy="262145"/>
          </a:xfrm>
          <a:prstGeom prst="rect">
            <a:avLst/>
          </a:prstGeom>
          <a:ln w="12700">
            <a:miter lim="400000"/>
          </a:ln>
        </p:spPr>
      </p:pic>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Фото слева больш">
    <p:spTree>
      <p:nvGrpSpPr>
        <p:cNvPr id="1" name=""/>
        <p:cNvGrpSpPr/>
        <p:nvPr/>
      </p:nvGrpSpPr>
      <p:grpSpPr>
        <a:xfrm>
          <a:off x="0" y="0"/>
          <a:ext cx="0" cy="0"/>
          <a:chOff x="0" y="0"/>
          <a:chExt cx="0" cy="0"/>
        </a:xfrm>
      </p:grpSpPr>
      <p:sp>
        <p:nvSpPr>
          <p:cNvPr id="241" name="Slide Number"/>
          <p:cNvSpPr txBox="1">
            <a:spLocks noGrp="1"/>
          </p:cNvSpPr>
          <p:nvPr>
            <p:ph type="sldNum" sz="quarter" idx="2"/>
          </p:nvPr>
        </p:nvSpPr>
        <p:spPr>
          <a:xfrm>
            <a:off x="23218168" y="12812289"/>
            <a:ext cx="388621" cy="355601"/>
          </a:xfrm>
          <a:prstGeom prst="rect">
            <a:avLst/>
          </a:prstGeom>
        </p:spPr>
        <p:txBody>
          <a:bodyPr/>
          <a:lstStyle>
            <a:lvl1pPr algn="l" defTabSz="1828800"/>
          </a:lstStyle>
          <a:p>
            <a:fld id="{86CB4B4D-7CA3-9044-876B-883B54F8677D}" type="slidenum">
              <a:t>‹#›</a:t>
            </a:fld>
            <a:endParaRPr/>
          </a:p>
        </p:txBody>
      </p:sp>
      <p:sp>
        <p:nvSpPr>
          <p:cNvPr id="242" name="image6.jpeg"/>
          <p:cNvSpPr>
            <a:spLocks noGrp="1"/>
          </p:cNvSpPr>
          <p:nvPr>
            <p:ph type="pic" idx="21"/>
          </p:nvPr>
        </p:nvSpPr>
        <p:spPr>
          <a:xfrm>
            <a:off x="-3764103" y="3909178"/>
            <a:ext cx="22575433" cy="8309336"/>
          </a:xfrm>
          <a:prstGeom prst="rect">
            <a:avLst/>
          </a:prstGeom>
          <a:ln w="12700"/>
        </p:spPr>
        <p:txBody>
          <a:bodyPr lIns="91439" tIns="45719" rIns="91439" bIns="45719">
            <a:noAutofit/>
          </a:bodyPr>
          <a:lstStyle/>
          <a:p>
            <a:endParaRPr/>
          </a:p>
        </p:txBody>
      </p:sp>
      <p:sp>
        <p:nvSpPr>
          <p:cNvPr id="243" name="Заголовок к фото"/>
          <p:cNvSpPr txBox="1">
            <a:spLocks noGrp="1"/>
          </p:cNvSpPr>
          <p:nvPr>
            <p:ph type="body" sz="quarter" idx="22"/>
          </p:nvPr>
        </p:nvSpPr>
        <p:spPr>
          <a:xfrm>
            <a:off x="11830021" y="3926737"/>
            <a:ext cx="10275560" cy="2049457"/>
          </a:xfrm>
          <a:prstGeom prst="rect">
            <a:avLst/>
          </a:prstGeom>
        </p:spPr>
        <p:txBody>
          <a:bodyPr/>
          <a:lstStyle>
            <a:lvl1pPr defTabSz="457200">
              <a:lnSpc>
                <a:spcPts val="6200"/>
              </a:lnSpc>
              <a:spcBef>
                <a:spcPts val="0"/>
              </a:spcBef>
              <a:defRPr sz="4300">
                <a:solidFill>
                  <a:srgbClr val="000000"/>
                </a:solidFill>
                <a:latin typeface="Graphik RBC LC Semibold"/>
                <a:ea typeface="Graphik RBC LC Semibold"/>
                <a:cs typeface="Graphik RBC LC Semibold"/>
                <a:sym typeface="Graphik RBC LC Semibold"/>
              </a:defRPr>
            </a:lvl1pPr>
          </a:lstStyle>
          <a:p>
            <a:r>
              <a:t>Заголовок к фото</a:t>
            </a:r>
          </a:p>
        </p:txBody>
      </p:sp>
      <p:sp>
        <p:nvSpPr>
          <p:cNvPr id="244" name="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
          <p:cNvSpPr txBox="1">
            <a:spLocks noGrp="1"/>
          </p:cNvSpPr>
          <p:nvPr>
            <p:ph type="body" sz="quarter" idx="23"/>
          </p:nvPr>
        </p:nvSpPr>
        <p:spPr>
          <a:xfrm>
            <a:off x="11840529" y="6442761"/>
            <a:ext cx="10315179" cy="4678681"/>
          </a:xfrm>
          <a:prstGeom prst="rect">
            <a:avLst/>
          </a:prstGeom>
        </p:spPr>
        <p:txBody>
          <a:bodyPr lIns="91439" tIns="91439" rIns="91439" bIns="91439">
            <a:spAutoFit/>
          </a:bodyPr>
          <a:lstStyle>
            <a:lvl1pPr defTabSz="457200">
              <a:lnSpc>
                <a:spcPts val="4500"/>
              </a:lnSpc>
              <a:spcBef>
                <a:spcPts val="0"/>
              </a:spcBef>
              <a:defRPr sz="3000">
                <a:solidFill>
                  <a:srgbClr val="000000"/>
                </a:solidFill>
              </a:defRPr>
            </a:lvl1pPr>
          </a:lstStyle>
          <a:p>
            <a: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a:t>
            </a:r>
          </a:p>
        </p:txBody>
      </p:sp>
      <p:sp>
        <p:nvSpPr>
          <p:cNvPr id="245" name="Название презентации/раздела"/>
          <p:cNvSpPr txBox="1">
            <a:spLocks noGrp="1"/>
          </p:cNvSpPr>
          <p:nvPr>
            <p:ph type="body" sz="quarter" idx="24"/>
          </p:nvPr>
        </p:nvSpPr>
        <p:spPr>
          <a:xfrm>
            <a:off x="774614" y="12777999"/>
            <a:ext cx="4950939" cy="436881"/>
          </a:xfrm>
          <a:prstGeom prst="rect">
            <a:avLst/>
          </a:prstGeom>
        </p:spPr>
        <p:txBody>
          <a:bodyPr lIns="91439" tIns="91439" rIns="91439" bIns="91439">
            <a:spAutoFit/>
          </a:bodyPr>
          <a:lstStyle>
            <a:lvl1pPr>
              <a:spcBef>
                <a:spcPts val="0"/>
              </a:spcBef>
              <a:defRPr sz="2000">
                <a:solidFill>
                  <a:srgbClr val="000000"/>
                </a:solidFill>
              </a:defRPr>
            </a:lvl1pPr>
          </a:lstStyle>
          <a:p>
            <a:r>
              <a:t>Название презентации/раздела</a:t>
            </a:r>
          </a:p>
        </p:txBody>
      </p:sp>
      <p:sp>
        <p:nvSpPr>
          <p:cNvPr id="246" name="rbc.ru"/>
          <p:cNvSpPr txBox="1"/>
          <p:nvPr/>
        </p:nvSpPr>
        <p:spPr>
          <a:xfrm rot="16200000">
            <a:off x="21906340" y="6639560"/>
            <a:ext cx="3031469" cy="436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lstStyle>
          <a:p>
            <a:r>
              <a:t>rbc.ru</a:t>
            </a:r>
          </a:p>
        </p:txBody>
      </p:sp>
      <p:sp>
        <p:nvSpPr>
          <p:cNvPr id="247" name="Заголовок слайда"/>
          <p:cNvSpPr txBox="1">
            <a:spLocks noGrp="1"/>
          </p:cNvSpPr>
          <p:nvPr>
            <p:ph type="body" sz="quarter" idx="25"/>
          </p:nvPr>
        </p:nvSpPr>
        <p:spPr>
          <a:xfrm>
            <a:off x="876480" y="898785"/>
            <a:ext cx="13885879" cy="1208992"/>
          </a:xfrm>
          <a:prstGeom prst="rect">
            <a:avLst/>
          </a:prstGeom>
        </p:spPr>
        <p:txBody>
          <a:bodyPr/>
          <a:lstStyle>
            <a:lvl1pPr>
              <a:lnSpc>
                <a:spcPct val="90000"/>
              </a:lnSpc>
              <a:defRPr sz="6500">
                <a:solidFill>
                  <a:srgbClr val="000000"/>
                </a:solidFill>
                <a:latin typeface="Graphik RBC LC Semibold"/>
                <a:ea typeface="Graphik RBC LC Semibold"/>
                <a:cs typeface="Graphik RBC LC Semibold"/>
                <a:sym typeface="Graphik RBC LC Semibold"/>
              </a:defRPr>
            </a:lvl1pPr>
          </a:lstStyle>
          <a:p>
            <a:r>
              <a:t>Заголовок слайда</a:t>
            </a:r>
          </a:p>
        </p:txBody>
      </p:sp>
      <p:pic>
        <p:nvPicPr>
          <p:cNvPr id="248" name="Image" descr="Image"/>
          <p:cNvPicPr>
            <a:picLocks noChangeAspect="1"/>
          </p:cNvPicPr>
          <p:nvPr/>
        </p:nvPicPr>
        <p:blipFill>
          <a:blip r:embed="rId2"/>
          <a:stretch>
            <a:fillRect/>
          </a:stretch>
        </p:blipFill>
        <p:spPr>
          <a:xfrm>
            <a:off x="23243503" y="1028155"/>
            <a:ext cx="261753" cy="262145"/>
          </a:xfrm>
          <a:prstGeom prst="rect">
            <a:avLst/>
          </a:prstGeom>
          <a:ln w="12700">
            <a:miter lim="400000"/>
          </a:ln>
        </p:spPr>
      </p:pic>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Фото справа мал">
    <p:spTree>
      <p:nvGrpSpPr>
        <p:cNvPr id="1" name=""/>
        <p:cNvGrpSpPr/>
        <p:nvPr/>
      </p:nvGrpSpPr>
      <p:grpSpPr>
        <a:xfrm>
          <a:off x="0" y="0"/>
          <a:ext cx="0" cy="0"/>
          <a:chOff x="0" y="0"/>
          <a:chExt cx="0" cy="0"/>
        </a:xfrm>
      </p:grpSpPr>
      <p:sp>
        <p:nvSpPr>
          <p:cNvPr id="255" name="Slide Number"/>
          <p:cNvSpPr txBox="1">
            <a:spLocks noGrp="1"/>
          </p:cNvSpPr>
          <p:nvPr>
            <p:ph type="sldNum" sz="quarter" idx="2"/>
          </p:nvPr>
        </p:nvSpPr>
        <p:spPr>
          <a:xfrm>
            <a:off x="23215065" y="12837689"/>
            <a:ext cx="388621" cy="355601"/>
          </a:xfrm>
          <a:prstGeom prst="rect">
            <a:avLst/>
          </a:prstGeom>
        </p:spPr>
        <p:txBody>
          <a:bodyPr/>
          <a:lstStyle>
            <a:lvl1pPr algn="l" defTabSz="1828800"/>
          </a:lstStyle>
          <a:p>
            <a:fld id="{86CB4B4D-7CA3-9044-876B-883B54F8677D}" type="slidenum">
              <a:t>‹#›</a:t>
            </a:fld>
            <a:endParaRPr/>
          </a:p>
        </p:txBody>
      </p:sp>
      <p:sp>
        <p:nvSpPr>
          <p:cNvPr id="256" name="image6.jpeg"/>
          <p:cNvSpPr>
            <a:spLocks noGrp="1"/>
          </p:cNvSpPr>
          <p:nvPr>
            <p:ph type="pic" idx="21"/>
          </p:nvPr>
        </p:nvSpPr>
        <p:spPr>
          <a:xfrm>
            <a:off x="-4467317" y="3909178"/>
            <a:ext cx="22575432" cy="8309336"/>
          </a:xfrm>
          <a:prstGeom prst="rect">
            <a:avLst/>
          </a:prstGeom>
          <a:ln w="12700"/>
        </p:spPr>
        <p:txBody>
          <a:bodyPr lIns="91439" tIns="45719" rIns="91439" bIns="45719">
            <a:noAutofit/>
          </a:bodyPr>
          <a:lstStyle/>
          <a:p>
            <a:endParaRPr/>
          </a:p>
        </p:txBody>
      </p:sp>
      <p:sp>
        <p:nvSpPr>
          <p:cNvPr id="257" name="Заголовок к фото"/>
          <p:cNvSpPr txBox="1">
            <a:spLocks noGrp="1"/>
          </p:cNvSpPr>
          <p:nvPr>
            <p:ph type="body" sz="quarter" idx="22"/>
          </p:nvPr>
        </p:nvSpPr>
        <p:spPr>
          <a:xfrm>
            <a:off x="8191680" y="3917478"/>
            <a:ext cx="13934084" cy="2049457"/>
          </a:xfrm>
          <a:prstGeom prst="rect">
            <a:avLst/>
          </a:prstGeom>
        </p:spPr>
        <p:txBody>
          <a:bodyPr/>
          <a:lstStyle>
            <a:lvl1pPr defTabSz="457200">
              <a:lnSpc>
                <a:spcPts val="6200"/>
              </a:lnSpc>
              <a:spcBef>
                <a:spcPts val="0"/>
              </a:spcBef>
              <a:defRPr sz="4300">
                <a:solidFill>
                  <a:srgbClr val="000000"/>
                </a:solidFill>
                <a:latin typeface="Graphik RBC LC Semibold"/>
                <a:ea typeface="Graphik RBC LC Semibold"/>
                <a:cs typeface="Graphik RBC LC Semibold"/>
                <a:sym typeface="Graphik RBC LC Semibold"/>
              </a:defRPr>
            </a:lvl1pPr>
          </a:lstStyle>
          <a:p>
            <a:r>
              <a:t>Заголовок к фото</a:t>
            </a:r>
          </a:p>
        </p:txBody>
      </p:sp>
      <p:sp>
        <p:nvSpPr>
          <p:cNvPr id="258" name="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
          <p:cNvSpPr txBox="1">
            <a:spLocks noGrp="1"/>
          </p:cNvSpPr>
          <p:nvPr>
            <p:ph type="body" sz="half" idx="23"/>
          </p:nvPr>
        </p:nvSpPr>
        <p:spPr>
          <a:xfrm>
            <a:off x="8202189" y="6433501"/>
            <a:ext cx="13913066" cy="5135881"/>
          </a:xfrm>
          <a:prstGeom prst="rect">
            <a:avLst/>
          </a:prstGeom>
        </p:spPr>
        <p:txBody>
          <a:bodyPr lIns="91439" tIns="91439" rIns="91439" bIns="91439">
            <a:spAutoFit/>
          </a:bodyPr>
          <a:lstStyle>
            <a:lvl1pPr defTabSz="457200">
              <a:lnSpc>
                <a:spcPts val="4500"/>
              </a:lnSpc>
              <a:spcBef>
                <a:spcPts val="0"/>
              </a:spcBef>
              <a:defRPr sz="3000">
                <a:solidFill>
                  <a:srgbClr val="000000"/>
                </a:solidFill>
              </a:defRPr>
            </a:lvl1pPr>
          </a:lstStyle>
          <a:p>
            <a: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a:t>
            </a:r>
          </a:p>
        </p:txBody>
      </p:sp>
      <p:sp>
        <p:nvSpPr>
          <p:cNvPr id="259" name="Название презентации/раздела"/>
          <p:cNvSpPr txBox="1"/>
          <p:nvPr/>
        </p:nvSpPr>
        <p:spPr>
          <a:xfrm>
            <a:off x="774614" y="12777999"/>
            <a:ext cx="4950939" cy="4368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r>
              <a:t>Название презентации/раздела</a:t>
            </a:r>
          </a:p>
        </p:txBody>
      </p:sp>
      <p:sp>
        <p:nvSpPr>
          <p:cNvPr id="260" name="rbc.ru"/>
          <p:cNvSpPr txBox="1"/>
          <p:nvPr/>
        </p:nvSpPr>
        <p:spPr>
          <a:xfrm rot="16200000">
            <a:off x="21906340" y="6639560"/>
            <a:ext cx="3031469" cy="436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lstStyle>
          <a:p>
            <a:r>
              <a:t>rbc.ru</a:t>
            </a:r>
          </a:p>
        </p:txBody>
      </p:sp>
      <p:sp>
        <p:nvSpPr>
          <p:cNvPr id="261" name="Заголовок слайда"/>
          <p:cNvSpPr txBox="1">
            <a:spLocks noGrp="1"/>
          </p:cNvSpPr>
          <p:nvPr>
            <p:ph type="body" sz="quarter" idx="24"/>
          </p:nvPr>
        </p:nvSpPr>
        <p:spPr>
          <a:xfrm>
            <a:off x="876480" y="898785"/>
            <a:ext cx="13885879" cy="1208992"/>
          </a:xfrm>
          <a:prstGeom prst="rect">
            <a:avLst/>
          </a:prstGeom>
        </p:spPr>
        <p:txBody>
          <a:bodyPr/>
          <a:lstStyle>
            <a:lvl1pPr>
              <a:lnSpc>
                <a:spcPct val="90000"/>
              </a:lnSpc>
              <a:defRPr sz="6500">
                <a:solidFill>
                  <a:srgbClr val="000000"/>
                </a:solidFill>
                <a:latin typeface="Graphik RBC LC Semibold"/>
                <a:ea typeface="Graphik RBC LC Semibold"/>
                <a:cs typeface="Graphik RBC LC Semibold"/>
                <a:sym typeface="Graphik RBC LC Semibold"/>
              </a:defRPr>
            </a:lvl1pPr>
          </a:lstStyle>
          <a:p>
            <a:r>
              <a:t>Заголовок слайда</a:t>
            </a:r>
          </a:p>
        </p:txBody>
      </p:sp>
      <p:pic>
        <p:nvPicPr>
          <p:cNvPr id="262" name="Image" descr="Image"/>
          <p:cNvPicPr>
            <a:picLocks noChangeAspect="1"/>
          </p:cNvPicPr>
          <p:nvPr/>
        </p:nvPicPr>
        <p:blipFill>
          <a:blip r:embed="rId2"/>
          <a:stretch>
            <a:fillRect/>
          </a:stretch>
        </p:blipFill>
        <p:spPr>
          <a:xfrm>
            <a:off x="23243503" y="1028155"/>
            <a:ext cx="261753" cy="262145"/>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заголовки разделов">
    <p:spTree>
      <p:nvGrpSpPr>
        <p:cNvPr id="1" name=""/>
        <p:cNvGrpSpPr/>
        <p:nvPr/>
      </p:nvGrpSpPr>
      <p:grpSpPr>
        <a:xfrm>
          <a:off x="0" y="0"/>
          <a:ext cx="0" cy="0"/>
          <a:chOff x="0" y="0"/>
          <a:chExt cx="0" cy="0"/>
        </a:xfrm>
      </p:grpSpPr>
      <p:sp>
        <p:nvSpPr>
          <p:cNvPr id="23" name="rbc.ru"/>
          <p:cNvSpPr txBox="1"/>
          <p:nvPr/>
        </p:nvSpPr>
        <p:spPr>
          <a:xfrm rot="16200000">
            <a:off x="21906340" y="6639560"/>
            <a:ext cx="3031469" cy="436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lstStyle>
          <a:p>
            <a:r>
              <a:t>rbc.ru</a:t>
            </a:r>
          </a:p>
        </p:txBody>
      </p:sp>
      <p:sp>
        <p:nvSpPr>
          <p:cNvPr id="24" name="Slide Number"/>
          <p:cNvSpPr txBox="1">
            <a:spLocks noGrp="1"/>
          </p:cNvSpPr>
          <p:nvPr>
            <p:ph type="sldNum" sz="quarter" idx="2"/>
          </p:nvPr>
        </p:nvSpPr>
        <p:spPr>
          <a:xfrm>
            <a:off x="23205468" y="12818639"/>
            <a:ext cx="388621" cy="355601"/>
          </a:xfrm>
          <a:prstGeom prst="rect">
            <a:avLst/>
          </a:prstGeom>
        </p:spPr>
        <p:txBody>
          <a:bodyPr/>
          <a:lstStyle>
            <a:lvl1pPr algn="l" defTabSz="1828800"/>
          </a:lstStyle>
          <a:p>
            <a:fld id="{86CB4B4D-7CA3-9044-876B-883B54F8677D}" type="slidenum">
              <a:t>‹#›</a:t>
            </a:fld>
            <a:endParaRPr/>
          </a:p>
        </p:txBody>
      </p:sp>
      <p:sp>
        <p:nvSpPr>
          <p:cNvPr id="25" name="Название презентации/раздела"/>
          <p:cNvSpPr txBox="1">
            <a:spLocks noGrp="1"/>
          </p:cNvSpPr>
          <p:nvPr>
            <p:ph type="body" sz="quarter" idx="21"/>
          </p:nvPr>
        </p:nvSpPr>
        <p:spPr>
          <a:xfrm>
            <a:off x="774614" y="12777999"/>
            <a:ext cx="4950939" cy="436881"/>
          </a:xfrm>
          <a:prstGeom prst="rect">
            <a:avLst/>
          </a:prstGeom>
        </p:spPr>
        <p:txBody>
          <a:bodyPr lIns="91439" tIns="91439" rIns="91439" bIns="91439">
            <a:spAutoFit/>
          </a:bodyPr>
          <a:lstStyle>
            <a:lvl1pPr>
              <a:spcBef>
                <a:spcPts val="0"/>
              </a:spcBef>
              <a:defRPr sz="2000">
                <a:solidFill>
                  <a:srgbClr val="000000"/>
                </a:solidFill>
              </a:defRPr>
            </a:lvl1pPr>
          </a:lstStyle>
          <a:p>
            <a:r>
              <a:t>Название презентации/раздела</a:t>
            </a:r>
          </a:p>
        </p:txBody>
      </p:sp>
      <p:sp>
        <p:nvSpPr>
          <p:cNvPr id="26" name="Заголовок раздела"/>
          <p:cNvSpPr txBox="1">
            <a:spLocks noGrp="1"/>
          </p:cNvSpPr>
          <p:nvPr>
            <p:ph type="body" sz="quarter" idx="22"/>
          </p:nvPr>
        </p:nvSpPr>
        <p:spPr>
          <a:xfrm>
            <a:off x="886908" y="865293"/>
            <a:ext cx="11225531" cy="1325880"/>
          </a:xfrm>
          <a:prstGeom prst="rect">
            <a:avLst/>
          </a:prstGeom>
        </p:spPr>
        <p:txBody>
          <a:bodyPr wrap="none" lIns="91439" tIns="91439" rIns="91439" bIns="91439">
            <a:spAutoFit/>
          </a:bodyPr>
          <a:lstStyle>
            <a:lvl1pPr>
              <a:lnSpc>
                <a:spcPct val="90000"/>
              </a:lnSpc>
              <a:spcBef>
                <a:spcPts val="500"/>
              </a:spcBef>
              <a:defRPr sz="9000">
                <a:solidFill>
                  <a:srgbClr val="00AA70"/>
                </a:solidFill>
                <a:latin typeface="Graphik RBC LC Bold"/>
                <a:ea typeface="Graphik RBC LC Bold"/>
                <a:cs typeface="Graphik RBC LC Bold"/>
                <a:sym typeface="Graphik RBC LC Bold"/>
              </a:defRPr>
            </a:lvl1pPr>
          </a:lstStyle>
          <a:p>
            <a:r>
              <a:t>Заголовок раздела</a:t>
            </a:r>
          </a:p>
        </p:txBody>
      </p:sp>
      <p:pic>
        <p:nvPicPr>
          <p:cNvPr id="27" name="Image" descr="Image"/>
          <p:cNvPicPr>
            <a:picLocks noChangeAspect="1"/>
          </p:cNvPicPr>
          <p:nvPr/>
        </p:nvPicPr>
        <p:blipFill>
          <a:blip r:embed="rId2"/>
          <a:stretch>
            <a:fillRect/>
          </a:stretch>
        </p:blipFill>
        <p:spPr>
          <a:xfrm>
            <a:off x="23243503" y="1028155"/>
            <a:ext cx="261753" cy="262145"/>
          </a:xfrm>
          <a:prstGeom prst="rect">
            <a:avLst/>
          </a:prstGeom>
          <a:ln w="12700">
            <a:miter lim="400000"/>
          </a:ln>
        </p:spPr>
      </p:pic>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Фоновое фото копия">
    <p:spTree>
      <p:nvGrpSpPr>
        <p:cNvPr id="1" name=""/>
        <p:cNvGrpSpPr/>
        <p:nvPr/>
      </p:nvGrpSpPr>
      <p:grpSpPr>
        <a:xfrm>
          <a:off x="0" y="0"/>
          <a:ext cx="0" cy="0"/>
          <a:chOff x="0" y="0"/>
          <a:chExt cx="0" cy="0"/>
        </a:xfrm>
      </p:grpSpPr>
      <p:sp>
        <p:nvSpPr>
          <p:cNvPr id="269" name="Image"/>
          <p:cNvSpPr>
            <a:spLocks noGrp="1"/>
          </p:cNvSpPr>
          <p:nvPr>
            <p:ph type="pic" idx="21"/>
          </p:nvPr>
        </p:nvSpPr>
        <p:spPr>
          <a:xfrm>
            <a:off x="-2391" y="-973001"/>
            <a:ext cx="24386542" cy="16266163"/>
          </a:xfrm>
          <a:prstGeom prst="rect">
            <a:avLst/>
          </a:prstGeom>
          <a:ln w="12700"/>
        </p:spPr>
        <p:txBody>
          <a:bodyPr lIns="91439" tIns="45719" rIns="91439" bIns="45719">
            <a:noAutofit/>
          </a:bodyPr>
          <a:lstStyle/>
          <a:p>
            <a:endParaRPr/>
          </a:p>
        </p:txBody>
      </p:sp>
      <p:sp>
        <p:nvSpPr>
          <p:cNvPr id="2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 финал / контакты">
    <p:bg>
      <p:bgPr>
        <a:solidFill>
          <a:srgbClr val="000000"/>
        </a:solidFill>
        <a:effectLst/>
      </p:bgPr>
    </p:bg>
    <p:spTree>
      <p:nvGrpSpPr>
        <p:cNvPr id="1" name=""/>
        <p:cNvGrpSpPr/>
        <p:nvPr/>
      </p:nvGrpSpPr>
      <p:grpSpPr>
        <a:xfrm>
          <a:off x="0" y="0"/>
          <a:ext cx="0" cy="0"/>
          <a:chOff x="0" y="0"/>
          <a:chExt cx="0" cy="0"/>
        </a:xfrm>
      </p:grpSpPr>
      <p:sp>
        <p:nvSpPr>
          <p:cNvPr id="277" name="Slide Number"/>
          <p:cNvSpPr txBox="1">
            <a:spLocks noGrp="1"/>
          </p:cNvSpPr>
          <p:nvPr>
            <p:ph type="sldNum" sz="quarter" idx="2"/>
          </p:nvPr>
        </p:nvSpPr>
        <p:spPr>
          <a:xfrm>
            <a:off x="23215065" y="12812289"/>
            <a:ext cx="388621" cy="355601"/>
          </a:xfrm>
          <a:prstGeom prst="rect">
            <a:avLst/>
          </a:prstGeom>
        </p:spPr>
        <p:txBody>
          <a:bodyPr/>
          <a:lstStyle>
            <a:lvl1pPr algn="l" defTabSz="1828800">
              <a:defRPr>
                <a:solidFill>
                  <a:srgbClr val="FFFFFF"/>
                </a:solidFill>
              </a:defRPr>
            </a:lvl1pPr>
          </a:lstStyle>
          <a:p>
            <a:fld id="{86CB4B4D-7CA3-9044-876B-883B54F8677D}" type="slidenum">
              <a:t>‹#›</a:t>
            </a:fld>
            <a:endParaRPr/>
          </a:p>
        </p:txBody>
      </p:sp>
      <p:sp>
        <p:nvSpPr>
          <p:cNvPr id="278" name="marketing.rbc.ru…"/>
          <p:cNvSpPr txBox="1">
            <a:spLocks noGrp="1"/>
          </p:cNvSpPr>
          <p:nvPr>
            <p:ph type="body" sz="quarter" idx="21"/>
          </p:nvPr>
        </p:nvSpPr>
        <p:spPr>
          <a:xfrm>
            <a:off x="849327" y="5829967"/>
            <a:ext cx="11028102" cy="3561081"/>
          </a:xfrm>
          <a:prstGeom prst="rect">
            <a:avLst/>
          </a:prstGeom>
        </p:spPr>
        <p:txBody>
          <a:bodyPr lIns="91439" tIns="91439" rIns="91439" bIns="91439">
            <a:spAutoFit/>
          </a:bodyPr>
          <a:lstStyle/>
          <a:p>
            <a:pPr>
              <a:lnSpc>
                <a:spcPct val="90000"/>
              </a:lnSpc>
              <a:spcBef>
                <a:spcPts val="500"/>
              </a:spcBef>
              <a:defRPr sz="8000"/>
            </a:pPr>
            <a:r>
              <a:t>marketing.rbc.ru </a:t>
            </a:r>
          </a:p>
          <a:p>
            <a:pPr>
              <a:lnSpc>
                <a:spcPct val="90000"/>
              </a:lnSpc>
              <a:spcBef>
                <a:spcPts val="500"/>
              </a:spcBef>
              <a:defRPr sz="8000"/>
            </a:pPr>
            <a:r>
              <a:t>+7 (495) 363-11-12</a:t>
            </a:r>
          </a:p>
        </p:txBody>
      </p:sp>
      <p:sp>
        <p:nvSpPr>
          <p:cNvPr id="279" name="Название презентации/раздела"/>
          <p:cNvSpPr txBox="1">
            <a:spLocks noGrp="1"/>
          </p:cNvSpPr>
          <p:nvPr>
            <p:ph type="body" sz="quarter" idx="22"/>
          </p:nvPr>
        </p:nvSpPr>
        <p:spPr>
          <a:xfrm>
            <a:off x="774614" y="12777999"/>
            <a:ext cx="4950939" cy="436881"/>
          </a:xfrm>
          <a:prstGeom prst="rect">
            <a:avLst/>
          </a:prstGeom>
        </p:spPr>
        <p:txBody>
          <a:bodyPr lIns="91439" tIns="91439" rIns="91439" bIns="91439">
            <a:spAutoFit/>
          </a:bodyPr>
          <a:lstStyle>
            <a:lvl1pPr>
              <a:spcBef>
                <a:spcPts val="0"/>
              </a:spcBef>
              <a:defRPr sz="2000"/>
            </a:lvl1pPr>
          </a:lstStyle>
          <a:p>
            <a:r>
              <a:t>Название презентации/раздела</a:t>
            </a:r>
          </a:p>
        </p:txBody>
      </p:sp>
      <p:sp>
        <p:nvSpPr>
          <p:cNvPr id="280" name="rbc.ru"/>
          <p:cNvSpPr txBox="1"/>
          <p:nvPr/>
        </p:nvSpPr>
        <p:spPr>
          <a:xfrm rot="16200000">
            <a:off x="21906340" y="6639560"/>
            <a:ext cx="3031469" cy="436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defRPr>
                <a:solidFill>
                  <a:srgbClr val="FFFFFF"/>
                </a:solidFill>
              </a:defRPr>
            </a:lvl1pPr>
          </a:lstStyle>
          <a:p>
            <a:r>
              <a:t>rbc.ru</a:t>
            </a:r>
          </a:p>
        </p:txBody>
      </p:sp>
      <p:pic>
        <p:nvPicPr>
          <p:cNvPr id="281" name="Image" descr="Image"/>
          <p:cNvPicPr>
            <a:picLocks noChangeAspect="1"/>
          </p:cNvPicPr>
          <p:nvPr/>
        </p:nvPicPr>
        <p:blipFill>
          <a:blip r:embed="rId2"/>
          <a:stretch>
            <a:fillRect/>
          </a:stretch>
        </p:blipFill>
        <p:spPr>
          <a:xfrm>
            <a:off x="23244446" y="1025924"/>
            <a:ext cx="259868" cy="260258"/>
          </a:xfrm>
          <a:prstGeom prst="rect">
            <a:avLst/>
          </a:prstGeom>
          <a:ln w="12700">
            <a:miter lim="400000"/>
          </a:ln>
        </p:spPr>
      </p:pic>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288" name="Slide Number"/>
          <p:cNvSpPr txBox="1">
            <a:spLocks noGrp="1"/>
          </p:cNvSpPr>
          <p:nvPr>
            <p:ph type="sldNum" sz="quarter" idx="2"/>
          </p:nvPr>
        </p:nvSpPr>
        <p:spPr>
          <a:xfrm>
            <a:off x="23205468" y="12818639"/>
            <a:ext cx="388621" cy="355601"/>
          </a:xfrm>
          <a:prstGeom prst="rect">
            <a:avLst/>
          </a:prstGeom>
        </p:spPr>
        <p:txBody>
          <a:bodyPr/>
          <a:lstStyle>
            <a:lvl1pPr algn="l" defTabSz="1828800"/>
          </a:lstStyle>
          <a:p>
            <a:fld id="{86CB4B4D-7CA3-9044-876B-883B54F8677D}" type="slidenum">
              <a:t>‹#›</a:t>
            </a:fld>
            <a:endParaRPr/>
          </a:p>
        </p:txBody>
      </p:sp>
      <p:sp>
        <p:nvSpPr>
          <p:cNvPr id="289" name="rbc.ru"/>
          <p:cNvSpPr txBox="1"/>
          <p:nvPr/>
        </p:nvSpPr>
        <p:spPr>
          <a:xfrm rot="16200000">
            <a:off x="21906340" y="6639560"/>
            <a:ext cx="3031469" cy="436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lstStyle>
          <a:p>
            <a:r>
              <a:t>rbc.ru</a:t>
            </a:r>
          </a:p>
        </p:txBody>
      </p:sp>
      <p:pic>
        <p:nvPicPr>
          <p:cNvPr id="290" name="Image" descr="Image"/>
          <p:cNvPicPr>
            <a:picLocks noChangeAspect="1"/>
          </p:cNvPicPr>
          <p:nvPr/>
        </p:nvPicPr>
        <p:blipFill>
          <a:blip r:embed="rId2"/>
          <a:stretch>
            <a:fillRect/>
          </a:stretch>
        </p:blipFill>
        <p:spPr>
          <a:xfrm>
            <a:off x="23243503" y="1028155"/>
            <a:ext cx="261753" cy="262145"/>
          </a:xfrm>
          <a:prstGeom prst="rect">
            <a:avLst/>
          </a:prstGeom>
          <a:ln w="12700">
            <a:miter lim="400000"/>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текст ">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xfrm>
            <a:off x="23205468" y="12818639"/>
            <a:ext cx="388621" cy="355601"/>
          </a:xfrm>
          <a:prstGeom prst="rect">
            <a:avLst/>
          </a:prstGeom>
        </p:spPr>
        <p:txBody>
          <a:bodyPr/>
          <a:lstStyle>
            <a:lvl1pPr algn="l" defTabSz="1828800"/>
          </a:lstStyle>
          <a:p>
            <a:fld id="{86CB4B4D-7CA3-9044-876B-883B54F8677D}" type="slidenum">
              <a:t>‹#›</a:t>
            </a:fld>
            <a:endParaRPr/>
          </a:p>
        </p:txBody>
      </p:sp>
      <p:sp>
        <p:nvSpPr>
          <p:cNvPr id="35" name="Заголовок слайда"/>
          <p:cNvSpPr txBox="1">
            <a:spLocks noGrp="1"/>
          </p:cNvSpPr>
          <p:nvPr>
            <p:ph type="body" sz="quarter" idx="21"/>
          </p:nvPr>
        </p:nvSpPr>
        <p:spPr>
          <a:xfrm>
            <a:off x="876480" y="898785"/>
            <a:ext cx="13885879" cy="1208992"/>
          </a:xfrm>
          <a:prstGeom prst="rect">
            <a:avLst/>
          </a:prstGeom>
        </p:spPr>
        <p:txBody>
          <a:bodyPr/>
          <a:lstStyle>
            <a:lvl1pPr>
              <a:lnSpc>
                <a:spcPct val="90000"/>
              </a:lnSpc>
              <a:defRPr sz="6500">
                <a:solidFill>
                  <a:srgbClr val="000000"/>
                </a:solidFill>
                <a:latin typeface="Graphik RBC LC Semibold"/>
                <a:ea typeface="Graphik RBC LC Semibold"/>
                <a:cs typeface="Graphik RBC LC Semibold"/>
                <a:sym typeface="Graphik RBC LC Semibold"/>
              </a:defRPr>
            </a:lvl1pPr>
          </a:lstStyle>
          <a:p>
            <a:r>
              <a:t>Заголовок слайда</a:t>
            </a:r>
          </a:p>
        </p:txBody>
      </p:sp>
      <p:sp>
        <p:nvSpPr>
          <p:cNvPr id="36" name="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
          <p:cNvSpPr txBox="1">
            <a:spLocks noGrp="1"/>
          </p:cNvSpPr>
          <p:nvPr>
            <p:ph type="body" sz="half" idx="22"/>
          </p:nvPr>
        </p:nvSpPr>
        <p:spPr>
          <a:xfrm>
            <a:off x="886989" y="6870276"/>
            <a:ext cx="21281020" cy="4678681"/>
          </a:xfrm>
          <a:prstGeom prst="rect">
            <a:avLst/>
          </a:prstGeom>
        </p:spPr>
        <p:txBody>
          <a:bodyPr lIns="91439" tIns="91439" rIns="91439" bIns="91439">
            <a:spAutoFit/>
          </a:bodyPr>
          <a:lstStyle/>
          <a:p>
            <a:pPr defTabSz="457200">
              <a:lnSpc>
                <a:spcPts val="4500"/>
              </a:lnSpc>
              <a:spcBef>
                <a:spcPts val="0"/>
              </a:spcBef>
              <a:defRPr sz="3000">
                <a:solidFill>
                  <a:srgbClr val="000000"/>
                </a:solidFill>
              </a:defRPr>
            </a:pPr>
            <a: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a:t>
            </a:r>
          </a:p>
          <a:p>
            <a:pPr defTabSz="457200">
              <a:lnSpc>
                <a:spcPts val="4500"/>
              </a:lnSpc>
              <a:spcBef>
                <a:spcPts val="0"/>
              </a:spcBef>
              <a:defRPr sz="3000">
                <a:solidFill>
                  <a:srgbClr val="000000"/>
                </a:solidFill>
              </a:defRPr>
            </a:pPr>
            <a:endParaRPr/>
          </a:p>
        </p:txBody>
      </p:sp>
      <p:sp>
        <p:nvSpPr>
          <p:cNvPr id="37" name="Название презентации/раздела"/>
          <p:cNvSpPr txBox="1">
            <a:spLocks noGrp="1"/>
          </p:cNvSpPr>
          <p:nvPr>
            <p:ph type="body" sz="quarter" idx="23"/>
          </p:nvPr>
        </p:nvSpPr>
        <p:spPr>
          <a:xfrm>
            <a:off x="774614" y="12777999"/>
            <a:ext cx="4950939" cy="436881"/>
          </a:xfrm>
          <a:prstGeom prst="rect">
            <a:avLst/>
          </a:prstGeom>
        </p:spPr>
        <p:txBody>
          <a:bodyPr lIns="91439" tIns="91439" rIns="91439" bIns="91439">
            <a:spAutoFit/>
          </a:bodyPr>
          <a:lstStyle>
            <a:lvl1pPr>
              <a:spcBef>
                <a:spcPts val="0"/>
              </a:spcBef>
              <a:defRPr sz="2000">
                <a:solidFill>
                  <a:srgbClr val="000000"/>
                </a:solidFill>
              </a:defRPr>
            </a:lvl1pPr>
          </a:lstStyle>
          <a:p>
            <a:r>
              <a:t>Название презентации/раздела</a:t>
            </a:r>
          </a:p>
        </p:txBody>
      </p:sp>
      <p:sp>
        <p:nvSpPr>
          <p:cNvPr id="38" name="rbc.ru"/>
          <p:cNvSpPr txBox="1"/>
          <p:nvPr/>
        </p:nvSpPr>
        <p:spPr>
          <a:xfrm rot="16200000">
            <a:off x="21906340" y="6639560"/>
            <a:ext cx="3031469" cy="436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lstStyle>
          <a:p>
            <a:r>
              <a:t>rbc.ru</a:t>
            </a:r>
          </a:p>
        </p:txBody>
      </p:sp>
      <p:pic>
        <p:nvPicPr>
          <p:cNvPr id="39" name="Image" descr="Image"/>
          <p:cNvPicPr>
            <a:picLocks noChangeAspect="1"/>
          </p:cNvPicPr>
          <p:nvPr/>
        </p:nvPicPr>
        <p:blipFill>
          <a:blip r:embed="rId2"/>
          <a:stretch>
            <a:fillRect/>
          </a:stretch>
        </p:blipFill>
        <p:spPr>
          <a:xfrm>
            <a:off x="23243503" y="1028155"/>
            <a:ext cx="261753" cy="262145"/>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текст инверсия">
    <p:bg>
      <p:bgPr>
        <a:solidFill>
          <a:srgbClr val="000000"/>
        </a:solidFill>
        <a:effectLst/>
      </p:bgPr>
    </p:bg>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xfrm>
            <a:off x="23205470" y="12818639"/>
            <a:ext cx="388621" cy="355601"/>
          </a:xfrm>
          <a:prstGeom prst="rect">
            <a:avLst/>
          </a:prstGeom>
        </p:spPr>
        <p:txBody>
          <a:bodyPr/>
          <a:lstStyle>
            <a:lvl1pPr algn="l" defTabSz="1828800">
              <a:defRPr>
                <a:solidFill>
                  <a:srgbClr val="FFFFFF"/>
                </a:solidFill>
              </a:defRPr>
            </a:lvl1pPr>
          </a:lstStyle>
          <a:p>
            <a:fld id="{86CB4B4D-7CA3-9044-876B-883B54F8677D}" type="slidenum">
              <a:t>‹#›</a:t>
            </a:fld>
            <a:endParaRPr/>
          </a:p>
        </p:txBody>
      </p:sp>
      <p:sp>
        <p:nvSpPr>
          <p:cNvPr id="47" name="Заголовок слайда"/>
          <p:cNvSpPr txBox="1">
            <a:spLocks noGrp="1"/>
          </p:cNvSpPr>
          <p:nvPr>
            <p:ph type="body" sz="quarter" idx="21"/>
          </p:nvPr>
        </p:nvSpPr>
        <p:spPr>
          <a:xfrm>
            <a:off x="876480" y="898785"/>
            <a:ext cx="13885879" cy="1208992"/>
          </a:xfrm>
          <a:prstGeom prst="rect">
            <a:avLst/>
          </a:prstGeom>
        </p:spPr>
        <p:txBody>
          <a:bodyPr/>
          <a:lstStyle>
            <a:lvl1pPr>
              <a:lnSpc>
                <a:spcPct val="90000"/>
              </a:lnSpc>
              <a:defRPr sz="6500">
                <a:latin typeface="Graphik RBC LC Semibold"/>
                <a:ea typeface="Graphik RBC LC Semibold"/>
                <a:cs typeface="Graphik RBC LC Semibold"/>
                <a:sym typeface="Graphik RBC LC Semibold"/>
              </a:defRPr>
            </a:lvl1pPr>
          </a:lstStyle>
          <a:p>
            <a:r>
              <a:t>Заголовок слайда</a:t>
            </a:r>
          </a:p>
        </p:txBody>
      </p:sp>
      <p:sp>
        <p:nvSpPr>
          <p:cNvPr id="48" name="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
          <p:cNvSpPr txBox="1">
            <a:spLocks noGrp="1"/>
          </p:cNvSpPr>
          <p:nvPr>
            <p:ph type="body" sz="half" idx="22"/>
          </p:nvPr>
        </p:nvSpPr>
        <p:spPr>
          <a:xfrm>
            <a:off x="886989" y="6870276"/>
            <a:ext cx="21281020" cy="4678681"/>
          </a:xfrm>
          <a:prstGeom prst="rect">
            <a:avLst/>
          </a:prstGeom>
        </p:spPr>
        <p:txBody>
          <a:bodyPr lIns="91439" tIns="91439" rIns="91439" bIns="91439">
            <a:spAutoFit/>
          </a:bodyPr>
          <a:lstStyle/>
          <a:p>
            <a:pPr defTabSz="457200">
              <a:lnSpc>
                <a:spcPts val="4500"/>
              </a:lnSpc>
              <a:spcBef>
                <a:spcPts val="0"/>
              </a:spcBef>
              <a:defRPr sz="3000"/>
            </a:pPr>
            <a: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a:t>
            </a:r>
          </a:p>
          <a:p>
            <a:pPr defTabSz="457200">
              <a:lnSpc>
                <a:spcPts val="4500"/>
              </a:lnSpc>
              <a:spcBef>
                <a:spcPts val="0"/>
              </a:spcBef>
              <a:defRPr sz="3000"/>
            </a:pPr>
            <a:endParaRPr/>
          </a:p>
        </p:txBody>
      </p:sp>
      <p:sp>
        <p:nvSpPr>
          <p:cNvPr id="49" name="Название презентации/раздела"/>
          <p:cNvSpPr txBox="1">
            <a:spLocks noGrp="1"/>
          </p:cNvSpPr>
          <p:nvPr>
            <p:ph type="body" sz="quarter" idx="23"/>
          </p:nvPr>
        </p:nvSpPr>
        <p:spPr>
          <a:xfrm>
            <a:off x="774614" y="12777999"/>
            <a:ext cx="4950939" cy="436881"/>
          </a:xfrm>
          <a:prstGeom prst="rect">
            <a:avLst/>
          </a:prstGeom>
        </p:spPr>
        <p:txBody>
          <a:bodyPr lIns="91439" tIns="91439" rIns="91439" bIns="91439">
            <a:spAutoFit/>
          </a:bodyPr>
          <a:lstStyle>
            <a:lvl1pPr>
              <a:spcBef>
                <a:spcPts val="0"/>
              </a:spcBef>
              <a:defRPr sz="2000"/>
            </a:lvl1pPr>
          </a:lstStyle>
          <a:p>
            <a:r>
              <a:t>Название презентации/раздела</a:t>
            </a:r>
          </a:p>
        </p:txBody>
      </p:sp>
      <p:sp>
        <p:nvSpPr>
          <p:cNvPr id="50" name="rbc.ru"/>
          <p:cNvSpPr txBox="1"/>
          <p:nvPr/>
        </p:nvSpPr>
        <p:spPr>
          <a:xfrm rot="16200000">
            <a:off x="21871346" y="6639560"/>
            <a:ext cx="3031468" cy="436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defRPr>
                <a:solidFill>
                  <a:srgbClr val="FFFFFF"/>
                </a:solidFill>
              </a:defRPr>
            </a:lvl1pPr>
          </a:lstStyle>
          <a:p>
            <a:r>
              <a:t>rbc.ru</a:t>
            </a:r>
          </a:p>
        </p:txBody>
      </p:sp>
      <p:pic>
        <p:nvPicPr>
          <p:cNvPr id="51" name="Image" descr="Image"/>
          <p:cNvPicPr>
            <a:picLocks noChangeAspect="1"/>
          </p:cNvPicPr>
          <p:nvPr/>
        </p:nvPicPr>
        <p:blipFill>
          <a:blip r:embed="rId2"/>
          <a:stretch>
            <a:fillRect/>
          </a:stretch>
        </p:blipFill>
        <p:spPr>
          <a:xfrm>
            <a:off x="23244446" y="1025924"/>
            <a:ext cx="259868" cy="260258"/>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текст 2 колонки">
    <p:spTree>
      <p:nvGrpSpPr>
        <p:cNvPr id="1" name=""/>
        <p:cNvGrpSpPr/>
        <p:nvPr/>
      </p:nvGrpSpPr>
      <p:grpSpPr>
        <a:xfrm>
          <a:off x="0" y="0"/>
          <a:ext cx="0" cy="0"/>
          <a:chOff x="0" y="0"/>
          <a:chExt cx="0" cy="0"/>
        </a:xfrm>
      </p:grpSpPr>
      <p:sp>
        <p:nvSpPr>
          <p:cNvPr id="58" name="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
          <p:cNvSpPr txBox="1">
            <a:spLocks noGrp="1"/>
          </p:cNvSpPr>
          <p:nvPr>
            <p:ph type="body" sz="quarter" idx="21"/>
          </p:nvPr>
        </p:nvSpPr>
        <p:spPr>
          <a:xfrm>
            <a:off x="886989" y="6870276"/>
            <a:ext cx="10291750" cy="3307081"/>
          </a:xfrm>
          <a:prstGeom prst="rect">
            <a:avLst/>
          </a:prstGeom>
        </p:spPr>
        <p:txBody>
          <a:bodyPr lIns="91439" tIns="91439" rIns="91439" bIns="91439">
            <a:spAutoFit/>
          </a:bodyPr>
          <a:lstStyle>
            <a:lvl1pPr defTabSz="457200">
              <a:lnSpc>
                <a:spcPts val="4500"/>
              </a:lnSpc>
              <a:spcBef>
                <a:spcPts val="0"/>
              </a:spcBef>
              <a:defRPr sz="3000">
                <a:solidFill>
                  <a:srgbClr val="000000"/>
                </a:solidFill>
              </a:defRPr>
            </a:lvl1pPr>
          </a:lstStyle>
          <a:p>
            <a: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a:t>
            </a:r>
          </a:p>
        </p:txBody>
      </p:sp>
      <p:sp>
        <p:nvSpPr>
          <p:cNvPr id="59" name="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
          <p:cNvSpPr txBox="1">
            <a:spLocks noGrp="1"/>
          </p:cNvSpPr>
          <p:nvPr>
            <p:ph type="body" sz="quarter" idx="22"/>
          </p:nvPr>
        </p:nvSpPr>
        <p:spPr>
          <a:xfrm>
            <a:off x="11832437" y="6870276"/>
            <a:ext cx="10291750" cy="3307081"/>
          </a:xfrm>
          <a:prstGeom prst="rect">
            <a:avLst/>
          </a:prstGeom>
        </p:spPr>
        <p:txBody>
          <a:bodyPr lIns="91439" tIns="91439" rIns="91439" bIns="91439">
            <a:spAutoFit/>
          </a:bodyPr>
          <a:lstStyle>
            <a:lvl1pPr defTabSz="457200">
              <a:lnSpc>
                <a:spcPts val="4500"/>
              </a:lnSpc>
              <a:spcBef>
                <a:spcPts val="0"/>
              </a:spcBef>
              <a:defRPr sz="3000">
                <a:solidFill>
                  <a:srgbClr val="000000"/>
                </a:solidFill>
              </a:defRPr>
            </a:lvl1pPr>
          </a:lstStyle>
          <a:p>
            <a: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a:t>
            </a:r>
          </a:p>
        </p:txBody>
      </p:sp>
      <p:sp>
        <p:nvSpPr>
          <p:cNvPr id="60" name="Заголовок колонки зеленый"/>
          <p:cNvSpPr txBox="1">
            <a:spLocks noGrp="1"/>
          </p:cNvSpPr>
          <p:nvPr>
            <p:ph type="body" sz="quarter" idx="23"/>
          </p:nvPr>
        </p:nvSpPr>
        <p:spPr>
          <a:xfrm>
            <a:off x="857124" y="5842423"/>
            <a:ext cx="9947328" cy="734061"/>
          </a:xfrm>
          <a:prstGeom prst="rect">
            <a:avLst/>
          </a:prstGeom>
        </p:spPr>
        <p:txBody>
          <a:bodyPr lIns="91439" tIns="91439" rIns="91439" bIns="91439">
            <a:spAutoFit/>
          </a:bodyPr>
          <a:lstStyle>
            <a:lvl1pPr defTabSz="457200">
              <a:lnSpc>
                <a:spcPts val="6200"/>
              </a:lnSpc>
              <a:spcBef>
                <a:spcPts val="0"/>
              </a:spcBef>
              <a:defRPr sz="4300">
                <a:solidFill>
                  <a:srgbClr val="00AB61"/>
                </a:solidFill>
                <a:latin typeface="Graphik RBC LC Semibold"/>
                <a:ea typeface="Graphik RBC LC Semibold"/>
                <a:cs typeface="Graphik RBC LC Semibold"/>
                <a:sym typeface="Graphik RBC LC Semibold"/>
              </a:defRPr>
            </a:lvl1pPr>
          </a:lstStyle>
          <a:p>
            <a:r>
              <a:t>Заголовок колонки зеленый</a:t>
            </a:r>
          </a:p>
        </p:txBody>
      </p:sp>
      <p:sp>
        <p:nvSpPr>
          <p:cNvPr id="61" name="Заголовок колонки черный"/>
          <p:cNvSpPr txBox="1">
            <a:spLocks noGrp="1"/>
          </p:cNvSpPr>
          <p:nvPr>
            <p:ph type="body" sz="quarter" idx="24"/>
          </p:nvPr>
        </p:nvSpPr>
        <p:spPr>
          <a:xfrm>
            <a:off x="11835696" y="5842423"/>
            <a:ext cx="9947328" cy="734061"/>
          </a:xfrm>
          <a:prstGeom prst="rect">
            <a:avLst/>
          </a:prstGeom>
        </p:spPr>
        <p:txBody>
          <a:bodyPr lIns="91439" tIns="91439" rIns="91439" bIns="91439">
            <a:spAutoFit/>
          </a:bodyPr>
          <a:lstStyle>
            <a:lvl1pPr defTabSz="457200">
              <a:lnSpc>
                <a:spcPts val="6200"/>
              </a:lnSpc>
              <a:spcBef>
                <a:spcPts val="0"/>
              </a:spcBef>
              <a:defRPr sz="4300">
                <a:solidFill>
                  <a:srgbClr val="000000"/>
                </a:solidFill>
                <a:latin typeface="Graphik RBC LC Semibold"/>
                <a:ea typeface="Graphik RBC LC Semibold"/>
                <a:cs typeface="Graphik RBC LC Semibold"/>
                <a:sym typeface="Graphik RBC LC Semibold"/>
              </a:defRPr>
            </a:lvl1pPr>
          </a:lstStyle>
          <a:p>
            <a:r>
              <a:t>Заголовок колонки черный</a:t>
            </a:r>
          </a:p>
        </p:txBody>
      </p:sp>
      <p:sp>
        <p:nvSpPr>
          <p:cNvPr id="62" name="Slide Number"/>
          <p:cNvSpPr txBox="1">
            <a:spLocks noGrp="1"/>
          </p:cNvSpPr>
          <p:nvPr>
            <p:ph type="sldNum" sz="quarter" idx="2"/>
          </p:nvPr>
        </p:nvSpPr>
        <p:spPr>
          <a:xfrm>
            <a:off x="23205468" y="12812289"/>
            <a:ext cx="388621" cy="355601"/>
          </a:xfrm>
          <a:prstGeom prst="rect">
            <a:avLst/>
          </a:prstGeom>
        </p:spPr>
        <p:txBody>
          <a:bodyPr/>
          <a:lstStyle>
            <a:lvl1pPr algn="l" defTabSz="1828800"/>
          </a:lstStyle>
          <a:p>
            <a:fld id="{86CB4B4D-7CA3-9044-876B-883B54F8677D}" type="slidenum">
              <a:t>‹#›</a:t>
            </a:fld>
            <a:endParaRPr/>
          </a:p>
        </p:txBody>
      </p:sp>
      <p:sp>
        <p:nvSpPr>
          <p:cNvPr id="63" name="Название презентации/раздела"/>
          <p:cNvSpPr txBox="1">
            <a:spLocks noGrp="1"/>
          </p:cNvSpPr>
          <p:nvPr>
            <p:ph type="body" sz="quarter" idx="25"/>
          </p:nvPr>
        </p:nvSpPr>
        <p:spPr>
          <a:xfrm>
            <a:off x="774614" y="12777999"/>
            <a:ext cx="4950939" cy="436881"/>
          </a:xfrm>
          <a:prstGeom prst="rect">
            <a:avLst/>
          </a:prstGeom>
        </p:spPr>
        <p:txBody>
          <a:bodyPr lIns="91439" tIns="91439" rIns="91439" bIns="91439">
            <a:spAutoFit/>
          </a:bodyPr>
          <a:lstStyle>
            <a:lvl1pPr>
              <a:spcBef>
                <a:spcPts val="0"/>
              </a:spcBef>
              <a:defRPr sz="2000">
                <a:solidFill>
                  <a:srgbClr val="000000"/>
                </a:solidFill>
              </a:defRPr>
            </a:lvl1pPr>
          </a:lstStyle>
          <a:p>
            <a:r>
              <a:t>Название презентации/раздела</a:t>
            </a:r>
          </a:p>
        </p:txBody>
      </p:sp>
      <p:sp>
        <p:nvSpPr>
          <p:cNvPr id="64" name="rbc.ru"/>
          <p:cNvSpPr txBox="1"/>
          <p:nvPr/>
        </p:nvSpPr>
        <p:spPr>
          <a:xfrm rot="16200000">
            <a:off x="21906340" y="6639560"/>
            <a:ext cx="3031469" cy="436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lstStyle>
          <a:p>
            <a:r>
              <a:t>rbc.ru</a:t>
            </a:r>
          </a:p>
        </p:txBody>
      </p:sp>
      <p:sp>
        <p:nvSpPr>
          <p:cNvPr id="65" name="Заголовок слайда"/>
          <p:cNvSpPr txBox="1">
            <a:spLocks noGrp="1"/>
          </p:cNvSpPr>
          <p:nvPr>
            <p:ph type="body" sz="quarter" idx="26"/>
          </p:nvPr>
        </p:nvSpPr>
        <p:spPr>
          <a:xfrm>
            <a:off x="876480" y="898785"/>
            <a:ext cx="13885879" cy="1208992"/>
          </a:xfrm>
          <a:prstGeom prst="rect">
            <a:avLst/>
          </a:prstGeom>
        </p:spPr>
        <p:txBody>
          <a:bodyPr/>
          <a:lstStyle>
            <a:lvl1pPr>
              <a:lnSpc>
                <a:spcPct val="90000"/>
              </a:lnSpc>
              <a:defRPr sz="6500">
                <a:solidFill>
                  <a:srgbClr val="000000"/>
                </a:solidFill>
                <a:latin typeface="Graphik RBC LC Semibold"/>
                <a:ea typeface="Graphik RBC LC Semibold"/>
                <a:cs typeface="Graphik RBC LC Semibold"/>
                <a:sym typeface="Graphik RBC LC Semibold"/>
              </a:defRPr>
            </a:lvl1pPr>
          </a:lstStyle>
          <a:p>
            <a:r>
              <a:t>Заголовок слайда</a:t>
            </a:r>
          </a:p>
        </p:txBody>
      </p:sp>
      <p:pic>
        <p:nvPicPr>
          <p:cNvPr id="66" name="Image" descr="Image"/>
          <p:cNvPicPr>
            <a:picLocks noChangeAspect="1"/>
          </p:cNvPicPr>
          <p:nvPr/>
        </p:nvPicPr>
        <p:blipFill>
          <a:blip r:embed="rId2"/>
          <a:stretch>
            <a:fillRect/>
          </a:stretch>
        </p:blipFill>
        <p:spPr>
          <a:xfrm>
            <a:off x="23243503" y="1028155"/>
            <a:ext cx="261753" cy="262145"/>
          </a:xfrm>
          <a:prstGeom prst="rect">
            <a:avLst/>
          </a:prstGeom>
          <a:ln w="12700">
            <a:miter lim="400000"/>
          </a:ln>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текст 3 колонки ">
    <p:spTree>
      <p:nvGrpSpPr>
        <p:cNvPr id="1" name=""/>
        <p:cNvGrpSpPr/>
        <p:nvPr/>
      </p:nvGrpSpPr>
      <p:grpSpPr>
        <a:xfrm>
          <a:off x="0" y="0"/>
          <a:ext cx="0" cy="0"/>
          <a:chOff x="0" y="0"/>
          <a:chExt cx="0" cy="0"/>
        </a:xfrm>
      </p:grpSpPr>
      <p:sp>
        <p:nvSpPr>
          <p:cNvPr id="73" name="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
          <p:cNvSpPr txBox="1">
            <a:spLocks noGrp="1"/>
          </p:cNvSpPr>
          <p:nvPr>
            <p:ph type="body" sz="quarter" idx="21"/>
          </p:nvPr>
        </p:nvSpPr>
        <p:spPr>
          <a:xfrm>
            <a:off x="886989" y="6870276"/>
            <a:ext cx="6698841" cy="4221481"/>
          </a:xfrm>
          <a:prstGeom prst="rect">
            <a:avLst/>
          </a:prstGeom>
        </p:spPr>
        <p:txBody>
          <a:bodyPr lIns="91439" tIns="91439" rIns="91439" bIns="91439">
            <a:spAutoFit/>
          </a:bodyPr>
          <a:lstStyle>
            <a:lvl1pPr defTabSz="457200">
              <a:lnSpc>
                <a:spcPts val="4500"/>
              </a:lnSpc>
              <a:spcBef>
                <a:spcPts val="0"/>
              </a:spcBef>
              <a:defRPr sz="3000">
                <a:solidFill>
                  <a:srgbClr val="000000"/>
                </a:solidFill>
              </a:defRPr>
            </a:lvl1pPr>
          </a:lstStyle>
          <a:p>
            <a: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a:t>
            </a:r>
          </a:p>
        </p:txBody>
      </p:sp>
      <p:sp>
        <p:nvSpPr>
          <p:cNvPr id="74" name="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
          <p:cNvSpPr txBox="1">
            <a:spLocks noGrp="1"/>
          </p:cNvSpPr>
          <p:nvPr>
            <p:ph type="body" sz="quarter" idx="22"/>
          </p:nvPr>
        </p:nvSpPr>
        <p:spPr>
          <a:xfrm>
            <a:off x="8173283" y="6870276"/>
            <a:ext cx="6698842" cy="4221481"/>
          </a:xfrm>
          <a:prstGeom prst="rect">
            <a:avLst/>
          </a:prstGeom>
        </p:spPr>
        <p:txBody>
          <a:bodyPr lIns="91439" tIns="91439" rIns="91439" bIns="91439">
            <a:spAutoFit/>
          </a:bodyPr>
          <a:lstStyle>
            <a:lvl1pPr defTabSz="457200">
              <a:lnSpc>
                <a:spcPts val="4500"/>
              </a:lnSpc>
              <a:spcBef>
                <a:spcPts val="0"/>
              </a:spcBef>
              <a:defRPr sz="3000">
                <a:solidFill>
                  <a:srgbClr val="000000"/>
                </a:solidFill>
              </a:defRPr>
            </a:lvl1pPr>
          </a:lstStyle>
          <a:p>
            <a: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a:t>
            </a:r>
          </a:p>
        </p:txBody>
      </p:sp>
      <p:sp>
        <p:nvSpPr>
          <p:cNvPr id="75" name="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
          <p:cNvSpPr txBox="1">
            <a:spLocks noGrp="1"/>
          </p:cNvSpPr>
          <p:nvPr>
            <p:ph type="body" sz="quarter" idx="23"/>
          </p:nvPr>
        </p:nvSpPr>
        <p:spPr>
          <a:xfrm>
            <a:off x="15484977" y="6870276"/>
            <a:ext cx="6698841" cy="4221481"/>
          </a:xfrm>
          <a:prstGeom prst="rect">
            <a:avLst/>
          </a:prstGeom>
        </p:spPr>
        <p:txBody>
          <a:bodyPr lIns="91439" tIns="91439" rIns="91439" bIns="91439">
            <a:spAutoFit/>
          </a:bodyPr>
          <a:lstStyle>
            <a:lvl1pPr defTabSz="457200">
              <a:lnSpc>
                <a:spcPts val="4500"/>
              </a:lnSpc>
              <a:spcBef>
                <a:spcPts val="0"/>
              </a:spcBef>
              <a:defRPr sz="3000">
                <a:solidFill>
                  <a:srgbClr val="000000"/>
                </a:solidFill>
              </a:defRPr>
            </a:lvl1pPr>
          </a:lstStyle>
          <a:p>
            <a: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a:t>
            </a:r>
          </a:p>
        </p:txBody>
      </p:sp>
      <p:sp>
        <p:nvSpPr>
          <p:cNvPr id="76" name="Заголовок колонки зеленый"/>
          <p:cNvSpPr txBox="1">
            <a:spLocks noGrp="1"/>
          </p:cNvSpPr>
          <p:nvPr>
            <p:ph type="body" sz="quarter" idx="24"/>
          </p:nvPr>
        </p:nvSpPr>
        <p:spPr>
          <a:xfrm>
            <a:off x="857124" y="5090054"/>
            <a:ext cx="6698840" cy="1394461"/>
          </a:xfrm>
          <a:prstGeom prst="rect">
            <a:avLst/>
          </a:prstGeom>
        </p:spPr>
        <p:txBody>
          <a:bodyPr lIns="91439" tIns="91439" rIns="91439" bIns="91439">
            <a:spAutoFit/>
          </a:bodyPr>
          <a:lstStyle>
            <a:lvl1pPr defTabSz="457200">
              <a:lnSpc>
                <a:spcPts val="6200"/>
              </a:lnSpc>
              <a:spcBef>
                <a:spcPts val="0"/>
              </a:spcBef>
              <a:defRPr sz="4300">
                <a:solidFill>
                  <a:srgbClr val="00AB61"/>
                </a:solidFill>
                <a:latin typeface="Graphik RBC LC Semibold"/>
                <a:ea typeface="Graphik RBC LC Semibold"/>
                <a:cs typeface="Graphik RBC LC Semibold"/>
                <a:sym typeface="Graphik RBC LC Semibold"/>
              </a:defRPr>
            </a:lvl1pPr>
          </a:lstStyle>
          <a:p>
            <a:r>
              <a:t>Заголовок колонки зеленый</a:t>
            </a:r>
          </a:p>
        </p:txBody>
      </p:sp>
      <p:sp>
        <p:nvSpPr>
          <p:cNvPr id="77" name="Slide Number"/>
          <p:cNvSpPr txBox="1">
            <a:spLocks noGrp="1"/>
          </p:cNvSpPr>
          <p:nvPr>
            <p:ph type="sldNum" sz="quarter" idx="2"/>
          </p:nvPr>
        </p:nvSpPr>
        <p:spPr>
          <a:xfrm>
            <a:off x="23205468" y="12812289"/>
            <a:ext cx="388621" cy="355601"/>
          </a:xfrm>
          <a:prstGeom prst="rect">
            <a:avLst/>
          </a:prstGeom>
        </p:spPr>
        <p:txBody>
          <a:bodyPr/>
          <a:lstStyle>
            <a:lvl1pPr algn="l" defTabSz="1828800"/>
          </a:lstStyle>
          <a:p>
            <a:fld id="{86CB4B4D-7CA3-9044-876B-883B54F8677D}" type="slidenum">
              <a:t>‹#›</a:t>
            </a:fld>
            <a:endParaRPr/>
          </a:p>
        </p:txBody>
      </p:sp>
      <p:sp>
        <p:nvSpPr>
          <p:cNvPr id="78" name="Название презентации/раздела"/>
          <p:cNvSpPr txBox="1">
            <a:spLocks noGrp="1"/>
          </p:cNvSpPr>
          <p:nvPr>
            <p:ph type="body" sz="quarter" idx="25"/>
          </p:nvPr>
        </p:nvSpPr>
        <p:spPr>
          <a:xfrm>
            <a:off x="774614" y="12777999"/>
            <a:ext cx="4950939" cy="436881"/>
          </a:xfrm>
          <a:prstGeom prst="rect">
            <a:avLst/>
          </a:prstGeom>
        </p:spPr>
        <p:txBody>
          <a:bodyPr lIns="91439" tIns="91439" rIns="91439" bIns="91439">
            <a:spAutoFit/>
          </a:bodyPr>
          <a:lstStyle>
            <a:lvl1pPr>
              <a:spcBef>
                <a:spcPts val="0"/>
              </a:spcBef>
              <a:defRPr sz="2000">
                <a:solidFill>
                  <a:srgbClr val="000000"/>
                </a:solidFill>
              </a:defRPr>
            </a:lvl1pPr>
          </a:lstStyle>
          <a:p>
            <a:r>
              <a:t>Название презентации/раздела</a:t>
            </a:r>
          </a:p>
        </p:txBody>
      </p:sp>
      <p:sp>
        <p:nvSpPr>
          <p:cNvPr id="79" name="rbc.ru"/>
          <p:cNvSpPr txBox="1"/>
          <p:nvPr/>
        </p:nvSpPr>
        <p:spPr>
          <a:xfrm rot="16200000">
            <a:off x="21906340" y="6639560"/>
            <a:ext cx="3031469" cy="436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lstStyle>
          <a:p>
            <a:r>
              <a:t>rbc.ru</a:t>
            </a:r>
          </a:p>
        </p:txBody>
      </p:sp>
      <p:sp>
        <p:nvSpPr>
          <p:cNvPr id="80" name="Заголовок слайда"/>
          <p:cNvSpPr txBox="1">
            <a:spLocks noGrp="1"/>
          </p:cNvSpPr>
          <p:nvPr>
            <p:ph type="body" sz="quarter" idx="26"/>
          </p:nvPr>
        </p:nvSpPr>
        <p:spPr>
          <a:xfrm>
            <a:off x="876480" y="898785"/>
            <a:ext cx="13885879" cy="1208992"/>
          </a:xfrm>
          <a:prstGeom prst="rect">
            <a:avLst/>
          </a:prstGeom>
        </p:spPr>
        <p:txBody>
          <a:bodyPr/>
          <a:lstStyle>
            <a:lvl1pPr>
              <a:lnSpc>
                <a:spcPct val="90000"/>
              </a:lnSpc>
              <a:defRPr sz="6500">
                <a:solidFill>
                  <a:srgbClr val="000000"/>
                </a:solidFill>
                <a:latin typeface="Graphik RBC LC Semibold"/>
                <a:ea typeface="Graphik RBC LC Semibold"/>
                <a:cs typeface="Graphik RBC LC Semibold"/>
                <a:sym typeface="Graphik RBC LC Semibold"/>
              </a:defRPr>
            </a:lvl1pPr>
          </a:lstStyle>
          <a:p>
            <a:r>
              <a:t>Заголовок слайда</a:t>
            </a:r>
          </a:p>
        </p:txBody>
      </p:sp>
      <p:pic>
        <p:nvPicPr>
          <p:cNvPr id="81" name="Image" descr="Image"/>
          <p:cNvPicPr>
            <a:picLocks noChangeAspect="1"/>
          </p:cNvPicPr>
          <p:nvPr/>
        </p:nvPicPr>
        <p:blipFill>
          <a:blip r:embed="rId2"/>
          <a:stretch>
            <a:fillRect/>
          </a:stretch>
        </p:blipFill>
        <p:spPr>
          <a:xfrm>
            <a:off x="23243503" y="1028155"/>
            <a:ext cx="261753" cy="262145"/>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текст 4 колонки  ">
    <p:spTree>
      <p:nvGrpSpPr>
        <p:cNvPr id="1" name=""/>
        <p:cNvGrpSpPr/>
        <p:nvPr/>
      </p:nvGrpSpPr>
      <p:grpSpPr>
        <a:xfrm>
          <a:off x="0" y="0"/>
          <a:ext cx="0" cy="0"/>
          <a:chOff x="0" y="0"/>
          <a:chExt cx="0" cy="0"/>
        </a:xfrm>
      </p:grpSpPr>
      <p:sp>
        <p:nvSpPr>
          <p:cNvPr id="88" name="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p:cNvSpPr txBox="1">
            <a:spLocks noGrp="1"/>
          </p:cNvSpPr>
          <p:nvPr>
            <p:ph type="body" sz="quarter" idx="21"/>
          </p:nvPr>
        </p:nvSpPr>
        <p:spPr>
          <a:xfrm>
            <a:off x="886989" y="6870276"/>
            <a:ext cx="4850660" cy="3764281"/>
          </a:xfrm>
          <a:prstGeom prst="rect">
            <a:avLst/>
          </a:prstGeom>
        </p:spPr>
        <p:txBody>
          <a:bodyPr lIns="91439" tIns="91439" rIns="91439" bIns="91439">
            <a:spAutoFit/>
          </a:bodyPr>
          <a:lstStyle>
            <a:lvl1pPr defTabSz="457200">
              <a:lnSpc>
                <a:spcPts val="4500"/>
              </a:lnSpc>
              <a:spcBef>
                <a:spcPts val="0"/>
              </a:spcBef>
              <a:defRPr sz="3000">
                <a:solidFill>
                  <a:srgbClr val="000000"/>
                </a:solidFill>
              </a:defRPr>
            </a:lvl1pPr>
          </a:lstStyle>
          <a:p>
            <a: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a:t>
            </a:r>
          </a:p>
        </p:txBody>
      </p:sp>
      <p:sp>
        <p:nvSpPr>
          <p:cNvPr id="89" name="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p:cNvSpPr txBox="1">
            <a:spLocks noGrp="1"/>
          </p:cNvSpPr>
          <p:nvPr>
            <p:ph type="body" sz="quarter" idx="22"/>
          </p:nvPr>
        </p:nvSpPr>
        <p:spPr>
          <a:xfrm>
            <a:off x="6356455" y="6870276"/>
            <a:ext cx="4850660" cy="3764281"/>
          </a:xfrm>
          <a:prstGeom prst="rect">
            <a:avLst/>
          </a:prstGeom>
        </p:spPr>
        <p:txBody>
          <a:bodyPr lIns="91439" tIns="91439" rIns="91439" bIns="91439">
            <a:spAutoFit/>
          </a:bodyPr>
          <a:lstStyle>
            <a:lvl1pPr defTabSz="457200">
              <a:lnSpc>
                <a:spcPts val="4500"/>
              </a:lnSpc>
              <a:spcBef>
                <a:spcPts val="0"/>
              </a:spcBef>
              <a:defRPr sz="3000">
                <a:solidFill>
                  <a:srgbClr val="000000"/>
                </a:solidFill>
              </a:defRPr>
            </a:lvl1pPr>
          </a:lstStyle>
          <a:p>
            <a: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a:t>
            </a:r>
          </a:p>
        </p:txBody>
      </p:sp>
      <p:sp>
        <p:nvSpPr>
          <p:cNvPr id="90" name="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p:cNvSpPr txBox="1">
            <a:spLocks noGrp="1"/>
          </p:cNvSpPr>
          <p:nvPr>
            <p:ph type="body" sz="quarter" idx="23"/>
          </p:nvPr>
        </p:nvSpPr>
        <p:spPr>
          <a:xfrm>
            <a:off x="11825922" y="6870276"/>
            <a:ext cx="4850660" cy="3764281"/>
          </a:xfrm>
          <a:prstGeom prst="rect">
            <a:avLst/>
          </a:prstGeom>
        </p:spPr>
        <p:txBody>
          <a:bodyPr lIns="91439" tIns="91439" rIns="91439" bIns="91439">
            <a:spAutoFit/>
          </a:bodyPr>
          <a:lstStyle>
            <a:lvl1pPr defTabSz="457200">
              <a:lnSpc>
                <a:spcPts val="4500"/>
              </a:lnSpc>
              <a:spcBef>
                <a:spcPts val="0"/>
              </a:spcBef>
              <a:defRPr sz="3000">
                <a:solidFill>
                  <a:srgbClr val="000000"/>
                </a:solidFill>
              </a:defRPr>
            </a:lvl1pPr>
          </a:lstStyle>
          <a:p>
            <a: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a:t>
            </a:r>
          </a:p>
        </p:txBody>
      </p:sp>
      <p:sp>
        <p:nvSpPr>
          <p:cNvPr id="91" name="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p:cNvSpPr txBox="1">
            <a:spLocks noGrp="1"/>
          </p:cNvSpPr>
          <p:nvPr>
            <p:ph type="body" sz="quarter" idx="24"/>
          </p:nvPr>
        </p:nvSpPr>
        <p:spPr>
          <a:xfrm>
            <a:off x="17295387" y="6853343"/>
            <a:ext cx="4850660" cy="3764281"/>
          </a:xfrm>
          <a:prstGeom prst="rect">
            <a:avLst/>
          </a:prstGeom>
        </p:spPr>
        <p:txBody>
          <a:bodyPr lIns="91439" tIns="91439" rIns="91439" bIns="91439">
            <a:spAutoFit/>
          </a:bodyPr>
          <a:lstStyle>
            <a:lvl1pPr defTabSz="457200">
              <a:lnSpc>
                <a:spcPts val="4500"/>
              </a:lnSpc>
              <a:spcBef>
                <a:spcPts val="0"/>
              </a:spcBef>
              <a:defRPr sz="3000">
                <a:solidFill>
                  <a:srgbClr val="000000"/>
                </a:solidFill>
              </a:defRPr>
            </a:lvl1pPr>
          </a:lstStyle>
          <a:p>
            <a:r>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a:t>
            </a:r>
          </a:p>
        </p:txBody>
      </p:sp>
      <p:sp>
        <p:nvSpPr>
          <p:cNvPr id="92" name="Заголовок колонки зеленый"/>
          <p:cNvSpPr txBox="1">
            <a:spLocks noGrp="1"/>
          </p:cNvSpPr>
          <p:nvPr>
            <p:ph type="body" sz="quarter" idx="25"/>
          </p:nvPr>
        </p:nvSpPr>
        <p:spPr>
          <a:xfrm>
            <a:off x="857124" y="5090054"/>
            <a:ext cx="4950939" cy="1394461"/>
          </a:xfrm>
          <a:prstGeom prst="rect">
            <a:avLst/>
          </a:prstGeom>
        </p:spPr>
        <p:txBody>
          <a:bodyPr lIns="91439" tIns="91439" rIns="91439" bIns="91439">
            <a:spAutoFit/>
          </a:bodyPr>
          <a:lstStyle>
            <a:lvl1pPr defTabSz="457200">
              <a:lnSpc>
                <a:spcPts val="6200"/>
              </a:lnSpc>
              <a:spcBef>
                <a:spcPts val="0"/>
              </a:spcBef>
              <a:defRPr sz="4300">
                <a:solidFill>
                  <a:srgbClr val="00AB61"/>
                </a:solidFill>
                <a:latin typeface="Graphik RBC LC Semibold"/>
                <a:ea typeface="Graphik RBC LC Semibold"/>
                <a:cs typeface="Graphik RBC LC Semibold"/>
                <a:sym typeface="Graphik RBC LC Semibold"/>
              </a:defRPr>
            </a:lvl1pPr>
          </a:lstStyle>
          <a:p>
            <a:r>
              <a:t>Заголовок колонки зеленый</a:t>
            </a:r>
          </a:p>
        </p:txBody>
      </p:sp>
      <p:sp>
        <p:nvSpPr>
          <p:cNvPr id="93" name="Заголовок колонки черный"/>
          <p:cNvSpPr txBox="1">
            <a:spLocks noGrp="1"/>
          </p:cNvSpPr>
          <p:nvPr>
            <p:ph type="body" sz="quarter" idx="26"/>
          </p:nvPr>
        </p:nvSpPr>
        <p:spPr>
          <a:xfrm>
            <a:off x="6368355" y="5090054"/>
            <a:ext cx="4826861" cy="1394461"/>
          </a:xfrm>
          <a:prstGeom prst="rect">
            <a:avLst/>
          </a:prstGeom>
        </p:spPr>
        <p:txBody>
          <a:bodyPr lIns="91439" tIns="91439" rIns="91439" bIns="91439">
            <a:spAutoFit/>
          </a:bodyPr>
          <a:lstStyle>
            <a:lvl1pPr defTabSz="457200">
              <a:lnSpc>
                <a:spcPts val="6200"/>
              </a:lnSpc>
              <a:spcBef>
                <a:spcPts val="0"/>
              </a:spcBef>
              <a:defRPr sz="4300">
                <a:solidFill>
                  <a:srgbClr val="000000"/>
                </a:solidFill>
                <a:latin typeface="Graphik RBC LC Semibold"/>
                <a:ea typeface="Graphik RBC LC Semibold"/>
                <a:cs typeface="Graphik RBC LC Semibold"/>
                <a:sym typeface="Graphik RBC LC Semibold"/>
              </a:defRPr>
            </a:lvl1pPr>
          </a:lstStyle>
          <a:p>
            <a:r>
              <a:t>Заголовок колонки черный</a:t>
            </a:r>
          </a:p>
        </p:txBody>
      </p:sp>
      <p:sp>
        <p:nvSpPr>
          <p:cNvPr id="94" name="Заголовок колонки черный"/>
          <p:cNvSpPr txBox="1">
            <a:spLocks noGrp="1"/>
          </p:cNvSpPr>
          <p:nvPr>
            <p:ph type="body" sz="quarter" idx="27"/>
          </p:nvPr>
        </p:nvSpPr>
        <p:spPr>
          <a:xfrm>
            <a:off x="11825922" y="5157788"/>
            <a:ext cx="4880525" cy="1394461"/>
          </a:xfrm>
          <a:prstGeom prst="rect">
            <a:avLst/>
          </a:prstGeom>
        </p:spPr>
        <p:txBody>
          <a:bodyPr lIns="91439" tIns="91439" rIns="91439" bIns="91439">
            <a:spAutoFit/>
          </a:bodyPr>
          <a:lstStyle>
            <a:lvl1pPr defTabSz="457200">
              <a:lnSpc>
                <a:spcPts val="6200"/>
              </a:lnSpc>
              <a:spcBef>
                <a:spcPts val="0"/>
              </a:spcBef>
              <a:defRPr sz="4300">
                <a:solidFill>
                  <a:srgbClr val="000000"/>
                </a:solidFill>
                <a:latin typeface="Graphik RBC LC Semibold"/>
                <a:ea typeface="Graphik RBC LC Semibold"/>
                <a:cs typeface="Graphik RBC LC Semibold"/>
                <a:sym typeface="Graphik RBC LC Semibold"/>
              </a:defRPr>
            </a:lvl1pPr>
          </a:lstStyle>
          <a:p>
            <a:r>
              <a:t>Заголовок колонки черный</a:t>
            </a:r>
          </a:p>
        </p:txBody>
      </p:sp>
      <p:sp>
        <p:nvSpPr>
          <p:cNvPr id="95" name="Slide Number"/>
          <p:cNvSpPr txBox="1">
            <a:spLocks noGrp="1"/>
          </p:cNvSpPr>
          <p:nvPr>
            <p:ph type="sldNum" sz="quarter" idx="2"/>
          </p:nvPr>
        </p:nvSpPr>
        <p:spPr>
          <a:xfrm>
            <a:off x="23205468" y="12812289"/>
            <a:ext cx="388621" cy="355601"/>
          </a:xfrm>
          <a:prstGeom prst="rect">
            <a:avLst/>
          </a:prstGeom>
        </p:spPr>
        <p:txBody>
          <a:bodyPr/>
          <a:lstStyle>
            <a:lvl1pPr algn="l" defTabSz="1828800"/>
          </a:lstStyle>
          <a:p>
            <a:fld id="{86CB4B4D-7CA3-9044-876B-883B54F8677D}" type="slidenum">
              <a:t>‹#›</a:t>
            </a:fld>
            <a:endParaRPr/>
          </a:p>
        </p:txBody>
      </p:sp>
      <p:sp>
        <p:nvSpPr>
          <p:cNvPr id="96" name="Название презентации/раздела"/>
          <p:cNvSpPr txBox="1">
            <a:spLocks noGrp="1"/>
          </p:cNvSpPr>
          <p:nvPr>
            <p:ph type="body" sz="quarter" idx="28"/>
          </p:nvPr>
        </p:nvSpPr>
        <p:spPr>
          <a:xfrm>
            <a:off x="774614" y="12777999"/>
            <a:ext cx="4950939" cy="436881"/>
          </a:xfrm>
          <a:prstGeom prst="rect">
            <a:avLst/>
          </a:prstGeom>
        </p:spPr>
        <p:txBody>
          <a:bodyPr lIns="91439" tIns="91439" rIns="91439" bIns="91439">
            <a:spAutoFit/>
          </a:bodyPr>
          <a:lstStyle>
            <a:lvl1pPr>
              <a:spcBef>
                <a:spcPts val="0"/>
              </a:spcBef>
              <a:defRPr sz="2000">
                <a:solidFill>
                  <a:srgbClr val="000000"/>
                </a:solidFill>
              </a:defRPr>
            </a:lvl1pPr>
          </a:lstStyle>
          <a:p>
            <a:r>
              <a:t>Название презентации/раздела</a:t>
            </a:r>
          </a:p>
        </p:txBody>
      </p:sp>
      <p:sp>
        <p:nvSpPr>
          <p:cNvPr id="97" name="rbc.ru"/>
          <p:cNvSpPr txBox="1"/>
          <p:nvPr/>
        </p:nvSpPr>
        <p:spPr>
          <a:xfrm rot="16200000">
            <a:off x="21906340" y="6639560"/>
            <a:ext cx="3031469" cy="436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lstStyle>
          <a:p>
            <a:r>
              <a:t>rbc.ru</a:t>
            </a:r>
          </a:p>
        </p:txBody>
      </p:sp>
      <p:sp>
        <p:nvSpPr>
          <p:cNvPr id="98" name="Заголовок слайда"/>
          <p:cNvSpPr txBox="1">
            <a:spLocks noGrp="1"/>
          </p:cNvSpPr>
          <p:nvPr>
            <p:ph type="body" sz="quarter" idx="29"/>
          </p:nvPr>
        </p:nvSpPr>
        <p:spPr>
          <a:xfrm>
            <a:off x="876480" y="898785"/>
            <a:ext cx="13885879" cy="1208992"/>
          </a:xfrm>
          <a:prstGeom prst="rect">
            <a:avLst/>
          </a:prstGeom>
        </p:spPr>
        <p:txBody>
          <a:bodyPr/>
          <a:lstStyle>
            <a:lvl1pPr>
              <a:lnSpc>
                <a:spcPct val="90000"/>
              </a:lnSpc>
              <a:defRPr sz="6500">
                <a:solidFill>
                  <a:srgbClr val="000000"/>
                </a:solidFill>
                <a:latin typeface="Graphik RBC LC Semibold"/>
                <a:ea typeface="Graphik RBC LC Semibold"/>
                <a:cs typeface="Graphik RBC LC Semibold"/>
                <a:sym typeface="Graphik RBC LC Semibold"/>
              </a:defRPr>
            </a:lvl1pPr>
          </a:lstStyle>
          <a:p>
            <a:r>
              <a:t>Заголовок слайда</a:t>
            </a:r>
          </a:p>
        </p:txBody>
      </p:sp>
      <p:pic>
        <p:nvPicPr>
          <p:cNvPr id="99" name="Image" descr="Image"/>
          <p:cNvPicPr>
            <a:picLocks noChangeAspect="1"/>
          </p:cNvPicPr>
          <p:nvPr/>
        </p:nvPicPr>
        <p:blipFill>
          <a:blip r:embed="rId2"/>
          <a:stretch>
            <a:fillRect/>
          </a:stretch>
        </p:blipFill>
        <p:spPr>
          <a:xfrm>
            <a:off x="23243503" y="1028155"/>
            <a:ext cx="261753" cy="262145"/>
          </a:xfrm>
          <a:prstGeom prst="rect">
            <a:avLst/>
          </a:prstGeom>
          <a:ln w="12700">
            <a:miter lim="400000"/>
          </a:ln>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цифры">
    <p:spTree>
      <p:nvGrpSpPr>
        <p:cNvPr id="1" name=""/>
        <p:cNvGrpSpPr/>
        <p:nvPr/>
      </p:nvGrpSpPr>
      <p:grpSpPr>
        <a:xfrm>
          <a:off x="0" y="0"/>
          <a:ext cx="0" cy="0"/>
          <a:chOff x="0" y="0"/>
          <a:chExt cx="0" cy="0"/>
        </a:xfrm>
      </p:grpSpPr>
      <p:sp>
        <p:nvSpPr>
          <p:cNvPr id="106" name="Текст Текст Текст Текст Текст Текст Текст Текст Текст Текст Текст Текст Текст Текст Текст Текст Текст Текст Текст"/>
          <p:cNvSpPr txBox="1">
            <a:spLocks noGrp="1"/>
          </p:cNvSpPr>
          <p:nvPr>
            <p:ph type="body" sz="quarter" idx="21"/>
          </p:nvPr>
        </p:nvSpPr>
        <p:spPr>
          <a:xfrm>
            <a:off x="886989" y="8766809"/>
            <a:ext cx="4823672" cy="2392681"/>
          </a:xfrm>
          <a:prstGeom prst="rect">
            <a:avLst/>
          </a:prstGeom>
        </p:spPr>
        <p:txBody>
          <a:bodyPr lIns="91439" tIns="91439" rIns="91439" bIns="91439">
            <a:spAutoFit/>
          </a:bodyPr>
          <a:lstStyle>
            <a:lvl1pPr defTabSz="457200">
              <a:lnSpc>
                <a:spcPts val="4500"/>
              </a:lnSpc>
              <a:spcBef>
                <a:spcPts val="0"/>
              </a:spcBef>
              <a:defRPr sz="3000">
                <a:solidFill>
                  <a:srgbClr val="000000"/>
                </a:solidFill>
              </a:defRPr>
            </a:lvl1pPr>
          </a:lstStyle>
          <a:p>
            <a:r>
              <a:t>Текст Текст Текст Текст Текст Текст Текст Текст Текст Текст Текст Текст Текст Текст Текст Текст Текст Текст Текст</a:t>
            </a:r>
          </a:p>
        </p:txBody>
      </p:sp>
      <p:sp>
        <p:nvSpPr>
          <p:cNvPr id="107" name="Текст Текст Текст Текст Текст Текст Текст Текст Текст Текст Текст Текст Текст Текст Текст Текст Текст Текст Текст"/>
          <p:cNvSpPr txBox="1">
            <a:spLocks noGrp="1"/>
          </p:cNvSpPr>
          <p:nvPr>
            <p:ph type="body" sz="quarter" idx="22"/>
          </p:nvPr>
        </p:nvSpPr>
        <p:spPr>
          <a:xfrm>
            <a:off x="6373388" y="8766809"/>
            <a:ext cx="4823673" cy="2392681"/>
          </a:xfrm>
          <a:prstGeom prst="rect">
            <a:avLst/>
          </a:prstGeom>
        </p:spPr>
        <p:txBody>
          <a:bodyPr lIns="91439" tIns="91439" rIns="91439" bIns="91439">
            <a:spAutoFit/>
          </a:bodyPr>
          <a:lstStyle>
            <a:lvl1pPr defTabSz="457200">
              <a:lnSpc>
                <a:spcPts val="4500"/>
              </a:lnSpc>
              <a:spcBef>
                <a:spcPts val="0"/>
              </a:spcBef>
              <a:defRPr sz="3000">
                <a:solidFill>
                  <a:srgbClr val="000000"/>
                </a:solidFill>
              </a:defRPr>
            </a:lvl1pPr>
          </a:lstStyle>
          <a:p>
            <a:r>
              <a:t>Текст Текст Текст Текст Текст Текст Текст Текст Текст Текст Текст Текст Текст Текст Текст Текст Текст Текст Текст</a:t>
            </a:r>
          </a:p>
        </p:txBody>
      </p:sp>
      <p:sp>
        <p:nvSpPr>
          <p:cNvPr id="108" name="Текст Текст Текст Текст Текст Текст Текст Текст Текст Текст Текст Текст Текст Текст Текст Текст Текст Текст Текст"/>
          <p:cNvSpPr txBox="1">
            <a:spLocks noGrp="1"/>
          </p:cNvSpPr>
          <p:nvPr>
            <p:ph type="body" sz="quarter" idx="23"/>
          </p:nvPr>
        </p:nvSpPr>
        <p:spPr>
          <a:xfrm>
            <a:off x="11859788" y="8766809"/>
            <a:ext cx="4823672" cy="2392681"/>
          </a:xfrm>
          <a:prstGeom prst="rect">
            <a:avLst/>
          </a:prstGeom>
        </p:spPr>
        <p:txBody>
          <a:bodyPr lIns="91439" tIns="91439" rIns="91439" bIns="91439">
            <a:spAutoFit/>
          </a:bodyPr>
          <a:lstStyle>
            <a:lvl1pPr defTabSz="457200">
              <a:lnSpc>
                <a:spcPts val="4500"/>
              </a:lnSpc>
              <a:spcBef>
                <a:spcPts val="0"/>
              </a:spcBef>
              <a:defRPr sz="3000">
                <a:solidFill>
                  <a:srgbClr val="000000"/>
                </a:solidFill>
              </a:defRPr>
            </a:lvl1pPr>
          </a:lstStyle>
          <a:p>
            <a:r>
              <a:t>Текст Текст Текст Текст Текст Текст Текст Текст Текст Текст Текст Текст Текст Текст Текст Текст Текст Текст Текст</a:t>
            </a:r>
          </a:p>
        </p:txBody>
      </p:sp>
      <p:sp>
        <p:nvSpPr>
          <p:cNvPr id="109" name="Текст Текст Текст Текст Текст Текст Текст Текст Текст Текст Текст Текст Текст Текст Текст Текст Текст Текст Текст"/>
          <p:cNvSpPr txBox="1">
            <a:spLocks noGrp="1"/>
          </p:cNvSpPr>
          <p:nvPr>
            <p:ph type="body" sz="quarter" idx="24"/>
          </p:nvPr>
        </p:nvSpPr>
        <p:spPr>
          <a:xfrm>
            <a:off x="17308089" y="8766809"/>
            <a:ext cx="4823672" cy="2392681"/>
          </a:xfrm>
          <a:prstGeom prst="rect">
            <a:avLst/>
          </a:prstGeom>
        </p:spPr>
        <p:txBody>
          <a:bodyPr lIns="91439" tIns="91439" rIns="91439" bIns="91439">
            <a:spAutoFit/>
          </a:bodyPr>
          <a:lstStyle>
            <a:lvl1pPr defTabSz="457200">
              <a:lnSpc>
                <a:spcPts val="4500"/>
              </a:lnSpc>
              <a:spcBef>
                <a:spcPts val="0"/>
              </a:spcBef>
              <a:defRPr sz="3000">
                <a:solidFill>
                  <a:srgbClr val="000000"/>
                </a:solidFill>
              </a:defRPr>
            </a:lvl1pPr>
          </a:lstStyle>
          <a:p>
            <a:r>
              <a:t>Текст Текст Текст Текст Текст Текст Текст Текст Текст Текст Текст Текст Текст Текст Текст Текст Текст Текст Текст </a:t>
            </a:r>
          </a:p>
        </p:txBody>
      </p:sp>
      <p:sp>
        <p:nvSpPr>
          <p:cNvPr id="110" name="100 000$"/>
          <p:cNvSpPr txBox="1">
            <a:spLocks noGrp="1"/>
          </p:cNvSpPr>
          <p:nvPr>
            <p:ph type="body" sz="quarter" idx="25"/>
          </p:nvPr>
        </p:nvSpPr>
        <p:spPr>
          <a:xfrm>
            <a:off x="764815" y="6884988"/>
            <a:ext cx="5068020" cy="1145540"/>
          </a:xfrm>
          <a:prstGeom prst="rect">
            <a:avLst/>
          </a:prstGeom>
        </p:spPr>
        <p:txBody>
          <a:bodyPr lIns="91439" tIns="91439" rIns="91439" bIns="91439">
            <a:spAutoFit/>
          </a:bodyPr>
          <a:lstStyle>
            <a:lvl1pPr algn="ctr" defTabSz="457200">
              <a:lnSpc>
                <a:spcPts val="10100"/>
              </a:lnSpc>
              <a:spcBef>
                <a:spcPts val="0"/>
              </a:spcBef>
              <a:defRPr sz="7600">
                <a:solidFill>
                  <a:srgbClr val="00AB61"/>
                </a:solidFill>
                <a:latin typeface="Graphik RBC LC Bold"/>
                <a:ea typeface="Graphik RBC LC Bold"/>
                <a:cs typeface="Graphik RBC LC Bold"/>
                <a:sym typeface="Graphik RBC LC Bold"/>
              </a:defRPr>
            </a:lvl1pPr>
          </a:lstStyle>
          <a:p>
            <a:r>
              <a:t>100 000$</a:t>
            </a:r>
          </a:p>
        </p:txBody>
      </p:sp>
      <p:sp>
        <p:nvSpPr>
          <p:cNvPr id="111" name="87%"/>
          <p:cNvSpPr txBox="1">
            <a:spLocks noGrp="1"/>
          </p:cNvSpPr>
          <p:nvPr>
            <p:ph type="body" sz="quarter" idx="26"/>
          </p:nvPr>
        </p:nvSpPr>
        <p:spPr>
          <a:xfrm>
            <a:off x="6377390" y="6884987"/>
            <a:ext cx="4815670" cy="1145541"/>
          </a:xfrm>
          <a:prstGeom prst="rect">
            <a:avLst/>
          </a:prstGeom>
        </p:spPr>
        <p:txBody>
          <a:bodyPr lIns="91439" tIns="91439" rIns="91439" bIns="91439">
            <a:spAutoFit/>
          </a:bodyPr>
          <a:lstStyle>
            <a:lvl1pPr algn="ctr" defTabSz="457200">
              <a:lnSpc>
                <a:spcPts val="10100"/>
              </a:lnSpc>
              <a:spcBef>
                <a:spcPts val="0"/>
              </a:spcBef>
              <a:defRPr sz="7600">
                <a:solidFill>
                  <a:srgbClr val="00AB61"/>
                </a:solidFill>
                <a:latin typeface="Graphik RBC LC Bold"/>
                <a:ea typeface="Graphik RBC LC Bold"/>
                <a:cs typeface="Graphik RBC LC Bold"/>
                <a:sym typeface="Graphik RBC LC Bold"/>
              </a:defRPr>
            </a:lvl1pPr>
          </a:lstStyle>
          <a:p>
            <a:r>
              <a:t>87%</a:t>
            </a:r>
          </a:p>
        </p:txBody>
      </p:sp>
      <p:sp>
        <p:nvSpPr>
          <p:cNvPr id="112" name="123 456"/>
          <p:cNvSpPr txBox="1">
            <a:spLocks noGrp="1"/>
          </p:cNvSpPr>
          <p:nvPr>
            <p:ph type="body" sz="quarter" idx="27"/>
          </p:nvPr>
        </p:nvSpPr>
        <p:spPr>
          <a:xfrm>
            <a:off x="11842623" y="6884987"/>
            <a:ext cx="4823673" cy="1145541"/>
          </a:xfrm>
          <a:prstGeom prst="rect">
            <a:avLst/>
          </a:prstGeom>
        </p:spPr>
        <p:txBody>
          <a:bodyPr lIns="91439" tIns="91439" rIns="91439" bIns="91439">
            <a:spAutoFit/>
          </a:bodyPr>
          <a:lstStyle>
            <a:lvl1pPr algn="ctr" defTabSz="457200">
              <a:lnSpc>
                <a:spcPts val="10100"/>
              </a:lnSpc>
              <a:spcBef>
                <a:spcPts val="0"/>
              </a:spcBef>
              <a:defRPr sz="7600">
                <a:solidFill>
                  <a:srgbClr val="00AB61"/>
                </a:solidFill>
                <a:latin typeface="Graphik RBC LC Bold"/>
                <a:ea typeface="Graphik RBC LC Bold"/>
                <a:cs typeface="Graphik RBC LC Bold"/>
                <a:sym typeface="Graphik RBC LC Bold"/>
              </a:defRPr>
            </a:lvl1pPr>
          </a:lstStyle>
          <a:p>
            <a:r>
              <a:t>123 456</a:t>
            </a:r>
          </a:p>
        </p:txBody>
      </p:sp>
      <p:sp>
        <p:nvSpPr>
          <p:cNvPr id="113" name="345365"/>
          <p:cNvSpPr txBox="1">
            <a:spLocks noGrp="1"/>
          </p:cNvSpPr>
          <p:nvPr>
            <p:ph type="body" sz="quarter" idx="28"/>
          </p:nvPr>
        </p:nvSpPr>
        <p:spPr>
          <a:xfrm>
            <a:off x="17305518" y="6884988"/>
            <a:ext cx="4828811" cy="1145540"/>
          </a:xfrm>
          <a:prstGeom prst="rect">
            <a:avLst/>
          </a:prstGeom>
        </p:spPr>
        <p:txBody>
          <a:bodyPr lIns="91439" tIns="91439" rIns="91439" bIns="91439">
            <a:spAutoFit/>
          </a:bodyPr>
          <a:lstStyle>
            <a:lvl1pPr algn="ctr" defTabSz="457200">
              <a:lnSpc>
                <a:spcPts val="10100"/>
              </a:lnSpc>
              <a:spcBef>
                <a:spcPts val="0"/>
              </a:spcBef>
              <a:defRPr sz="7600">
                <a:solidFill>
                  <a:srgbClr val="00AB61"/>
                </a:solidFill>
                <a:latin typeface="Graphik RBC LC Bold"/>
                <a:ea typeface="Graphik RBC LC Bold"/>
                <a:cs typeface="Graphik RBC LC Bold"/>
                <a:sym typeface="Graphik RBC LC Bold"/>
              </a:defRPr>
            </a:lvl1pPr>
          </a:lstStyle>
          <a:p>
            <a:r>
              <a:t>345365</a:t>
            </a:r>
          </a:p>
        </p:txBody>
      </p:sp>
      <p:sp>
        <p:nvSpPr>
          <p:cNvPr id="114" name="Slide Number"/>
          <p:cNvSpPr txBox="1">
            <a:spLocks noGrp="1"/>
          </p:cNvSpPr>
          <p:nvPr>
            <p:ph type="sldNum" sz="quarter" idx="2"/>
          </p:nvPr>
        </p:nvSpPr>
        <p:spPr>
          <a:xfrm>
            <a:off x="23205468" y="12812289"/>
            <a:ext cx="388621" cy="355601"/>
          </a:xfrm>
          <a:prstGeom prst="rect">
            <a:avLst/>
          </a:prstGeom>
        </p:spPr>
        <p:txBody>
          <a:bodyPr/>
          <a:lstStyle>
            <a:lvl1pPr algn="l" defTabSz="1828800"/>
          </a:lstStyle>
          <a:p>
            <a:fld id="{86CB4B4D-7CA3-9044-876B-883B54F8677D}" type="slidenum">
              <a:t>‹#›</a:t>
            </a:fld>
            <a:endParaRPr/>
          </a:p>
        </p:txBody>
      </p:sp>
      <p:sp>
        <p:nvSpPr>
          <p:cNvPr id="115" name="Название презентации/раздела"/>
          <p:cNvSpPr txBox="1">
            <a:spLocks noGrp="1"/>
          </p:cNvSpPr>
          <p:nvPr>
            <p:ph type="body" sz="quarter" idx="29"/>
          </p:nvPr>
        </p:nvSpPr>
        <p:spPr>
          <a:xfrm>
            <a:off x="774614" y="12777999"/>
            <a:ext cx="4950939" cy="436881"/>
          </a:xfrm>
          <a:prstGeom prst="rect">
            <a:avLst/>
          </a:prstGeom>
        </p:spPr>
        <p:txBody>
          <a:bodyPr lIns="91439" tIns="91439" rIns="91439" bIns="91439">
            <a:spAutoFit/>
          </a:bodyPr>
          <a:lstStyle>
            <a:lvl1pPr>
              <a:spcBef>
                <a:spcPts val="0"/>
              </a:spcBef>
              <a:defRPr sz="2000">
                <a:solidFill>
                  <a:srgbClr val="000000"/>
                </a:solidFill>
              </a:defRPr>
            </a:lvl1pPr>
          </a:lstStyle>
          <a:p>
            <a:r>
              <a:t>Название презентации/раздела</a:t>
            </a:r>
          </a:p>
        </p:txBody>
      </p:sp>
      <p:sp>
        <p:nvSpPr>
          <p:cNvPr id="116" name="rbc.ru"/>
          <p:cNvSpPr txBox="1"/>
          <p:nvPr/>
        </p:nvSpPr>
        <p:spPr>
          <a:xfrm rot="16200000">
            <a:off x="21906340" y="6639560"/>
            <a:ext cx="3031469" cy="436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lstStyle>
          <a:p>
            <a:r>
              <a:t>rbc.ru</a:t>
            </a:r>
          </a:p>
        </p:txBody>
      </p:sp>
      <p:sp>
        <p:nvSpPr>
          <p:cNvPr id="117" name="Заголовок слайда"/>
          <p:cNvSpPr txBox="1">
            <a:spLocks noGrp="1"/>
          </p:cNvSpPr>
          <p:nvPr>
            <p:ph type="body" sz="quarter" idx="30"/>
          </p:nvPr>
        </p:nvSpPr>
        <p:spPr>
          <a:xfrm>
            <a:off x="876480" y="898785"/>
            <a:ext cx="13885879" cy="1208992"/>
          </a:xfrm>
          <a:prstGeom prst="rect">
            <a:avLst/>
          </a:prstGeom>
        </p:spPr>
        <p:txBody>
          <a:bodyPr/>
          <a:lstStyle>
            <a:lvl1pPr>
              <a:lnSpc>
                <a:spcPct val="90000"/>
              </a:lnSpc>
              <a:defRPr sz="6500">
                <a:solidFill>
                  <a:srgbClr val="000000"/>
                </a:solidFill>
                <a:latin typeface="Graphik RBC LC Semibold"/>
                <a:ea typeface="Graphik RBC LC Semibold"/>
                <a:cs typeface="Graphik RBC LC Semibold"/>
                <a:sym typeface="Graphik RBC LC Semibold"/>
              </a:defRPr>
            </a:lvl1pPr>
          </a:lstStyle>
          <a:p>
            <a:r>
              <a:t>Заголовок слайда</a:t>
            </a:r>
          </a:p>
        </p:txBody>
      </p:sp>
      <p:pic>
        <p:nvPicPr>
          <p:cNvPr id="118" name="Image" descr="Image"/>
          <p:cNvPicPr>
            <a:picLocks noChangeAspect="1"/>
          </p:cNvPicPr>
          <p:nvPr/>
        </p:nvPicPr>
        <p:blipFill>
          <a:blip r:embed="rId2"/>
          <a:stretch>
            <a:fillRect/>
          </a:stretch>
        </p:blipFill>
        <p:spPr>
          <a:xfrm>
            <a:off x="23243503" y="1028155"/>
            <a:ext cx="261753" cy="262145"/>
          </a:xfrm>
          <a:prstGeom prst="rect">
            <a:avLst/>
          </a:prstGeom>
          <a:ln w="12700">
            <a:miter lim="400000"/>
          </a:ln>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список">
    <p:spTree>
      <p:nvGrpSpPr>
        <p:cNvPr id="1" name=""/>
        <p:cNvGrpSpPr/>
        <p:nvPr/>
      </p:nvGrpSpPr>
      <p:grpSpPr>
        <a:xfrm>
          <a:off x="0" y="0"/>
          <a:ext cx="0" cy="0"/>
          <a:chOff x="0" y="0"/>
          <a:chExt cx="0" cy="0"/>
        </a:xfrm>
      </p:grpSpPr>
      <p:sp>
        <p:nvSpPr>
          <p:cNvPr id="125" name="Текст Текст Текст Текст Текст…"/>
          <p:cNvSpPr txBox="1">
            <a:spLocks noGrp="1"/>
          </p:cNvSpPr>
          <p:nvPr>
            <p:ph type="body" sz="half" idx="21"/>
          </p:nvPr>
        </p:nvSpPr>
        <p:spPr>
          <a:xfrm>
            <a:off x="886989" y="6895676"/>
            <a:ext cx="21252380" cy="5097781"/>
          </a:xfrm>
          <a:prstGeom prst="rect">
            <a:avLst/>
          </a:prstGeom>
        </p:spPr>
        <p:txBody>
          <a:bodyPr lIns="91439" tIns="91439" rIns="91439" bIns="91439">
            <a:spAutoFit/>
          </a:bodyPr>
          <a:lstStyle/>
          <a:p>
            <a:pPr marL="484094" indent="-484094" defTabSz="914400">
              <a:lnSpc>
                <a:spcPct val="130000"/>
              </a:lnSpc>
              <a:spcBef>
                <a:spcPts val="600"/>
              </a:spcBef>
              <a:buClr>
                <a:srgbClr val="000000"/>
              </a:buClr>
              <a:buSzPct val="100000"/>
              <a:buChar char="•"/>
              <a:defRPr sz="3000">
                <a:solidFill>
                  <a:srgbClr val="000000"/>
                </a:solidFill>
              </a:defRPr>
            </a:pPr>
            <a:r>
              <a:t>Текст Текст Текст Текст Текст </a:t>
            </a:r>
          </a:p>
          <a:p>
            <a:pPr marL="484094" indent="-484094" defTabSz="914400">
              <a:lnSpc>
                <a:spcPct val="130000"/>
              </a:lnSpc>
              <a:spcBef>
                <a:spcPts val="600"/>
              </a:spcBef>
              <a:buClr>
                <a:srgbClr val="000000"/>
              </a:buClr>
              <a:buSzPct val="100000"/>
              <a:buChar char="•"/>
              <a:defRPr sz="3000">
                <a:solidFill>
                  <a:srgbClr val="000000"/>
                </a:solidFill>
              </a:defRPr>
            </a:pPr>
            <a:r>
              <a:t>Текст Текст Текст Текст Текст Текст Текст Текст Текст </a:t>
            </a:r>
          </a:p>
          <a:p>
            <a:pPr marL="484094" indent="-484094" defTabSz="914400">
              <a:lnSpc>
                <a:spcPct val="130000"/>
              </a:lnSpc>
              <a:spcBef>
                <a:spcPts val="600"/>
              </a:spcBef>
              <a:buClr>
                <a:srgbClr val="000000"/>
              </a:buClr>
              <a:buSzPct val="100000"/>
              <a:buChar char="•"/>
              <a:defRPr sz="3000">
                <a:solidFill>
                  <a:srgbClr val="000000"/>
                </a:solidFill>
              </a:defRPr>
            </a:pPr>
            <a:r>
              <a:t>Текст Текст Текст Текст Текст Текст Текст Текст Текст Текст </a:t>
            </a:r>
          </a:p>
          <a:p>
            <a:pPr marL="484094" indent="-484094" defTabSz="914400">
              <a:lnSpc>
                <a:spcPct val="130000"/>
              </a:lnSpc>
              <a:spcBef>
                <a:spcPts val="600"/>
              </a:spcBef>
              <a:buClr>
                <a:srgbClr val="000000"/>
              </a:buClr>
              <a:buSzPct val="100000"/>
              <a:buChar char="•"/>
              <a:defRPr sz="3000">
                <a:solidFill>
                  <a:srgbClr val="000000"/>
                </a:solidFill>
              </a:defRPr>
            </a:pPr>
            <a:r>
              <a:t>Текст Текст Текст Текст Текст Текст Текст Текст </a:t>
            </a:r>
          </a:p>
          <a:p>
            <a:pPr marL="484094" indent="-484094" defTabSz="914400">
              <a:lnSpc>
                <a:spcPct val="130000"/>
              </a:lnSpc>
              <a:spcBef>
                <a:spcPts val="600"/>
              </a:spcBef>
              <a:buClr>
                <a:srgbClr val="000000"/>
              </a:buClr>
              <a:buSzPct val="100000"/>
              <a:buChar char="•"/>
              <a:defRPr sz="3000">
                <a:solidFill>
                  <a:srgbClr val="000000"/>
                </a:solidFill>
              </a:defRPr>
            </a:pPr>
            <a:r>
              <a:t>Текст Текст Текст Текст Текст Текст Текст Текст Текст Текст Текст </a:t>
            </a:r>
          </a:p>
          <a:p>
            <a:pPr marL="484094" indent="-484094" defTabSz="914400">
              <a:lnSpc>
                <a:spcPct val="130000"/>
              </a:lnSpc>
              <a:spcBef>
                <a:spcPts val="600"/>
              </a:spcBef>
              <a:buClr>
                <a:srgbClr val="000000"/>
              </a:buClr>
              <a:buSzPct val="100000"/>
              <a:buChar char="•"/>
              <a:defRPr sz="3000">
                <a:solidFill>
                  <a:srgbClr val="000000"/>
                </a:solidFill>
              </a:defRPr>
            </a:pPr>
            <a:r>
              <a:t>Текст Текст Текст Текст Текст Текст Текст Текст Текст Текст Текст Текст Текст Текст </a:t>
            </a:r>
          </a:p>
          <a:p>
            <a:pPr marL="484094" indent="-484094" defTabSz="914400">
              <a:lnSpc>
                <a:spcPct val="130000"/>
              </a:lnSpc>
              <a:spcBef>
                <a:spcPts val="600"/>
              </a:spcBef>
              <a:buClr>
                <a:srgbClr val="000000"/>
              </a:buClr>
              <a:buSzPct val="100000"/>
              <a:buChar char="•"/>
              <a:defRPr sz="3000">
                <a:solidFill>
                  <a:srgbClr val="000000"/>
                </a:solidFill>
              </a:defRPr>
            </a:pPr>
            <a:r>
              <a:t>Текст Текст Текст Текст Текст Текст Текст Текст Текст Текст Текст Текст Текст Текст </a:t>
            </a:r>
          </a:p>
          <a:p>
            <a:pPr marL="484094" indent="-484094" defTabSz="914400">
              <a:lnSpc>
                <a:spcPct val="130000"/>
              </a:lnSpc>
              <a:spcBef>
                <a:spcPts val="600"/>
              </a:spcBef>
              <a:buClr>
                <a:srgbClr val="000000"/>
              </a:buClr>
              <a:buSzPct val="100000"/>
              <a:buChar char="•"/>
              <a:defRPr sz="3000">
                <a:solidFill>
                  <a:srgbClr val="000000"/>
                </a:solidFill>
              </a:defRPr>
            </a:pPr>
            <a:r>
              <a:t>Текст Текст Текст Текст Текст Текст Текст Текст Текст </a:t>
            </a:r>
          </a:p>
        </p:txBody>
      </p:sp>
      <p:sp>
        <p:nvSpPr>
          <p:cNvPr id="126" name="Slide Number"/>
          <p:cNvSpPr txBox="1">
            <a:spLocks noGrp="1"/>
          </p:cNvSpPr>
          <p:nvPr>
            <p:ph type="sldNum" sz="quarter" idx="2"/>
          </p:nvPr>
        </p:nvSpPr>
        <p:spPr>
          <a:xfrm>
            <a:off x="23202365" y="12812289"/>
            <a:ext cx="388621" cy="355601"/>
          </a:xfrm>
          <a:prstGeom prst="rect">
            <a:avLst/>
          </a:prstGeom>
        </p:spPr>
        <p:txBody>
          <a:bodyPr/>
          <a:lstStyle>
            <a:lvl1pPr algn="l" defTabSz="1828800"/>
          </a:lstStyle>
          <a:p>
            <a:fld id="{86CB4B4D-7CA3-9044-876B-883B54F8677D}" type="slidenum">
              <a:t>‹#›</a:t>
            </a:fld>
            <a:endParaRPr/>
          </a:p>
        </p:txBody>
      </p:sp>
      <p:sp>
        <p:nvSpPr>
          <p:cNvPr id="127" name="Название презентации/раздела"/>
          <p:cNvSpPr txBox="1">
            <a:spLocks noGrp="1"/>
          </p:cNvSpPr>
          <p:nvPr>
            <p:ph type="body" sz="quarter" idx="22"/>
          </p:nvPr>
        </p:nvSpPr>
        <p:spPr>
          <a:xfrm>
            <a:off x="774614" y="12777999"/>
            <a:ext cx="4950939" cy="436881"/>
          </a:xfrm>
          <a:prstGeom prst="rect">
            <a:avLst/>
          </a:prstGeom>
        </p:spPr>
        <p:txBody>
          <a:bodyPr lIns="91439" tIns="91439" rIns="91439" bIns="91439">
            <a:spAutoFit/>
          </a:bodyPr>
          <a:lstStyle>
            <a:lvl1pPr>
              <a:spcBef>
                <a:spcPts val="0"/>
              </a:spcBef>
              <a:defRPr sz="2000">
                <a:solidFill>
                  <a:srgbClr val="000000"/>
                </a:solidFill>
              </a:defRPr>
            </a:lvl1pPr>
          </a:lstStyle>
          <a:p>
            <a:r>
              <a:t>Название презентации/раздела</a:t>
            </a:r>
          </a:p>
        </p:txBody>
      </p:sp>
      <p:sp>
        <p:nvSpPr>
          <p:cNvPr id="128" name="rbc.ru"/>
          <p:cNvSpPr txBox="1"/>
          <p:nvPr/>
        </p:nvSpPr>
        <p:spPr>
          <a:xfrm rot="16200000">
            <a:off x="21906340" y="6639560"/>
            <a:ext cx="3031469" cy="436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lstStyle>
          <a:p>
            <a:r>
              <a:t>rbc.ru</a:t>
            </a:r>
          </a:p>
        </p:txBody>
      </p:sp>
      <p:sp>
        <p:nvSpPr>
          <p:cNvPr id="129" name="Заголовок слайда"/>
          <p:cNvSpPr txBox="1">
            <a:spLocks noGrp="1"/>
          </p:cNvSpPr>
          <p:nvPr>
            <p:ph type="body" sz="quarter" idx="23"/>
          </p:nvPr>
        </p:nvSpPr>
        <p:spPr>
          <a:xfrm>
            <a:off x="876480" y="898785"/>
            <a:ext cx="13885879" cy="1208992"/>
          </a:xfrm>
          <a:prstGeom prst="rect">
            <a:avLst/>
          </a:prstGeom>
        </p:spPr>
        <p:txBody>
          <a:bodyPr/>
          <a:lstStyle>
            <a:lvl1pPr>
              <a:lnSpc>
                <a:spcPct val="90000"/>
              </a:lnSpc>
              <a:defRPr sz="6500">
                <a:solidFill>
                  <a:srgbClr val="000000"/>
                </a:solidFill>
                <a:latin typeface="Graphik RBC LC Semibold"/>
                <a:ea typeface="Graphik RBC LC Semibold"/>
                <a:cs typeface="Graphik RBC LC Semibold"/>
                <a:sym typeface="Graphik RBC LC Semibold"/>
              </a:defRPr>
            </a:lvl1pPr>
          </a:lstStyle>
          <a:p>
            <a:r>
              <a:t>Заголовок слайда</a:t>
            </a:r>
          </a:p>
        </p:txBody>
      </p:sp>
      <p:pic>
        <p:nvPicPr>
          <p:cNvPr id="130" name="Image" descr="Image"/>
          <p:cNvPicPr>
            <a:picLocks noChangeAspect="1"/>
          </p:cNvPicPr>
          <p:nvPr/>
        </p:nvPicPr>
        <p:blipFill>
          <a:blip r:embed="rId2"/>
          <a:stretch>
            <a:fillRect/>
          </a:stretch>
        </p:blipFill>
        <p:spPr>
          <a:xfrm>
            <a:off x="23243503" y="1028155"/>
            <a:ext cx="261753" cy="262145"/>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397000" y="3990431"/>
            <a:ext cx="23114000" cy="324593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Title Text</a:t>
            </a:r>
          </a:p>
        </p:txBody>
      </p:sp>
      <p:sp>
        <p:nvSpPr>
          <p:cNvPr id="3" name="Body Level One…"/>
          <p:cNvSpPr txBox="1">
            <a:spLocks noGrp="1"/>
          </p:cNvSpPr>
          <p:nvPr>
            <p:ph type="body" idx="1"/>
          </p:nvPr>
        </p:nvSpPr>
        <p:spPr>
          <a:xfrm>
            <a:off x="1504621" y="7764354"/>
            <a:ext cx="22822558" cy="24592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91340" y="13081000"/>
            <a:ext cx="388621" cy="355600"/>
          </a:xfrm>
          <a:prstGeom prst="rect">
            <a:avLst/>
          </a:prstGeom>
          <a:ln w="25400">
            <a:miter lim="400000"/>
          </a:ln>
        </p:spPr>
        <p:txBody>
          <a:bodyPr wrap="none" lIns="50800" tIns="50800" rIns="50800" bIns="50800">
            <a:spAutoFit/>
          </a:bodyPr>
          <a:lstStyle>
            <a:lvl1pPr algn="ctr" defTabSz="825500"/>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med"/>
  <p:txStyles>
    <p:titleStyle>
      <a:lvl1pPr marL="0" marR="0" indent="0" algn="l" defTabSz="1828800" latinLnBrk="0">
        <a:lnSpc>
          <a:spcPct val="80000"/>
        </a:lnSpc>
        <a:spcBef>
          <a:spcPts val="2000"/>
        </a:spcBef>
        <a:spcAft>
          <a:spcPts val="0"/>
        </a:spcAft>
        <a:buClrTx/>
        <a:buSzTx/>
        <a:buFontTx/>
        <a:buNone/>
        <a:tabLst/>
        <a:defRPr sz="20000" b="0" i="0" u="none" strike="noStrike" cap="none" spc="0" baseline="0">
          <a:solidFill>
            <a:srgbClr val="FFFFFF"/>
          </a:solidFill>
          <a:uFillTx/>
          <a:latin typeface="Graphik RBC LC Medium"/>
          <a:ea typeface="Graphik RBC LC Medium"/>
          <a:cs typeface="Graphik RBC LC Medium"/>
          <a:sym typeface="Graphik RBC LC Medium"/>
        </a:defRPr>
      </a:lvl1pPr>
      <a:lvl2pPr marL="0" marR="0" indent="228600" algn="l" defTabSz="1828800" latinLnBrk="0">
        <a:lnSpc>
          <a:spcPct val="80000"/>
        </a:lnSpc>
        <a:spcBef>
          <a:spcPts val="2000"/>
        </a:spcBef>
        <a:spcAft>
          <a:spcPts val="0"/>
        </a:spcAft>
        <a:buClrTx/>
        <a:buSzTx/>
        <a:buFontTx/>
        <a:buNone/>
        <a:tabLst/>
        <a:defRPr sz="20000" b="0" i="0" u="none" strike="noStrike" cap="none" spc="0" baseline="0">
          <a:solidFill>
            <a:srgbClr val="FFFFFF"/>
          </a:solidFill>
          <a:uFillTx/>
          <a:latin typeface="Graphik RBC LC Medium"/>
          <a:ea typeface="Graphik RBC LC Medium"/>
          <a:cs typeface="Graphik RBC LC Medium"/>
          <a:sym typeface="Graphik RBC LC Medium"/>
        </a:defRPr>
      </a:lvl2pPr>
      <a:lvl3pPr marL="0" marR="0" indent="457200" algn="l" defTabSz="1828800" latinLnBrk="0">
        <a:lnSpc>
          <a:spcPct val="80000"/>
        </a:lnSpc>
        <a:spcBef>
          <a:spcPts val="2000"/>
        </a:spcBef>
        <a:spcAft>
          <a:spcPts val="0"/>
        </a:spcAft>
        <a:buClrTx/>
        <a:buSzTx/>
        <a:buFontTx/>
        <a:buNone/>
        <a:tabLst/>
        <a:defRPr sz="20000" b="0" i="0" u="none" strike="noStrike" cap="none" spc="0" baseline="0">
          <a:solidFill>
            <a:srgbClr val="FFFFFF"/>
          </a:solidFill>
          <a:uFillTx/>
          <a:latin typeface="Graphik RBC LC Medium"/>
          <a:ea typeface="Graphik RBC LC Medium"/>
          <a:cs typeface="Graphik RBC LC Medium"/>
          <a:sym typeface="Graphik RBC LC Medium"/>
        </a:defRPr>
      </a:lvl3pPr>
      <a:lvl4pPr marL="0" marR="0" indent="685800" algn="l" defTabSz="1828800" latinLnBrk="0">
        <a:lnSpc>
          <a:spcPct val="80000"/>
        </a:lnSpc>
        <a:spcBef>
          <a:spcPts val="2000"/>
        </a:spcBef>
        <a:spcAft>
          <a:spcPts val="0"/>
        </a:spcAft>
        <a:buClrTx/>
        <a:buSzTx/>
        <a:buFontTx/>
        <a:buNone/>
        <a:tabLst/>
        <a:defRPr sz="20000" b="0" i="0" u="none" strike="noStrike" cap="none" spc="0" baseline="0">
          <a:solidFill>
            <a:srgbClr val="FFFFFF"/>
          </a:solidFill>
          <a:uFillTx/>
          <a:latin typeface="Graphik RBC LC Medium"/>
          <a:ea typeface="Graphik RBC LC Medium"/>
          <a:cs typeface="Graphik RBC LC Medium"/>
          <a:sym typeface="Graphik RBC LC Medium"/>
        </a:defRPr>
      </a:lvl4pPr>
      <a:lvl5pPr marL="0" marR="0" indent="914400" algn="l" defTabSz="1828800" latinLnBrk="0">
        <a:lnSpc>
          <a:spcPct val="80000"/>
        </a:lnSpc>
        <a:spcBef>
          <a:spcPts val="2000"/>
        </a:spcBef>
        <a:spcAft>
          <a:spcPts val="0"/>
        </a:spcAft>
        <a:buClrTx/>
        <a:buSzTx/>
        <a:buFontTx/>
        <a:buNone/>
        <a:tabLst/>
        <a:defRPr sz="20000" b="0" i="0" u="none" strike="noStrike" cap="none" spc="0" baseline="0">
          <a:solidFill>
            <a:srgbClr val="FFFFFF"/>
          </a:solidFill>
          <a:uFillTx/>
          <a:latin typeface="Graphik RBC LC Medium"/>
          <a:ea typeface="Graphik RBC LC Medium"/>
          <a:cs typeface="Graphik RBC LC Medium"/>
          <a:sym typeface="Graphik RBC LC Medium"/>
        </a:defRPr>
      </a:lvl5pPr>
      <a:lvl6pPr marL="0" marR="0" indent="1143000" algn="l" defTabSz="1828800" latinLnBrk="0">
        <a:lnSpc>
          <a:spcPct val="80000"/>
        </a:lnSpc>
        <a:spcBef>
          <a:spcPts val="2000"/>
        </a:spcBef>
        <a:spcAft>
          <a:spcPts val="0"/>
        </a:spcAft>
        <a:buClrTx/>
        <a:buSzTx/>
        <a:buFontTx/>
        <a:buNone/>
        <a:tabLst/>
        <a:defRPr sz="20000" b="0" i="0" u="none" strike="noStrike" cap="none" spc="0" baseline="0">
          <a:solidFill>
            <a:srgbClr val="FFFFFF"/>
          </a:solidFill>
          <a:uFillTx/>
          <a:latin typeface="Graphik RBC LC Medium"/>
          <a:ea typeface="Graphik RBC LC Medium"/>
          <a:cs typeface="Graphik RBC LC Medium"/>
          <a:sym typeface="Graphik RBC LC Medium"/>
        </a:defRPr>
      </a:lvl6pPr>
      <a:lvl7pPr marL="0" marR="0" indent="1371600" algn="l" defTabSz="1828800" latinLnBrk="0">
        <a:lnSpc>
          <a:spcPct val="80000"/>
        </a:lnSpc>
        <a:spcBef>
          <a:spcPts val="2000"/>
        </a:spcBef>
        <a:spcAft>
          <a:spcPts val="0"/>
        </a:spcAft>
        <a:buClrTx/>
        <a:buSzTx/>
        <a:buFontTx/>
        <a:buNone/>
        <a:tabLst/>
        <a:defRPr sz="20000" b="0" i="0" u="none" strike="noStrike" cap="none" spc="0" baseline="0">
          <a:solidFill>
            <a:srgbClr val="FFFFFF"/>
          </a:solidFill>
          <a:uFillTx/>
          <a:latin typeface="Graphik RBC LC Medium"/>
          <a:ea typeface="Graphik RBC LC Medium"/>
          <a:cs typeface="Graphik RBC LC Medium"/>
          <a:sym typeface="Graphik RBC LC Medium"/>
        </a:defRPr>
      </a:lvl7pPr>
      <a:lvl8pPr marL="0" marR="0" indent="1600200" algn="l" defTabSz="1828800" latinLnBrk="0">
        <a:lnSpc>
          <a:spcPct val="80000"/>
        </a:lnSpc>
        <a:spcBef>
          <a:spcPts val="2000"/>
        </a:spcBef>
        <a:spcAft>
          <a:spcPts val="0"/>
        </a:spcAft>
        <a:buClrTx/>
        <a:buSzTx/>
        <a:buFontTx/>
        <a:buNone/>
        <a:tabLst/>
        <a:defRPr sz="20000" b="0" i="0" u="none" strike="noStrike" cap="none" spc="0" baseline="0">
          <a:solidFill>
            <a:srgbClr val="FFFFFF"/>
          </a:solidFill>
          <a:uFillTx/>
          <a:latin typeface="Graphik RBC LC Medium"/>
          <a:ea typeface="Graphik RBC LC Medium"/>
          <a:cs typeface="Graphik RBC LC Medium"/>
          <a:sym typeface="Graphik RBC LC Medium"/>
        </a:defRPr>
      </a:lvl8pPr>
      <a:lvl9pPr marL="0" marR="0" indent="1828800" algn="l" defTabSz="1828800" latinLnBrk="0">
        <a:lnSpc>
          <a:spcPct val="80000"/>
        </a:lnSpc>
        <a:spcBef>
          <a:spcPts val="2000"/>
        </a:spcBef>
        <a:spcAft>
          <a:spcPts val="0"/>
        </a:spcAft>
        <a:buClrTx/>
        <a:buSzTx/>
        <a:buFontTx/>
        <a:buNone/>
        <a:tabLst/>
        <a:defRPr sz="20000" b="0" i="0" u="none" strike="noStrike" cap="none" spc="0" baseline="0">
          <a:solidFill>
            <a:srgbClr val="FFFFFF"/>
          </a:solidFill>
          <a:uFillTx/>
          <a:latin typeface="Graphik RBC LC Medium"/>
          <a:ea typeface="Graphik RBC LC Medium"/>
          <a:cs typeface="Graphik RBC LC Medium"/>
          <a:sym typeface="Graphik RBC LC Medium"/>
        </a:defRPr>
      </a:lvl9pPr>
    </p:titleStyle>
    <p:body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p:bodyStyle>
    <p:otherStyle>
      <a:lvl1pPr marL="0" marR="0" indent="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RBC LC Regular"/>
        </a:defRPr>
      </a:lvl1pPr>
      <a:lvl2pPr marL="0" marR="0" indent="2286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RBC LC Regular"/>
        </a:defRPr>
      </a:lvl2pPr>
      <a:lvl3pPr marL="0" marR="0" indent="4572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RBC LC Regular"/>
        </a:defRPr>
      </a:lvl3pPr>
      <a:lvl4pPr marL="0" marR="0" indent="6858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RBC LC Regular"/>
        </a:defRPr>
      </a:lvl4pPr>
      <a:lvl5pPr marL="0" marR="0" indent="9144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RBC LC Regular"/>
        </a:defRPr>
      </a:lvl5pPr>
      <a:lvl6pPr marL="0" marR="0" indent="11430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RBC LC Regular"/>
        </a:defRPr>
      </a:lvl6pPr>
      <a:lvl7pPr marL="0" marR="0" indent="13716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RBC LC Regular"/>
        </a:defRPr>
      </a:lvl7pPr>
      <a:lvl8pPr marL="0" marR="0" indent="16002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RBC LC Regular"/>
        </a:defRPr>
      </a:lvl8pPr>
      <a:lvl9pPr marL="0" marR="0" indent="18288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RBC LC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hyperlink" Target="https://ru.tradingeconomics.com/united-kingdom/inflation-cpi" TargetMode="External"/><Relationship Id="rId13" Type="http://schemas.openxmlformats.org/officeDocument/2006/relationships/hyperlink" Target="https://ru.tradingeconomics.com/united-states/inflation-cpi" TargetMode="External"/><Relationship Id="rId18" Type="http://schemas.openxmlformats.org/officeDocument/2006/relationships/hyperlink" Target="https://ru.tradingeconomics.com/australia/inflation-cpi" TargetMode="External"/><Relationship Id="rId3" Type="http://schemas.openxmlformats.org/officeDocument/2006/relationships/hyperlink" Target="https://ru.tradingeconomics.com/argentina/inflation-cpi" TargetMode="External"/><Relationship Id="rId21" Type="http://schemas.openxmlformats.org/officeDocument/2006/relationships/hyperlink" Target="https://ru.tradingeconomics.com/south-korea/inflation-cpi" TargetMode="External"/><Relationship Id="rId7" Type="http://schemas.openxmlformats.org/officeDocument/2006/relationships/hyperlink" Target="https://ru.tradingeconomics.com/euro-area/inflation-cpi" TargetMode="External"/><Relationship Id="rId12" Type="http://schemas.openxmlformats.org/officeDocument/2006/relationships/hyperlink" Target="https://ru.tradingeconomics.com/mexico/inflation-cpi" TargetMode="External"/><Relationship Id="rId17" Type="http://schemas.openxmlformats.org/officeDocument/2006/relationships/hyperlink" Target="https://ru.tradingeconomics.com/canada/inflation-cpi" TargetMode="External"/><Relationship Id="rId25" Type="http://schemas.openxmlformats.org/officeDocument/2006/relationships/hyperlink" Target="https://ru.tradingeconomics.com/china/inflation-cpi" TargetMode="External"/><Relationship Id="rId2" Type="http://schemas.openxmlformats.org/officeDocument/2006/relationships/hyperlink" Target="https://ru.tradingeconomics.com/turkey/inflation-cpi" TargetMode="External"/><Relationship Id="rId16" Type="http://schemas.openxmlformats.org/officeDocument/2006/relationships/hyperlink" Target="https://ru.tradingeconomics.com/india/inflation-cpi" TargetMode="External"/><Relationship Id="rId20" Type="http://schemas.openxmlformats.org/officeDocument/2006/relationships/hyperlink" Target="https://ru.tradingeconomics.com/france/inflation-cpi" TargetMode="External"/><Relationship Id="rId1" Type="http://schemas.openxmlformats.org/officeDocument/2006/relationships/slideLayout" Target="../slideLayouts/slideLayout4.xml"/><Relationship Id="rId6" Type="http://schemas.openxmlformats.org/officeDocument/2006/relationships/hyperlink" Target="https://ru.tradingeconomics.com/germany/inflation-cpi" TargetMode="External"/><Relationship Id="rId11" Type="http://schemas.openxmlformats.org/officeDocument/2006/relationships/hyperlink" Target="https://ru.tradingeconomics.com/brazil/inflation-cpi" TargetMode="External"/><Relationship Id="rId24" Type="http://schemas.openxmlformats.org/officeDocument/2006/relationships/hyperlink" Target="https://ru.tradingeconomics.com/japan/inflation-cpi" TargetMode="External"/><Relationship Id="rId5" Type="http://schemas.openxmlformats.org/officeDocument/2006/relationships/hyperlink" Target="https://ru.tradingeconomics.com/netherlands/inflation-cpi" TargetMode="External"/><Relationship Id="rId15" Type="http://schemas.openxmlformats.org/officeDocument/2006/relationships/hyperlink" Target="https://ru.tradingeconomics.com/singapore/inflation-cpi" TargetMode="External"/><Relationship Id="rId23" Type="http://schemas.openxmlformats.org/officeDocument/2006/relationships/hyperlink" Target="https://ru.tradingeconomics.com/saudi-arabia/inflation-cpi" TargetMode="External"/><Relationship Id="rId10" Type="http://schemas.openxmlformats.org/officeDocument/2006/relationships/hyperlink" Target="https://ru.tradingeconomics.com/italy/inflation-cpi" TargetMode="External"/><Relationship Id="rId19" Type="http://schemas.openxmlformats.org/officeDocument/2006/relationships/hyperlink" Target="https://ru.tradingeconomics.com/indonesia/inflation-cpi" TargetMode="External"/><Relationship Id="rId4" Type="http://schemas.openxmlformats.org/officeDocument/2006/relationships/hyperlink" Target="https://ru.tradingeconomics.com/russia/inflation-cpi" TargetMode="External"/><Relationship Id="rId9" Type="http://schemas.openxmlformats.org/officeDocument/2006/relationships/hyperlink" Target="https://ru.tradingeconomics.com/spain/inflation-cpi" TargetMode="External"/><Relationship Id="rId14" Type="http://schemas.openxmlformats.org/officeDocument/2006/relationships/hyperlink" Target="https://ru.tradingeconomics.com/south-africa/inflation-cpi" TargetMode="External"/><Relationship Id="rId22" Type="http://schemas.openxmlformats.org/officeDocument/2006/relationships/hyperlink" Target="https://ru.tradingeconomics.com/switzerland/inflation-cpi"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ru.tradingeconomics.com/united-kingdom/inflation-cpi" TargetMode="External"/><Relationship Id="rId13" Type="http://schemas.openxmlformats.org/officeDocument/2006/relationships/hyperlink" Target="https://ru.tradingeconomics.com/united-states/inflation-cpi" TargetMode="External"/><Relationship Id="rId18" Type="http://schemas.openxmlformats.org/officeDocument/2006/relationships/hyperlink" Target="https://ru.tradingeconomics.com/australia/inflation-cpi" TargetMode="External"/><Relationship Id="rId26" Type="http://schemas.openxmlformats.org/officeDocument/2006/relationships/image" Target="../media/image14.png"/><Relationship Id="rId3" Type="http://schemas.openxmlformats.org/officeDocument/2006/relationships/hyperlink" Target="https://ru.tradingeconomics.com/argentina/inflation-cpi" TargetMode="External"/><Relationship Id="rId21" Type="http://schemas.openxmlformats.org/officeDocument/2006/relationships/hyperlink" Target="https://ru.tradingeconomics.com/south-korea/inflation-cpi" TargetMode="External"/><Relationship Id="rId7" Type="http://schemas.openxmlformats.org/officeDocument/2006/relationships/hyperlink" Target="https://ru.tradingeconomics.com/euro-area/inflation-cpi" TargetMode="External"/><Relationship Id="rId12" Type="http://schemas.openxmlformats.org/officeDocument/2006/relationships/hyperlink" Target="https://ru.tradingeconomics.com/mexico/inflation-cpi" TargetMode="External"/><Relationship Id="rId17" Type="http://schemas.openxmlformats.org/officeDocument/2006/relationships/hyperlink" Target="https://ru.tradingeconomics.com/canada/inflation-cpi" TargetMode="External"/><Relationship Id="rId25" Type="http://schemas.openxmlformats.org/officeDocument/2006/relationships/hyperlink" Target="https://ru.tradingeconomics.com/china/inflation-cpi" TargetMode="External"/><Relationship Id="rId2" Type="http://schemas.openxmlformats.org/officeDocument/2006/relationships/hyperlink" Target="https://ru.tradingeconomics.com/turkey/inflation-cpi" TargetMode="External"/><Relationship Id="rId16" Type="http://schemas.openxmlformats.org/officeDocument/2006/relationships/hyperlink" Target="https://ru.tradingeconomics.com/india/inflation-cpi" TargetMode="External"/><Relationship Id="rId20" Type="http://schemas.openxmlformats.org/officeDocument/2006/relationships/hyperlink" Target="https://ru.tradingeconomics.com/france/inflation-cpi" TargetMode="External"/><Relationship Id="rId1" Type="http://schemas.openxmlformats.org/officeDocument/2006/relationships/slideLayout" Target="../slideLayouts/slideLayout4.xml"/><Relationship Id="rId6" Type="http://schemas.openxmlformats.org/officeDocument/2006/relationships/hyperlink" Target="https://ru.tradingeconomics.com/germany/inflation-cpi" TargetMode="External"/><Relationship Id="rId11" Type="http://schemas.openxmlformats.org/officeDocument/2006/relationships/hyperlink" Target="https://ru.tradingeconomics.com/brazil/inflation-cpi" TargetMode="External"/><Relationship Id="rId24" Type="http://schemas.openxmlformats.org/officeDocument/2006/relationships/hyperlink" Target="https://ru.tradingeconomics.com/japan/inflation-cpi" TargetMode="External"/><Relationship Id="rId5" Type="http://schemas.openxmlformats.org/officeDocument/2006/relationships/hyperlink" Target="https://ru.tradingeconomics.com/netherlands/inflation-cpi" TargetMode="External"/><Relationship Id="rId15" Type="http://schemas.openxmlformats.org/officeDocument/2006/relationships/hyperlink" Target="https://ru.tradingeconomics.com/singapore/inflation-cpi" TargetMode="External"/><Relationship Id="rId23" Type="http://schemas.openxmlformats.org/officeDocument/2006/relationships/hyperlink" Target="https://ru.tradingeconomics.com/saudi-arabia/inflation-cpi" TargetMode="External"/><Relationship Id="rId10" Type="http://schemas.openxmlformats.org/officeDocument/2006/relationships/hyperlink" Target="https://ru.tradingeconomics.com/italy/inflation-cpi" TargetMode="External"/><Relationship Id="rId19" Type="http://schemas.openxmlformats.org/officeDocument/2006/relationships/hyperlink" Target="https://ru.tradingeconomics.com/indonesia/inflation-cpi" TargetMode="External"/><Relationship Id="rId4" Type="http://schemas.openxmlformats.org/officeDocument/2006/relationships/hyperlink" Target="https://ru.tradingeconomics.com/russia/inflation-cpi" TargetMode="External"/><Relationship Id="rId9" Type="http://schemas.openxmlformats.org/officeDocument/2006/relationships/hyperlink" Target="https://ru.tradingeconomics.com/spain/inflation-cpi" TargetMode="External"/><Relationship Id="rId14" Type="http://schemas.openxmlformats.org/officeDocument/2006/relationships/hyperlink" Target="https://ru.tradingeconomics.com/south-africa/inflation-cpi" TargetMode="External"/><Relationship Id="rId22" Type="http://schemas.openxmlformats.org/officeDocument/2006/relationships/hyperlink" Target="https://ru.tradingeconomics.com/switzerland/inflation-cpi"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ru.tradingeconomics.com/united-kingdom/inflation-cpi" TargetMode="External"/><Relationship Id="rId13" Type="http://schemas.openxmlformats.org/officeDocument/2006/relationships/hyperlink" Target="https://ru.tradingeconomics.com/united-states/inflation-cpi" TargetMode="External"/><Relationship Id="rId18" Type="http://schemas.openxmlformats.org/officeDocument/2006/relationships/hyperlink" Target="https://ru.tradingeconomics.com/australia/inflation-cpi" TargetMode="External"/><Relationship Id="rId26" Type="http://schemas.openxmlformats.org/officeDocument/2006/relationships/image" Target="../media/image14.png"/><Relationship Id="rId3" Type="http://schemas.openxmlformats.org/officeDocument/2006/relationships/hyperlink" Target="https://ru.tradingeconomics.com/argentina/inflation-cpi" TargetMode="External"/><Relationship Id="rId21" Type="http://schemas.openxmlformats.org/officeDocument/2006/relationships/hyperlink" Target="https://ru.tradingeconomics.com/south-korea/inflation-cpi" TargetMode="External"/><Relationship Id="rId7" Type="http://schemas.openxmlformats.org/officeDocument/2006/relationships/hyperlink" Target="https://ru.tradingeconomics.com/euro-area/inflation-cpi" TargetMode="External"/><Relationship Id="rId12" Type="http://schemas.openxmlformats.org/officeDocument/2006/relationships/hyperlink" Target="https://ru.tradingeconomics.com/mexico/inflation-cpi" TargetMode="External"/><Relationship Id="rId17" Type="http://schemas.openxmlformats.org/officeDocument/2006/relationships/hyperlink" Target="https://ru.tradingeconomics.com/canada/inflation-cpi" TargetMode="External"/><Relationship Id="rId25" Type="http://schemas.openxmlformats.org/officeDocument/2006/relationships/hyperlink" Target="https://ru.tradingeconomics.com/china/inflation-cpi" TargetMode="External"/><Relationship Id="rId2" Type="http://schemas.openxmlformats.org/officeDocument/2006/relationships/hyperlink" Target="https://ru.tradingeconomics.com/turkey/inflation-cpi" TargetMode="External"/><Relationship Id="rId16" Type="http://schemas.openxmlformats.org/officeDocument/2006/relationships/hyperlink" Target="https://ru.tradingeconomics.com/india/inflation-cpi" TargetMode="External"/><Relationship Id="rId20" Type="http://schemas.openxmlformats.org/officeDocument/2006/relationships/hyperlink" Target="https://ru.tradingeconomics.com/france/inflation-cpi" TargetMode="External"/><Relationship Id="rId1" Type="http://schemas.openxmlformats.org/officeDocument/2006/relationships/slideLayout" Target="../slideLayouts/slideLayout4.xml"/><Relationship Id="rId6" Type="http://schemas.openxmlformats.org/officeDocument/2006/relationships/hyperlink" Target="https://ru.tradingeconomics.com/germany/inflation-cpi" TargetMode="External"/><Relationship Id="rId11" Type="http://schemas.openxmlformats.org/officeDocument/2006/relationships/hyperlink" Target="https://ru.tradingeconomics.com/brazil/inflation-cpi" TargetMode="External"/><Relationship Id="rId24" Type="http://schemas.openxmlformats.org/officeDocument/2006/relationships/hyperlink" Target="https://ru.tradingeconomics.com/japan/inflation-cpi" TargetMode="External"/><Relationship Id="rId5" Type="http://schemas.openxmlformats.org/officeDocument/2006/relationships/hyperlink" Target="https://ru.tradingeconomics.com/netherlands/inflation-cpi" TargetMode="External"/><Relationship Id="rId15" Type="http://schemas.openxmlformats.org/officeDocument/2006/relationships/hyperlink" Target="https://ru.tradingeconomics.com/singapore/inflation-cpi" TargetMode="External"/><Relationship Id="rId23" Type="http://schemas.openxmlformats.org/officeDocument/2006/relationships/hyperlink" Target="https://ru.tradingeconomics.com/saudi-arabia/inflation-cpi" TargetMode="External"/><Relationship Id="rId10" Type="http://schemas.openxmlformats.org/officeDocument/2006/relationships/hyperlink" Target="https://ru.tradingeconomics.com/italy/inflation-cpi" TargetMode="External"/><Relationship Id="rId19" Type="http://schemas.openxmlformats.org/officeDocument/2006/relationships/hyperlink" Target="https://ru.tradingeconomics.com/indonesia/inflation-cpi" TargetMode="External"/><Relationship Id="rId4" Type="http://schemas.openxmlformats.org/officeDocument/2006/relationships/hyperlink" Target="https://ru.tradingeconomics.com/russia/inflation-cpi" TargetMode="External"/><Relationship Id="rId9" Type="http://schemas.openxmlformats.org/officeDocument/2006/relationships/hyperlink" Target="https://ru.tradingeconomics.com/spain/inflation-cpi" TargetMode="External"/><Relationship Id="rId14" Type="http://schemas.openxmlformats.org/officeDocument/2006/relationships/hyperlink" Target="https://ru.tradingeconomics.com/south-africa/inflation-cpi" TargetMode="External"/><Relationship Id="rId22" Type="http://schemas.openxmlformats.org/officeDocument/2006/relationships/hyperlink" Target="https://ru.tradingeconomics.com/switzerland/inflation-cpi" TargetMode="External"/><Relationship Id="rId27"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hyperlink" Target="https://ru.tradingeconomics.com/united-kingdom/inflation-cpi" TargetMode="External"/><Relationship Id="rId13" Type="http://schemas.openxmlformats.org/officeDocument/2006/relationships/hyperlink" Target="https://ru.tradingeconomics.com/united-states/inflation-cpi" TargetMode="External"/><Relationship Id="rId18" Type="http://schemas.openxmlformats.org/officeDocument/2006/relationships/hyperlink" Target="https://ru.tradingeconomics.com/australia/inflation-cpi" TargetMode="External"/><Relationship Id="rId26" Type="http://schemas.openxmlformats.org/officeDocument/2006/relationships/image" Target="../media/image14.png"/><Relationship Id="rId3" Type="http://schemas.openxmlformats.org/officeDocument/2006/relationships/hyperlink" Target="https://ru.tradingeconomics.com/argentina/inflation-cpi" TargetMode="External"/><Relationship Id="rId21" Type="http://schemas.openxmlformats.org/officeDocument/2006/relationships/hyperlink" Target="https://ru.tradingeconomics.com/south-korea/inflation-cpi" TargetMode="External"/><Relationship Id="rId7" Type="http://schemas.openxmlformats.org/officeDocument/2006/relationships/hyperlink" Target="https://ru.tradingeconomics.com/euro-area/inflation-cpi" TargetMode="External"/><Relationship Id="rId12" Type="http://schemas.openxmlformats.org/officeDocument/2006/relationships/hyperlink" Target="https://ru.tradingeconomics.com/mexico/inflation-cpi" TargetMode="External"/><Relationship Id="rId17" Type="http://schemas.openxmlformats.org/officeDocument/2006/relationships/hyperlink" Target="https://ru.tradingeconomics.com/canada/inflation-cpi" TargetMode="External"/><Relationship Id="rId25" Type="http://schemas.openxmlformats.org/officeDocument/2006/relationships/hyperlink" Target="https://ru.tradingeconomics.com/china/inflation-cpi" TargetMode="External"/><Relationship Id="rId2" Type="http://schemas.openxmlformats.org/officeDocument/2006/relationships/hyperlink" Target="https://ru.tradingeconomics.com/turkey/inflation-cpi" TargetMode="External"/><Relationship Id="rId16" Type="http://schemas.openxmlformats.org/officeDocument/2006/relationships/hyperlink" Target="https://ru.tradingeconomics.com/india/inflation-cpi" TargetMode="External"/><Relationship Id="rId20" Type="http://schemas.openxmlformats.org/officeDocument/2006/relationships/hyperlink" Target="https://ru.tradingeconomics.com/france/inflation-cpi" TargetMode="External"/><Relationship Id="rId1" Type="http://schemas.openxmlformats.org/officeDocument/2006/relationships/slideLayout" Target="../slideLayouts/slideLayout4.xml"/><Relationship Id="rId6" Type="http://schemas.openxmlformats.org/officeDocument/2006/relationships/hyperlink" Target="https://ru.tradingeconomics.com/germany/inflation-cpi" TargetMode="External"/><Relationship Id="rId11" Type="http://schemas.openxmlformats.org/officeDocument/2006/relationships/hyperlink" Target="https://ru.tradingeconomics.com/brazil/inflation-cpi" TargetMode="External"/><Relationship Id="rId24" Type="http://schemas.openxmlformats.org/officeDocument/2006/relationships/hyperlink" Target="https://ru.tradingeconomics.com/japan/inflation-cpi" TargetMode="External"/><Relationship Id="rId5" Type="http://schemas.openxmlformats.org/officeDocument/2006/relationships/hyperlink" Target="https://ru.tradingeconomics.com/netherlands/inflation-cpi" TargetMode="External"/><Relationship Id="rId15" Type="http://schemas.openxmlformats.org/officeDocument/2006/relationships/hyperlink" Target="https://ru.tradingeconomics.com/singapore/inflation-cpi" TargetMode="External"/><Relationship Id="rId23" Type="http://schemas.openxmlformats.org/officeDocument/2006/relationships/hyperlink" Target="https://ru.tradingeconomics.com/saudi-arabia/inflation-cpi" TargetMode="External"/><Relationship Id="rId28" Type="http://schemas.openxmlformats.org/officeDocument/2006/relationships/image" Target="../media/image16.png"/><Relationship Id="rId10" Type="http://schemas.openxmlformats.org/officeDocument/2006/relationships/hyperlink" Target="https://ru.tradingeconomics.com/italy/inflation-cpi" TargetMode="External"/><Relationship Id="rId19" Type="http://schemas.openxmlformats.org/officeDocument/2006/relationships/hyperlink" Target="https://ru.tradingeconomics.com/indonesia/inflation-cpi" TargetMode="External"/><Relationship Id="rId4" Type="http://schemas.openxmlformats.org/officeDocument/2006/relationships/hyperlink" Target="https://ru.tradingeconomics.com/russia/inflation-cpi" TargetMode="External"/><Relationship Id="rId9" Type="http://schemas.openxmlformats.org/officeDocument/2006/relationships/hyperlink" Target="https://ru.tradingeconomics.com/spain/inflation-cpi" TargetMode="External"/><Relationship Id="rId14" Type="http://schemas.openxmlformats.org/officeDocument/2006/relationships/hyperlink" Target="https://ru.tradingeconomics.com/south-africa/inflation-cpi" TargetMode="External"/><Relationship Id="rId22" Type="http://schemas.openxmlformats.org/officeDocument/2006/relationships/hyperlink" Target="https://ru.tradingeconomics.com/switzerland/inflation-cpi" TargetMode="External"/><Relationship Id="rId27"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hyperlink" Target="https://ru.tradingeconomics.com/united-kingdom/inflation-cpi" TargetMode="External"/><Relationship Id="rId13" Type="http://schemas.openxmlformats.org/officeDocument/2006/relationships/hyperlink" Target="https://ru.tradingeconomics.com/united-states/inflation-cpi" TargetMode="External"/><Relationship Id="rId18" Type="http://schemas.openxmlformats.org/officeDocument/2006/relationships/hyperlink" Target="https://ru.tradingeconomics.com/australia/inflation-cpi" TargetMode="External"/><Relationship Id="rId26" Type="http://schemas.openxmlformats.org/officeDocument/2006/relationships/image" Target="../media/image14.png"/><Relationship Id="rId3" Type="http://schemas.openxmlformats.org/officeDocument/2006/relationships/hyperlink" Target="https://ru.tradingeconomics.com/argentina/inflation-cpi" TargetMode="External"/><Relationship Id="rId21" Type="http://schemas.openxmlformats.org/officeDocument/2006/relationships/hyperlink" Target="https://ru.tradingeconomics.com/south-korea/inflation-cpi" TargetMode="External"/><Relationship Id="rId7" Type="http://schemas.openxmlformats.org/officeDocument/2006/relationships/hyperlink" Target="https://ru.tradingeconomics.com/euro-area/inflation-cpi" TargetMode="External"/><Relationship Id="rId12" Type="http://schemas.openxmlformats.org/officeDocument/2006/relationships/hyperlink" Target="https://ru.tradingeconomics.com/mexico/inflation-cpi" TargetMode="External"/><Relationship Id="rId17" Type="http://schemas.openxmlformats.org/officeDocument/2006/relationships/hyperlink" Target="https://ru.tradingeconomics.com/canada/inflation-cpi" TargetMode="External"/><Relationship Id="rId25" Type="http://schemas.openxmlformats.org/officeDocument/2006/relationships/hyperlink" Target="https://ru.tradingeconomics.com/china/inflation-cpi" TargetMode="External"/><Relationship Id="rId2" Type="http://schemas.openxmlformats.org/officeDocument/2006/relationships/hyperlink" Target="https://ru.tradingeconomics.com/turkey/inflation-cpi" TargetMode="External"/><Relationship Id="rId16" Type="http://schemas.openxmlformats.org/officeDocument/2006/relationships/hyperlink" Target="https://ru.tradingeconomics.com/india/inflation-cpi" TargetMode="External"/><Relationship Id="rId20" Type="http://schemas.openxmlformats.org/officeDocument/2006/relationships/hyperlink" Target="https://ru.tradingeconomics.com/france/inflation-cpi" TargetMode="External"/><Relationship Id="rId29"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hyperlink" Target="https://ru.tradingeconomics.com/germany/inflation-cpi" TargetMode="External"/><Relationship Id="rId11" Type="http://schemas.openxmlformats.org/officeDocument/2006/relationships/hyperlink" Target="https://ru.tradingeconomics.com/brazil/inflation-cpi" TargetMode="External"/><Relationship Id="rId24" Type="http://schemas.openxmlformats.org/officeDocument/2006/relationships/hyperlink" Target="https://ru.tradingeconomics.com/japan/inflation-cpi" TargetMode="External"/><Relationship Id="rId5" Type="http://schemas.openxmlformats.org/officeDocument/2006/relationships/hyperlink" Target="https://ru.tradingeconomics.com/netherlands/inflation-cpi" TargetMode="External"/><Relationship Id="rId15" Type="http://schemas.openxmlformats.org/officeDocument/2006/relationships/hyperlink" Target="https://ru.tradingeconomics.com/singapore/inflation-cpi" TargetMode="External"/><Relationship Id="rId23" Type="http://schemas.openxmlformats.org/officeDocument/2006/relationships/hyperlink" Target="https://ru.tradingeconomics.com/saudi-arabia/inflation-cpi" TargetMode="External"/><Relationship Id="rId28" Type="http://schemas.openxmlformats.org/officeDocument/2006/relationships/image" Target="../media/image16.png"/><Relationship Id="rId10" Type="http://schemas.openxmlformats.org/officeDocument/2006/relationships/hyperlink" Target="https://ru.tradingeconomics.com/italy/inflation-cpi" TargetMode="External"/><Relationship Id="rId19" Type="http://schemas.openxmlformats.org/officeDocument/2006/relationships/hyperlink" Target="https://ru.tradingeconomics.com/indonesia/inflation-cpi" TargetMode="External"/><Relationship Id="rId4" Type="http://schemas.openxmlformats.org/officeDocument/2006/relationships/hyperlink" Target="https://ru.tradingeconomics.com/russia/inflation-cpi" TargetMode="External"/><Relationship Id="rId9" Type="http://schemas.openxmlformats.org/officeDocument/2006/relationships/hyperlink" Target="https://ru.tradingeconomics.com/spain/inflation-cpi" TargetMode="External"/><Relationship Id="rId14" Type="http://schemas.openxmlformats.org/officeDocument/2006/relationships/hyperlink" Target="https://ru.tradingeconomics.com/south-africa/inflation-cpi" TargetMode="External"/><Relationship Id="rId22" Type="http://schemas.openxmlformats.org/officeDocument/2006/relationships/hyperlink" Target="https://ru.tradingeconomics.com/switzerland/inflation-cpi" TargetMode="External"/><Relationship Id="rId27"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hyperlink" Target="https://ru.tradingeconomics.com/united-kingdom/inflation-cpi" TargetMode="External"/><Relationship Id="rId13" Type="http://schemas.openxmlformats.org/officeDocument/2006/relationships/hyperlink" Target="https://ru.tradingeconomics.com/united-states/inflation-cpi" TargetMode="External"/><Relationship Id="rId18" Type="http://schemas.openxmlformats.org/officeDocument/2006/relationships/hyperlink" Target="https://ru.tradingeconomics.com/australia/inflation-cpi" TargetMode="External"/><Relationship Id="rId26" Type="http://schemas.openxmlformats.org/officeDocument/2006/relationships/image" Target="../media/image14.png"/><Relationship Id="rId3" Type="http://schemas.openxmlformats.org/officeDocument/2006/relationships/hyperlink" Target="https://ru.tradingeconomics.com/argentina/inflation-cpi" TargetMode="External"/><Relationship Id="rId21" Type="http://schemas.openxmlformats.org/officeDocument/2006/relationships/hyperlink" Target="https://ru.tradingeconomics.com/south-korea/inflation-cpi" TargetMode="External"/><Relationship Id="rId7" Type="http://schemas.openxmlformats.org/officeDocument/2006/relationships/hyperlink" Target="https://ru.tradingeconomics.com/euro-area/inflation-cpi" TargetMode="External"/><Relationship Id="rId12" Type="http://schemas.openxmlformats.org/officeDocument/2006/relationships/hyperlink" Target="https://ru.tradingeconomics.com/mexico/inflation-cpi" TargetMode="External"/><Relationship Id="rId17" Type="http://schemas.openxmlformats.org/officeDocument/2006/relationships/hyperlink" Target="https://ru.tradingeconomics.com/canada/inflation-cpi" TargetMode="External"/><Relationship Id="rId25" Type="http://schemas.openxmlformats.org/officeDocument/2006/relationships/hyperlink" Target="https://ru.tradingeconomics.com/china/inflation-cpi" TargetMode="External"/><Relationship Id="rId2" Type="http://schemas.openxmlformats.org/officeDocument/2006/relationships/hyperlink" Target="https://ru.tradingeconomics.com/turkey/inflation-cpi" TargetMode="External"/><Relationship Id="rId16" Type="http://schemas.openxmlformats.org/officeDocument/2006/relationships/hyperlink" Target="https://ru.tradingeconomics.com/india/inflation-cpi" TargetMode="External"/><Relationship Id="rId20" Type="http://schemas.openxmlformats.org/officeDocument/2006/relationships/hyperlink" Target="https://ru.tradingeconomics.com/france/inflation-cpi" TargetMode="External"/><Relationship Id="rId29"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hyperlink" Target="https://ru.tradingeconomics.com/germany/inflation-cpi" TargetMode="External"/><Relationship Id="rId11" Type="http://schemas.openxmlformats.org/officeDocument/2006/relationships/hyperlink" Target="https://ru.tradingeconomics.com/brazil/inflation-cpi" TargetMode="External"/><Relationship Id="rId24" Type="http://schemas.openxmlformats.org/officeDocument/2006/relationships/hyperlink" Target="https://ru.tradingeconomics.com/japan/inflation-cpi" TargetMode="External"/><Relationship Id="rId5" Type="http://schemas.openxmlformats.org/officeDocument/2006/relationships/hyperlink" Target="https://ru.tradingeconomics.com/netherlands/inflation-cpi" TargetMode="External"/><Relationship Id="rId15" Type="http://schemas.openxmlformats.org/officeDocument/2006/relationships/hyperlink" Target="https://ru.tradingeconomics.com/singapore/inflation-cpi" TargetMode="External"/><Relationship Id="rId23" Type="http://schemas.openxmlformats.org/officeDocument/2006/relationships/hyperlink" Target="https://ru.tradingeconomics.com/saudi-arabia/inflation-cpi" TargetMode="External"/><Relationship Id="rId28" Type="http://schemas.openxmlformats.org/officeDocument/2006/relationships/image" Target="../media/image16.png"/><Relationship Id="rId10" Type="http://schemas.openxmlformats.org/officeDocument/2006/relationships/hyperlink" Target="https://ru.tradingeconomics.com/italy/inflation-cpi" TargetMode="External"/><Relationship Id="rId19" Type="http://schemas.openxmlformats.org/officeDocument/2006/relationships/hyperlink" Target="https://ru.tradingeconomics.com/indonesia/inflation-cpi" TargetMode="External"/><Relationship Id="rId4" Type="http://schemas.openxmlformats.org/officeDocument/2006/relationships/hyperlink" Target="https://ru.tradingeconomics.com/russia/inflation-cpi" TargetMode="External"/><Relationship Id="rId9" Type="http://schemas.openxmlformats.org/officeDocument/2006/relationships/hyperlink" Target="https://ru.tradingeconomics.com/spain/inflation-cpi" TargetMode="External"/><Relationship Id="rId14" Type="http://schemas.openxmlformats.org/officeDocument/2006/relationships/hyperlink" Target="https://ru.tradingeconomics.com/south-africa/inflation-cpi" TargetMode="External"/><Relationship Id="rId22" Type="http://schemas.openxmlformats.org/officeDocument/2006/relationships/hyperlink" Target="https://ru.tradingeconomics.com/switzerland/inflation-cpi" TargetMode="External"/><Relationship Id="rId27" Type="http://schemas.openxmlformats.org/officeDocument/2006/relationships/image" Target="../media/image15.png"/><Relationship Id="rId30"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hyperlink" Target="https://ru.tradingeconomics.com/united-kingdom/inflation-cpi" TargetMode="External"/><Relationship Id="rId13" Type="http://schemas.openxmlformats.org/officeDocument/2006/relationships/hyperlink" Target="https://ru.tradingeconomics.com/united-states/inflation-cpi" TargetMode="External"/><Relationship Id="rId18" Type="http://schemas.openxmlformats.org/officeDocument/2006/relationships/hyperlink" Target="https://ru.tradingeconomics.com/australia/inflation-cpi" TargetMode="External"/><Relationship Id="rId26" Type="http://schemas.openxmlformats.org/officeDocument/2006/relationships/image" Target="../media/image14.png"/><Relationship Id="rId3" Type="http://schemas.openxmlformats.org/officeDocument/2006/relationships/hyperlink" Target="https://ru.tradingeconomics.com/argentina/inflation-cpi" TargetMode="External"/><Relationship Id="rId21" Type="http://schemas.openxmlformats.org/officeDocument/2006/relationships/hyperlink" Target="https://ru.tradingeconomics.com/south-korea/inflation-cpi" TargetMode="External"/><Relationship Id="rId7" Type="http://schemas.openxmlformats.org/officeDocument/2006/relationships/hyperlink" Target="https://ru.tradingeconomics.com/euro-area/inflation-cpi" TargetMode="External"/><Relationship Id="rId12" Type="http://schemas.openxmlformats.org/officeDocument/2006/relationships/hyperlink" Target="https://ru.tradingeconomics.com/mexico/inflation-cpi" TargetMode="External"/><Relationship Id="rId17" Type="http://schemas.openxmlformats.org/officeDocument/2006/relationships/hyperlink" Target="https://ru.tradingeconomics.com/canada/inflation-cpi" TargetMode="External"/><Relationship Id="rId25" Type="http://schemas.openxmlformats.org/officeDocument/2006/relationships/hyperlink" Target="https://ru.tradingeconomics.com/china/inflation-cpi" TargetMode="External"/><Relationship Id="rId2" Type="http://schemas.openxmlformats.org/officeDocument/2006/relationships/hyperlink" Target="https://ru.tradingeconomics.com/turkey/inflation-cpi" TargetMode="External"/><Relationship Id="rId16" Type="http://schemas.openxmlformats.org/officeDocument/2006/relationships/hyperlink" Target="https://ru.tradingeconomics.com/india/inflation-cpi" TargetMode="External"/><Relationship Id="rId20" Type="http://schemas.openxmlformats.org/officeDocument/2006/relationships/hyperlink" Target="https://ru.tradingeconomics.com/france/inflation-cpi" TargetMode="External"/><Relationship Id="rId29"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hyperlink" Target="https://ru.tradingeconomics.com/germany/inflation-cpi" TargetMode="External"/><Relationship Id="rId11" Type="http://schemas.openxmlformats.org/officeDocument/2006/relationships/hyperlink" Target="https://ru.tradingeconomics.com/brazil/inflation-cpi" TargetMode="External"/><Relationship Id="rId24" Type="http://schemas.openxmlformats.org/officeDocument/2006/relationships/hyperlink" Target="https://ru.tradingeconomics.com/japan/inflation-cpi" TargetMode="External"/><Relationship Id="rId5" Type="http://schemas.openxmlformats.org/officeDocument/2006/relationships/hyperlink" Target="https://ru.tradingeconomics.com/netherlands/inflation-cpi" TargetMode="External"/><Relationship Id="rId15" Type="http://schemas.openxmlformats.org/officeDocument/2006/relationships/hyperlink" Target="https://ru.tradingeconomics.com/singapore/inflation-cpi" TargetMode="External"/><Relationship Id="rId23" Type="http://schemas.openxmlformats.org/officeDocument/2006/relationships/hyperlink" Target="https://ru.tradingeconomics.com/saudi-arabia/inflation-cpi" TargetMode="External"/><Relationship Id="rId28" Type="http://schemas.openxmlformats.org/officeDocument/2006/relationships/image" Target="../media/image16.png"/><Relationship Id="rId10" Type="http://schemas.openxmlformats.org/officeDocument/2006/relationships/hyperlink" Target="https://ru.tradingeconomics.com/italy/inflation-cpi" TargetMode="External"/><Relationship Id="rId19" Type="http://schemas.openxmlformats.org/officeDocument/2006/relationships/hyperlink" Target="https://ru.tradingeconomics.com/indonesia/inflation-cpi" TargetMode="External"/><Relationship Id="rId4" Type="http://schemas.openxmlformats.org/officeDocument/2006/relationships/hyperlink" Target="https://ru.tradingeconomics.com/russia/inflation-cpi" TargetMode="External"/><Relationship Id="rId9" Type="http://schemas.openxmlformats.org/officeDocument/2006/relationships/hyperlink" Target="https://ru.tradingeconomics.com/spain/inflation-cpi" TargetMode="External"/><Relationship Id="rId14" Type="http://schemas.openxmlformats.org/officeDocument/2006/relationships/hyperlink" Target="https://ru.tradingeconomics.com/south-africa/inflation-cpi" TargetMode="External"/><Relationship Id="rId22" Type="http://schemas.openxmlformats.org/officeDocument/2006/relationships/hyperlink" Target="https://ru.tradingeconomics.com/switzerland/inflation-cpi" TargetMode="External"/><Relationship Id="rId27" Type="http://schemas.openxmlformats.org/officeDocument/2006/relationships/image" Target="../media/image15.png"/><Relationship Id="rId30"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24.ti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24.tif"/><Relationship Id="rId1" Type="http://schemas.openxmlformats.org/officeDocument/2006/relationships/slideLayout" Target="../slideLayouts/slideLayout12.xml"/><Relationship Id="rId4" Type="http://schemas.openxmlformats.org/officeDocument/2006/relationships/image" Target="../media/image26.tif"/></Relationships>
</file>

<file path=ppt/slides/_rels/slide32.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24.tif"/><Relationship Id="rId1" Type="http://schemas.openxmlformats.org/officeDocument/2006/relationships/slideLayout" Target="../slideLayouts/slideLayout12.xml"/><Relationship Id="rId5" Type="http://schemas.openxmlformats.org/officeDocument/2006/relationships/image" Target="../media/image27.tif"/><Relationship Id="rId4" Type="http://schemas.openxmlformats.org/officeDocument/2006/relationships/image" Target="../media/image26.tif"/></Relationships>
</file>

<file path=ppt/slides/_rels/slide33.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24.tif"/><Relationship Id="rId1" Type="http://schemas.openxmlformats.org/officeDocument/2006/relationships/slideLayout" Target="../slideLayouts/slideLayout12.xml"/><Relationship Id="rId6" Type="http://schemas.openxmlformats.org/officeDocument/2006/relationships/image" Target="../media/image28.tif"/><Relationship Id="rId5" Type="http://schemas.openxmlformats.org/officeDocument/2006/relationships/image" Target="../media/image27.tif"/><Relationship Id="rId4" Type="http://schemas.openxmlformats.org/officeDocument/2006/relationships/image" Target="../media/image26.tif"/></Relationships>
</file>

<file path=ppt/slides/_rels/slide34.xml.rels><?xml version="1.0" encoding="UTF-8" standalone="yes"?>
<Relationships xmlns="http://schemas.openxmlformats.org/package/2006/relationships"><Relationship Id="rId3" Type="http://schemas.openxmlformats.org/officeDocument/2006/relationships/image" Target="../media/image25.tif"/><Relationship Id="rId7" Type="http://schemas.openxmlformats.org/officeDocument/2006/relationships/image" Target="../media/image29.tif"/><Relationship Id="rId2" Type="http://schemas.openxmlformats.org/officeDocument/2006/relationships/image" Target="../media/image24.tif"/><Relationship Id="rId1" Type="http://schemas.openxmlformats.org/officeDocument/2006/relationships/slideLayout" Target="../slideLayouts/slideLayout12.xml"/><Relationship Id="rId6" Type="http://schemas.openxmlformats.org/officeDocument/2006/relationships/image" Target="../media/image28.tif"/><Relationship Id="rId5" Type="http://schemas.openxmlformats.org/officeDocument/2006/relationships/image" Target="../media/image27.tif"/><Relationship Id="rId4" Type="http://schemas.openxmlformats.org/officeDocument/2006/relationships/image" Target="../media/image26.tif"/></Relationships>
</file>

<file path=ppt/slides/_rels/slide35.xml.rels><?xml version="1.0" encoding="UTF-8" standalone="yes"?>
<Relationships xmlns="http://schemas.openxmlformats.org/package/2006/relationships"><Relationship Id="rId3" Type="http://schemas.openxmlformats.org/officeDocument/2006/relationships/image" Target="../media/image25.tif"/><Relationship Id="rId7" Type="http://schemas.openxmlformats.org/officeDocument/2006/relationships/image" Target="../media/image29.tif"/><Relationship Id="rId2" Type="http://schemas.openxmlformats.org/officeDocument/2006/relationships/image" Target="../media/image24.tif"/><Relationship Id="rId1" Type="http://schemas.openxmlformats.org/officeDocument/2006/relationships/slideLayout" Target="../slideLayouts/slideLayout12.xml"/><Relationship Id="rId6" Type="http://schemas.openxmlformats.org/officeDocument/2006/relationships/image" Target="../media/image28.tif"/><Relationship Id="rId5" Type="http://schemas.openxmlformats.org/officeDocument/2006/relationships/image" Target="../media/image27.tif"/><Relationship Id="rId4" Type="http://schemas.openxmlformats.org/officeDocument/2006/relationships/image" Target="../media/image26.tif"/></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4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hyperlink" Target="https://www.google.com/url?sa=t&amp;rct=j&amp;q=&amp;esrc=s&amp;source=web&amp;cd=&amp;ved=2ahUKEwipzeKmu8f6AhWVUXcKHftzBcUQFnoECAUQAw&amp;url=https://desapublications.un.org/file/989/download&amp;usg=AOvVaw0LKWr15IBA0_ojeoky-FfW"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Image" descr="Image"/>
          <p:cNvPicPr>
            <a:picLocks noChangeAspect="1"/>
          </p:cNvPicPr>
          <p:nvPr/>
        </p:nvPicPr>
        <p:blipFill>
          <a:blip r:embed="rId3"/>
          <a:stretch>
            <a:fillRect/>
          </a:stretch>
        </p:blipFill>
        <p:spPr>
          <a:xfrm>
            <a:off x="904095" y="884627"/>
            <a:ext cx="2009550" cy="526161"/>
          </a:xfrm>
          <a:prstGeom prst="rect">
            <a:avLst/>
          </a:prstGeom>
          <a:ln w="12700">
            <a:miter lim="400000"/>
          </a:ln>
        </p:spPr>
      </p:pic>
      <p:sp>
        <p:nvSpPr>
          <p:cNvPr id="301" name="О дивный VUCA-BANI мир"/>
          <p:cNvSpPr txBox="1">
            <a:spLocks noGrp="1"/>
          </p:cNvSpPr>
          <p:nvPr>
            <p:ph type="body" idx="21"/>
          </p:nvPr>
        </p:nvSpPr>
        <p:spPr>
          <a:xfrm>
            <a:off x="904095" y="7193279"/>
            <a:ext cx="15478464" cy="3385540"/>
          </a:xfrm>
          <a:prstGeom prst="rect">
            <a:avLst/>
          </a:prstGeom>
        </p:spPr>
        <p:txBody>
          <a:bodyPr/>
          <a:lstStyle/>
          <a:p>
            <a:pPr>
              <a:lnSpc>
                <a:spcPct val="100000"/>
              </a:lnSpc>
              <a:spcBef>
                <a:spcPts val="0"/>
              </a:spcBef>
            </a:pPr>
            <a:r>
              <a:rPr sz="10400" b="1" dirty="0" err="1">
                <a:latin typeface="Graphik RBC LC Semibold" panose="020B0503030202060203" pitchFamily="34" charset="0"/>
              </a:rPr>
              <a:t>О</a:t>
            </a:r>
            <a:r>
              <a:rPr sz="10400" b="1" dirty="0">
                <a:latin typeface="Graphik RBC LC Semibold" panose="020B0503030202060203" pitchFamily="34" charset="0"/>
              </a:rPr>
              <a:t> </a:t>
            </a:r>
            <a:r>
              <a:rPr sz="10400" b="1" dirty="0" err="1">
                <a:latin typeface="Graphik RBC LC Semibold" panose="020B0503030202060203" pitchFamily="34" charset="0"/>
              </a:rPr>
              <a:t>дивный</a:t>
            </a:r>
            <a:r>
              <a:rPr sz="10400" b="1" dirty="0">
                <a:latin typeface="Graphik RBC LC Semibold" panose="020B0503030202060203" pitchFamily="34" charset="0"/>
              </a:rPr>
              <a:t> </a:t>
            </a:r>
            <a:endParaRPr lang="en-US" sz="10400" b="1" dirty="0">
              <a:latin typeface="Graphik RBC LC Semibold" panose="020B0503030202060203" pitchFamily="34" charset="0"/>
            </a:endParaRPr>
          </a:p>
          <a:p>
            <a:pPr>
              <a:lnSpc>
                <a:spcPct val="100000"/>
              </a:lnSpc>
              <a:spcBef>
                <a:spcPts val="0"/>
              </a:spcBef>
            </a:pPr>
            <a:r>
              <a:rPr sz="10400" b="1" dirty="0">
                <a:latin typeface="Graphik RBC LC Semibold" panose="020B0503030202060203" pitchFamily="34" charset="0"/>
              </a:rPr>
              <a:t>VUCA-BANI </a:t>
            </a:r>
            <a:r>
              <a:rPr sz="10400" b="1" dirty="0" err="1">
                <a:latin typeface="Graphik RBC LC Semibold" panose="020B0503030202060203" pitchFamily="34" charset="0"/>
              </a:rPr>
              <a:t>мир</a:t>
            </a:r>
            <a:endParaRPr sz="10400" b="1" dirty="0">
              <a:latin typeface="Graphik RBC LC Semibold" panose="020B0503030202060203" pitchFamily="34" charset="0"/>
            </a:endParaRPr>
          </a:p>
        </p:txBody>
      </p:sp>
      <p:sp>
        <p:nvSpPr>
          <p:cNvPr id="302" name="rbc.ru"/>
          <p:cNvSpPr txBox="1"/>
          <p:nvPr/>
        </p:nvSpPr>
        <p:spPr>
          <a:xfrm>
            <a:off x="21640891" y="12777999"/>
            <a:ext cx="3031468" cy="4368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defRPr>
                <a:solidFill>
                  <a:srgbClr val="FFFFFF"/>
                </a:solidFill>
              </a:defRPr>
            </a:lvl1pPr>
          </a:lstStyle>
          <a:p>
            <a:r>
              <a:t>rbc.ru</a:t>
            </a:r>
          </a:p>
        </p:txBody>
      </p:sp>
      <p:pic>
        <p:nvPicPr>
          <p:cNvPr id="303" name="KV_превью (3).jpg" descr="KV_превью (3).jpg"/>
          <p:cNvPicPr>
            <a:picLocks noChangeAspect="1"/>
          </p:cNvPicPr>
          <p:nvPr/>
        </p:nvPicPr>
        <p:blipFill>
          <a:blip r:embed="rId4"/>
          <a:stretch>
            <a:fillRect/>
          </a:stretch>
        </p:blipFill>
        <p:spPr>
          <a:xfrm>
            <a:off x="14096999" y="0"/>
            <a:ext cx="10287001" cy="1371600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lide Number"/>
          <p:cNvSpPr txBox="1">
            <a:spLocks noGrp="1"/>
          </p:cNvSpPr>
          <p:nvPr>
            <p:ph type="sldNum" sz="quarter" idx="2"/>
          </p:nvPr>
        </p:nvSpPr>
        <p:spPr>
          <a:xfrm>
            <a:off x="23205470" y="12818639"/>
            <a:ext cx="271527" cy="355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sp>
        <p:nvSpPr>
          <p:cNvPr id="338" name="DXY"/>
          <p:cNvSpPr txBox="1">
            <a:spLocks noGrp="1"/>
          </p:cNvSpPr>
          <p:nvPr>
            <p:ph type="body" idx="21"/>
          </p:nvPr>
        </p:nvSpPr>
        <p:spPr>
          <a:xfrm>
            <a:off x="707708" y="893660"/>
            <a:ext cx="12788720" cy="1208992"/>
          </a:xfrm>
          <a:prstGeom prst="rect">
            <a:avLst/>
          </a:prstGeom>
        </p:spPr>
        <p:txBody>
          <a:bodyPr>
            <a:normAutofit/>
          </a:bodyPr>
          <a:lstStyle/>
          <a:p>
            <a:r>
              <a:rPr lang="en-US" dirty="0">
                <a:solidFill>
                  <a:schemeClr val="tx1">
                    <a:lumMod val="50000"/>
                    <a:lumOff val="50000"/>
                  </a:schemeClr>
                </a:solidFill>
              </a:rPr>
              <a:t>(</a:t>
            </a:r>
            <a:r>
              <a:rPr lang="ru-RU" dirty="0">
                <a:solidFill>
                  <a:schemeClr val="tx1">
                    <a:lumMod val="50000"/>
                    <a:lumOff val="50000"/>
                  </a:schemeClr>
                </a:solidFill>
              </a:rPr>
              <a:t>Де)глобализация</a:t>
            </a:r>
            <a:endParaRPr dirty="0">
              <a:solidFill>
                <a:schemeClr val="tx1">
                  <a:lumMod val="50000"/>
                  <a:lumOff val="50000"/>
                </a:schemeClr>
              </a:solidFill>
            </a:endParaRPr>
          </a:p>
        </p:txBody>
      </p:sp>
      <p:sp>
        <p:nvSpPr>
          <p:cNvPr id="4" name="Угроза корпоративным доходам…">
            <a:extLst>
              <a:ext uri="{FF2B5EF4-FFF2-40B4-BE49-F238E27FC236}">
                <a16:creationId xmlns:a16="http://schemas.microsoft.com/office/drawing/2014/main" id="{FACC92C6-9E64-8F38-A9B1-1A25284D31B7}"/>
              </a:ext>
            </a:extLst>
          </p:cNvPr>
          <p:cNvSpPr txBox="1">
            <a:spLocks noGrp="1"/>
          </p:cNvSpPr>
          <p:nvPr>
            <p:ph type="body" idx="22"/>
          </p:nvPr>
        </p:nvSpPr>
        <p:spPr>
          <a:xfrm>
            <a:off x="2108200" y="2419508"/>
            <a:ext cx="6500541" cy="4175180"/>
          </a:xfrm>
          <a:prstGeom prst="rect">
            <a:avLst/>
          </a:prstGeom>
        </p:spPr>
        <p:txBody>
          <a:bodyPr/>
          <a:lstStyle/>
          <a:p>
            <a:pPr defTabSz="457200">
              <a:lnSpc>
                <a:spcPts val="4500"/>
              </a:lnSpc>
              <a:spcBef>
                <a:spcPts val="0"/>
              </a:spcBef>
              <a:buSzPct val="100000"/>
              <a:defRPr sz="3000"/>
            </a:pPr>
            <a:r>
              <a:rPr lang="ru-RU" sz="3400" dirty="0">
                <a:solidFill>
                  <a:schemeClr val="tx1">
                    <a:lumMod val="50000"/>
                    <a:lumOff val="50000"/>
                  </a:schemeClr>
                </a:solidFill>
              </a:rPr>
              <a:t>Мировой финансовый кризис</a:t>
            </a:r>
          </a:p>
          <a:p>
            <a:pPr defTabSz="457200">
              <a:lnSpc>
                <a:spcPts val="4500"/>
              </a:lnSpc>
              <a:spcBef>
                <a:spcPts val="0"/>
              </a:spcBef>
              <a:buSzPct val="100000"/>
              <a:defRPr sz="3000"/>
            </a:pPr>
            <a:r>
              <a:rPr lang="en-US" sz="3400" dirty="0">
                <a:solidFill>
                  <a:schemeClr val="tx1">
                    <a:lumMod val="50000"/>
                    <a:lumOff val="50000"/>
                  </a:schemeClr>
                </a:solidFill>
              </a:rPr>
              <a:t>Brexit</a:t>
            </a:r>
          </a:p>
          <a:p>
            <a:pPr defTabSz="457200">
              <a:lnSpc>
                <a:spcPts val="4500"/>
              </a:lnSpc>
              <a:spcBef>
                <a:spcPts val="0"/>
              </a:spcBef>
              <a:buSzPct val="100000"/>
              <a:defRPr sz="3000"/>
            </a:pPr>
            <a:r>
              <a:rPr lang="ru-RU" sz="3400" dirty="0">
                <a:solidFill>
                  <a:schemeClr val="tx1">
                    <a:lumMod val="50000"/>
                    <a:lumOff val="50000"/>
                  </a:schemeClr>
                </a:solidFill>
              </a:rPr>
              <a:t>Торговая политика Трампа</a:t>
            </a:r>
          </a:p>
          <a:p>
            <a:pPr defTabSz="457200">
              <a:lnSpc>
                <a:spcPts val="4500"/>
              </a:lnSpc>
              <a:spcBef>
                <a:spcPts val="0"/>
              </a:spcBef>
              <a:buSzPct val="100000"/>
              <a:defRPr sz="3000"/>
            </a:pPr>
            <a:r>
              <a:rPr lang="ru-RU" sz="3400" dirty="0">
                <a:solidFill>
                  <a:schemeClr val="tx1">
                    <a:lumMod val="50000"/>
                    <a:lumOff val="50000"/>
                  </a:schemeClr>
                </a:solidFill>
              </a:rPr>
              <a:t>Рост националистических настроений</a:t>
            </a:r>
          </a:p>
          <a:p>
            <a:pPr defTabSz="457200">
              <a:lnSpc>
                <a:spcPts val="4500"/>
              </a:lnSpc>
              <a:spcBef>
                <a:spcPts val="0"/>
              </a:spcBef>
              <a:buSzPct val="100000"/>
              <a:defRPr sz="3000"/>
            </a:pPr>
            <a:r>
              <a:rPr lang="ru-RU" sz="3400" dirty="0">
                <a:solidFill>
                  <a:schemeClr val="tx1">
                    <a:lumMod val="50000"/>
                    <a:lumOff val="50000"/>
                  </a:schemeClr>
                </a:solidFill>
              </a:rPr>
              <a:t>Пандемия </a:t>
            </a:r>
          </a:p>
          <a:p>
            <a:pPr defTabSz="457200">
              <a:lnSpc>
                <a:spcPts val="4500"/>
              </a:lnSpc>
              <a:spcBef>
                <a:spcPts val="0"/>
              </a:spcBef>
              <a:buSzPct val="100000"/>
              <a:defRPr sz="3000"/>
            </a:pPr>
            <a:r>
              <a:rPr lang="ru-RU" sz="3400" dirty="0">
                <a:solidFill>
                  <a:schemeClr val="tx1">
                    <a:lumMod val="50000"/>
                    <a:lumOff val="50000"/>
                  </a:schemeClr>
                </a:solidFill>
              </a:rPr>
              <a:t>Геополитические сдвиги</a:t>
            </a:r>
            <a:endParaRPr lang="en-US" sz="3400" dirty="0">
              <a:solidFill>
                <a:schemeClr val="tx1">
                  <a:lumMod val="50000"/>
                  <a:lumOff val="50000"/>
                </a:schemeClr>
              </a:solidFill>
            </a:endParaRPr>
          </a:p>
        </p:txBody>
      </p:sp>
      <p:pic>
        <p:nvPicPr>
          <p:cNvPr id="5" name="Picture 4">
            <a:extLst>
              <a:ext uri="{FF2B5EF4-FFF2-40B4-BE49-F238E27FC236}">
                <a16:creationId xmlns:a16="http://schemas.microsoft.com/office/drawing/2014/main" id="{734710C3-AC6C-DE3F-2B6A-2A3CD03898F4}"/>
              </a:ext>
            </a:extLst>
          </p:cNvPr>
          <p:cNvPicPr>
            <a:picLocks noChangeAspect="1"/>
          </p:cNvPicPr>
          <p:nvPr/>
        </p:nvPicPr>
        <p:blipFill>
          <a:blip r:embed="rId2">
            <a:alphaModFix amt="25000"/>
          </a:blip>
          <a:stretch>
            <a:fillRect/>
          </a:stretch>
        </p:blipFill>
        <p:spPr>
          <a:xfrm>
            <a:off x="728341" y="7001955"/>
            <a:ext cx="7946138" cy="5776043"/>
          </a:xfrm>
          <a:prstGeom prst="roundRect">
            <a:avLst>
              <a:gd name="adj" fmla="val 4167"/>
            </a:avLst>
          </a:prstGeom>
          <a:solidFill>
            <a:srgbClr val="FFFFFF">
              <a:alpha val="44000"/>
            </a:srgbClr>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5" name="TextBox 14">
            <a:extLst>
              <a:ext uri="{FF2B5EF4-FFF2-40B4-BE49-F238E27FC236}">
                <a16:creationId xmlns:a16="http://schemas.microsoft.com/office/drawing/2014/main" id="{B251E45A-3951-B492-FD83-7F326AE94C8D}"/>
              </a:ext>
            </a:extLst>
          </p:cNvPr>
          <p:cNvSpPr txBox="1"/>
          <p:nvPr/>
        </p:nvSpPr>
        <p:spPr>
          <a:xfrm>
            <a:off x="707708" y="2459902"/>
            <a:ext cx="1400492" cy="6155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400" dirty="0">
                <a:solidFill>
                  <a:schemeClr val="tx1">
                    <a:lumMod val="50000"/>
                    <a:lumOff val="50000"/>
                  </a:schemeClr>
                </a:solidFill>
              </a:rPr>
              <a:t>2008</a:t>
            </a:r>
            <a:endParaRPr lang="en-RU" sz="3400" dirty="0">
              <a:solidFill>
                <a:schemeClr val="tx1">
                  <a:lumMod val="50000"/>
                  <a:lumOff val="50000"/>
                </a:schemeClr>
              </a:solidFill>
            </a:endParaRPr>
          </a:p>
        </p:txBody>
      </p:sp>
      <p:sp>
        <p:nvSpPr>
          <p:cNvPr id="19" name="ИС2022">
            <a:extLst>
              <a:ext uri="{FF2B5EF4-FFF2-40B4-BE49-F238E27FC236}">
                <a16:creationId xmlns:a16="http://schemas.microsoft.com/office/drawing/2014/main" id="{C22D0C8E-97B1-FE51-DC9A-ED87D1ECF147}"/>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sp>
        <p:nvSpPr>
          <p:cNvPr id="20" name="TextBox 19">
            <a:extLst>
              <a:ext uri="{FF2B5EF4-FFF2-40B4-BE49-F238E27FC236}">
                <a16:creationId xmlns:a16="http://schemas.microsoft.com/office/drawing/2014/main" id="{3D78E10B-90DF-FB24-C8D7-0698B8ABECAA}"/>
              </a:ext>
            </a:extLst>
          </p:cNvPr>
          <p:cNvSpPr txBox="1"/>
          <p:nvPr/>
        </p:nvSpPr>
        <p:spPr>
          <a:xfrm>
            <a:off x="728341" y="3053221"/>
            <a:ext cx="1400492" cy="6155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400" dirty="0">
                <a:solidFill>
                  <a:schemeClr val="tx1">
                    <a:lumMod val="50000"/>
                    <a:lumOff val="50000"/>
                  </a:schemeClr>
                </a:solidFill>
              </a:rPr>
              <a:t>2016</a:t>
            </a:r>
            <a:endParaRPr lang="en-RU" sz="3400" dirty="0">
              <a:solidFill>
                <a:schemeClr val="tx1">
                  <a:lumMod val="50000"/>
                  <a:lumOff val="50000"/>
                </a:schemeClr>
              </a:solidFill>
            </a:endParaRPr>
          </a:p>
        </p:txBody>
      </p:sp>
      <p:sp>
        <p:nvSpPr>
          <p:cNvPr id="23" name="TextBox 22">
            <a:extLst>
              <a:ext uri="{FF2B5EF4-FFF2-40B4-BE49-F238E27FC236}">
                <a16:creationId xmlns:a16="http://schemas.microsoft.com/office/drawing/2014/main" id="{3CE8C428-D0EC-4B05-7A94-1CAACA552D27}"/>
              </a:ext>
            </a:extLst>
          </p:cNvPr>
          <p:cNvSpPr txBox="1"/>
          <p:nvPr/>
        </p:nvSpPr>
        <p:spPr>
          <a:xfrm>
            <a:off x="728341" y="3614856"/>
            <a:ext cx="1400492" cy="6155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400" dirty="0">
                <a:solidFill>
                  <a:schemeClr val="tx1">
                    <a:lumMod val="50000"/>
                    <a:lumOff val="50000"/>
                  </a:schemeClr>
                </a:solidFill>
              </a:rPr>
              <a:t>2017</a:t>
            </a:r>
            <a:endParaRPr lang="en-RU" sz="3400" dirty="0">
              <a:solidFill>
                <a:schemeClr val="tx1">
                  <a:lumMod val="50000"/>
                  <a:lumOff val="50000"/>
                </a:schemeClr>
              </a:solidFill>
            </a:endParaRPr>
          </a:p>
        </p:txBody>
      </p:sp>
      <p:sp>
        <p:nvSpPr>
          <p:cNvPr id="24" name="TextBox 23">
            <a:extLst>
              <a:ext uri="{FF2B5EF4-FFF2-40B4-BE49-F238E27FC236}">
                <a16:creationId xmlns:a16="http://schemas.microsoft.com/office/drawing/2014/main" id="{A9178226-F053-5B51-675B-3283387B3FC5}"/>
              </a:ext>
            </a:extLst>
          </p:cNvPr>
          <p:cNvSpPr txBox="1"/>
          <p:nvPr/>
        </p:nvSpPr>
        <p:spPr>
          <a:xfrm>
            <a:off x="728341" y="4175033"/>
            <a:ext cx="1400492" cy="6155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400" dirty="0">
                <a:solidFill>
                  <a:schemeClr val="tx1">
                    <a:lumMod val="50000"/>
                    <a:lumOff val="50000"/>
                  </a:schemeClr>
                </a:solidFill>
              </a:rPr>
              <a:t>2018</a:t>
            </a:r>
            <a:endParaRPr lang="en-RU" sz="3400" dirty="0">
              <a:solidFill>
                <a:schemeClr val="tx1">
                  <a:lumMod val="50000"/>
                  <a:lumOff val="50000"/>
                </a:schemeClr>
              </a:solidFill>
            </a:endParaRPr>
          </a:p>
        </p:txBody>
      </p:sp>
      <p:sp>
        <p:nvSpPr>
          <p:cNvPr id="25" name="TextBox 24">
            <a:extLst>
              <a:ext uri="{FF2B5EF4-FFF2-40B4-BE49-F238E27FC236}">
                <a16:creationId xmlns:a16="http://schemas.microsoft.com/office/drawing/2014/main" id="{08DB1B39-41BE-F397-A1B4-2EDF2486C7D7}"/>
              </a:ext>
            </a:extLst>
          </p:cNvPr>
          <p:cNvSpPr txBox="1"/>
          <p:nvPr/>
        </p:nvSpPr>
        <p:spPr>
          <a:xfrm>
            <a:off x="707708" y="5308406"/>
            <a:ext cx="1400492" cy="6155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400" dirty="0">
                <a:solidFill>
                  <a:schemeClr val="tx1">
                    <a:lumMod val="50000"/>
                    <a:lumOff val="50000"/>
                  </a:schemeClr>
                </a:solidFill>
              </a:rPr>
              <a:t>2020</a:t>
            </a:r>
            <a:endParaRPr lang="en-RU" sz="3400" dirty="0">
              <a:solidFill>
                <a:schemeClr val="tx1">
                  <a:lumMod val="50000"/>
                  <a:lumOff val="50000"/>
                </a:schemeClr>
              </a:solidFill>
            </a:endParaRPr>
          </a:p>
        </p:txBody>
      </p:sp>
      <p:sp>
        <p:nvSpPr>
          <p:cNvPr id="26" name="TextBox 25">
            <a:extLst>
              <a:ext uri="{FF2B5EF4-FFF2-40B4-BE49-F238E27FC236}">
                <a16:creationId xmlns:a16="http://schemas.microsoft.com/office/drawing/2014/main" id="{F06C984E-E663-87C4-1F5C-ADE6FD3A82A4}"/>
              </a:ext>
            </a:extLst>
          </p:cNvPr>
          <p:cNvSpPr txBox="1"/>
          <p:nvPr/>
        </p:nvSpPr>
        <p:spPr>
          <a:xfrm>
            <a:off x="707708" y="5903800"/>
            <a:ext cx="1400492" cy="6155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400" dirty="0">
                <a:solidFill>
                  <a:schemeClr val="tx1">
                    <a:lumMod val="50000"/>
                    <a:lumOff val="50000"/>
                  </a:schemeClr>
                </a:solidFill>
              </a:rPr>
              <a:t>2022</a:t>
            </a:r>
            <a:endParaRPr lang="en-RU" sz="3400" dirty="0">
              <a:solidFill>
                <a:schemeClr val="tx1">
                  <a:lumMod val="50000"/>
                  <a:lumOff val="50000"/>
                </a:schemeClr>
              </a:solidFill>
            </a:endParaRPr>
          </a:p>
        </p:txBody>
      </p:sp>
      <p:sp>
        <p:nvSpPr>
          <p:cNvPr id="2" name="DXY">
            <a:extLst>
              <a:ext uri="{FF2B5EF4-FFF2-40B4-BE49-F238E27FC236}">
                <a16:creationId xmlns:a16="http://schemas.microsoft.com/office/drawing/2014/main" id="{B412541A-E589-8FE4-965D-6CAC57523C78}"/>
              </a:ext>
            </a:extLst>
          </p:cNvPr>
          <p:cNvSpPr txBox="1">
            <a:spLocks/>
          </p:cNvSpPr>
          <p:nvPr/>
        </p:nvSpPr>
        <p:spPr>
          <a:xfrm>
            <a:off x="8907425" y="893660"/>
            <a:ext cx="7067652" cy="120899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828800" latinLnBrk="0">
              <a:lnSpc>
                <a:spcPct val="90000"/>
              </a:lnSpc>
              <a:spcBef>
                <a:spcPts val="2000"/>
              </a:spcBef>
              <a:spcAft>
                <a:spcPts val="0"/>
              </a:spcAft>
              <a:buClrTx/>
              <a:buSzTx/>
              <a:buFontTx/>
              <a:buNone/>
              <a:tabLst/>
              <a:defRPr sz="6500" b="0" i="0" u="none" strike="noStrike" cap="none" spc="0" baseline="0">
                <a:solidFill>
                  <a:srgbClr val="FFFFFF"/>
                </a:solidFill>
                <a:uFillTx/>
                <a:latin typeface="Graphik RBC LC Semibold"/>
                <a:ea typeface="Graphik RBC LC Semibold"/>
                <a:cs typeface="Graphik RBC LC Semibold"/>
                <a:sym typeface="Graphik RBC LC Semibold"/>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ru-RU" dirty="0" err="1"/>
              <a:t>Слоубализация</a:t>
            </a:r>
            <a:endParaRPr lang="ru-RU" dirty="0"/>
          </a:p>
        </p:txBody>
      </p:sp>
      <p:sp>
        <p:nvSpPr>
          <p:cNvPr id="3" name="Угроза корпоративным доходам…">
            <a:extLst>
              <a:ext uri="{FF2B5EF4-FFF2-40B4-BE49-F238E27FC236}">
                <a16:creationId xmlns:a16="http://schemas.microsoft.com/office/drawing/2014/main" id="{91A74EB2-47DD-9328-A9E2-97A0E50AAEDA}"/>
              </a:ext>
            </a:extLst>
          </p:cNvPr>
          <p:cNvSpPr txBox="1">
            <a:spLocks/>
          </p:cNvSpPr>
          <p:nvPr/>
        </p:nvSpPr>
        <p:spPr>
          <a:xfrm>
            <a:off x="8907426" y="2365569"/>
            <a:ext cx="7071724" cy="589520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defTabSz="457200" hangingPunct="1">
              <a:lnSpc>
                <a:spcPts val="4500"/>
              </a:lnSpc>
              <a:spcBef>
                <a:spcPts val="0"/>
              </a:spcBef>
              <a:buSzPct val="100000"/>
              <a:defRPr sz="3000"/>
            </a:pPr>
            <a:r>
              <a:rPr lang="ru-RU" b="0" i="1" u="none" strike="noStrike" dirty="0">
                <a:solidFill>
                  <a:schemeClr val="bg1"/>
                </a:solidFill>
                <a:effectLst/>
                <a:latin typeface="Graphik RBC LC Regular" panose="020B0503030202060203" pitchFamily="34" charset="0"/>
              </a:rPr>
              <a:t>«Полной </a:t>
            </a:r>
            <a:r>
              <a:rPr lang="ru-RU" b="0" i="1" u="none" strike="noStrike" dirty="0" err="1">
                <a:solidFill>
                  <a:schemeClr val="bg1"/>
                </a:solidFill>
                <a:effectLst/>
                <a:latin typeface="Graphik RBC LC Regular" panose="020B0503030202060203" pitchFamily="34" charset="0"/>
              </a:rPr>
              <a:t>деглобализации</a:t>
            </a:r>
            <a:r>
              <a:rPr lang="ru-RU" b="0" i="1" u="none" strike="noStrike" dirty="0">
                <a:solidFill>
                  <a:schemeClr val="bg1"/>
                </a:solidFill>
                <a:effectLst/>
                <a:latin typeface="Graphik RBC LC Regular" panose="020B0503030202060203" pitchFamily="34" charset="0"/>
              </a:rPr>
              <a:t> будет препятствовать все большая цифровизация товаров и услуг, так как, доступные онлайн, они будут развивать международное коммерческое сотрудничество. </a:t>
            </a:r>
            <a:r>
              <a:rPr lang="en-US" b="0" i="1" u="none" strike="noStrike" dirty="0">
                <a:solidFill>
                  <a:schemeClr val="bg1"/>
                </a:solidFill>
                <a:effectLst/>
                <a:latin typeface="Graphik RBC LC Regular" panose="020B0503030202060203" pitchFamily="34" charset="0"/>
              </a:rPr>
              <a:t>[…] </a:t>
            </a:r>
            <a:r>
              <a:rPr lang="ru-RU" sz="3000" i="1" dirty="0">
                <a:solidFill>
                  <a:schemeClr val="bg1"/>
                </a:solidFill>
                <a:latin typeface="Graphik RBC LC Regular" panose="020B0503030202060203" pitchFamily="34" charset="0"/>
              </a:rPr>
              <a:t>«</a:t>
            </a:r>
            <a:r>
              <a:rPr lang="ru-RU" sz="3000" i="1" dirty="0" err="1">
                <a:solidFill>
                  <a:schemeClr val="bg1"/>
                </a:solidFill>
                <a:latin typeface="Graphik RBC LC Regular" panose="020B0503030202060203" pitchFamily="34" charset="0"/>
              </a:rPr>
              <a:t>Слоубализация</a:t>
            </a:r>
            <a:r>
              <a:rPr lang="ru-RU" sz="3000" i="1" dirty="0">
                <a:solidFill>
                  <a:schemeClr val="bg1"/>
                </a:solidFill>
                <a:latin typeface="Graphik RBC LC Regular" panose="020B0503030202060203" pitchFamily="34" charset="0"/>
              </a:rPr>
              <a:t>» (</a:t>
            </a:r>
            <a:r>
              <a:rPr lang="en-US" sz="3000" i="1" dirty="0" err="1">
                <a:solidFill>
                  <a:schemeClr val="bg1"/>
                </a:solidFill>
                <a:latin typeface="Graphik RBC LC Regular" panose="020B0503030202060203" pitchFamily="34" charset="0"/>
              </a:rPr>
              <a:t>Slowbalization</a:t>
            </a:r>
            <a:r>
              <a:rPr lang="en-US" sz="3000" i="1" dirty="0">
                <a:solidFill>
                  <a:schemeClr val="bg1"/>
                </a:solidFill>
                <a:latin typeface="Graphik RBC LC Regular" panose="020B0503030202060203" pitchFamily="34" charset="0"/>
              </a:rPr>
              <a:t>) — </a:t>
            </a:r>
            <a:r>
              <a:rPr lang="ru-RU" sz="3000" i="1" dirty="0">
                <a:solidFill>
                  <a:schemeClr val="bg1"/>
                </a:solidFill>
                <a:latin typeface="Graphik RBC LC Regular" panose="020B0503030202060203" pitchFamily="34" charset="0"/>
              </a:rPr>
              <a:t>замедление роста трансграничных потоков, а не их прямое сокращение»</a:t>
            </a:r>
          </a:p>
        </p:txBody>
      </p:sp>
    </p:spTree>
    <p:extLst>
      <p:ext uri="{BB962C8B-B14F-4D97-AF65-F5344CB8AC3E}">
        <p14:creationId xmlns:p14="http://schemas.microsoft.com/office/powerpoint/2010/main" val="131027424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lide Number"/>
          <p:cNvSpPr txBox="1">
            <a:spLocks noGrp="1"/>
          </p:cNvSpPr>
          <p:nvPr>
            <p:ph type="sldNum" sz="quarter" idx="2"/>
          </p:nvPr>
        </p:nvSpPr>
        <p:spPr>
          <a:xfrm>
            <a:off x="23205470" y="12818639"/>
            <a:ext cx="271527"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11</a:t>
            </a:fld>
            <a:endParaRPr/>
          </a:p>
        </p:txBody>
      </p:sp>
      <p:sp>
        <p:nvSpPr>
          <p:cNvPr id="338" name="DXY"/>
          <p:cNvSpPr txBox="1">
            <a:spLocks noGrp="1"/>
          </p:cNvSpPr>
          <p:nvPr>
            <p:ph type="body" idx="21"/>
          </p:nvPr>
        </p:nvSpPr>
        <p:spPr>
          <a:xfrm>
            <a:off x="707708" y="893660"/>
            <a:ext cx="12788720" cy="1208992"/>
          </a:xfrm>
          <a:prstGeom prst="rect">
            <a:avLst/>
          </a:prstGeom>
        </p:spPr>
        <p:txBody>
          <a:bodyPr>
            <a:normAutofit/>
          </a:bodyPr>
          <a:lstStyle/>
          <a:p>
            <a:r>
              <a:rPr lang="en-US" dirty="0">
                <a:solidFill>
                  <a:schemeClr val="tx1">
                    <a:lumMod val="50000"/>
                    <a:lumOff val="50000"/>
                  </a:schemeClr>
                </a:solidFill>
              </a:rPr>
              <a:t>(</a:t>
            </a:r>
            <a:r>
              <a:rPr lang="ru-RU" dirty="0">
                <a:solidFill>
                  <a:schemeClr val="tx1">
                    <a:lumMod val="50000"/>
                    <a:lumOff val="50000"/>
                  </a:schemeClr>
                </a:solidFill>
              </a:rPr>
              <a:t>Де)глобализация</a:t>
            </a:r>
            <a:endParaRPr dirty="0">
              <a:solidFill>
                <a:schemeClr val="tx1">
                  <a:lumMod val="50000"/>
                  <a:lumOff val="50000"/>
                </a:schemeClr>
              </a:solidFill>
            </a:endParaRPr>
          </a:p>
        </p:txBody>
      </p:sp>
      <p:sp>
        <p:nvSpPr>
          <p:cNvPr id="4" name="Угроза корпоративным доходам…">
            <a:extLst>
              <a:ext uri="{FF2B5EF4-FFF2-40B4-BE49-F238E27FC236}">
                <a16:creationId xmlns:a16="http://schemas.microsoft.com/office/drawing/2014/main" id="{FACC92C6-9E64-8F38-A9B1-1A25284D31B7}"/>
              </a:ext>
            </a:extLst>
          </p:cNvPr>
          <p:cNvSpPr txBox="1">
            <a:spLocks noGrp="1"/>
          </p:cNvSpPr>
          <p:nvPr>
            <p:ph type="body" idx="22"/>
          </p:nvPr>
        </p:nvSpPr>
        <p:spPr>
          <a:xfrm>
            <a:off x="2108200" y="2419508"/>
            <a:ext cx="6566279" cy="4175180"/>
          </a:xfrm>
          <a:prstGeom prst="rect">
            <a:avLst/>
          </a:prstGeom>
        </p:spPr>
        <p:txBody>
          <a:bodyPr/>
          <a:lstStyle/>
          <a:p>
            <a:pPr defTabSz="457200">
              <a:lnSpc>
                <a:spcPts val="4500"/>
              </a:lnSpc>
              <a:spcBef>
                <a:spcPts val="0"/>
              </a:spcBef>
              <a:buSzPct val="100000"/>
              <a:defRPr sz="3000"/>
            </a:pPr>
            <a:r>
              <a:rPr lang="ru-RU" sz="3400" dirty="0">
                <a:solidFill>
                  <a:schemeClr val="tx1">
                    <a:lumMod val="50000"/>
                    <a:lumOff val="50000"/>
                  </a:schemeClr>
                </a:solidFill>
              </a:rPr>
              <a:t>Мировой финансовый кризис</a:t>
            </a:r>
          </a:p>
          <a:p>
            <a:pPr defTabSz="457200">
              <a:lnSpc>
                <a:spcPts val="4500"/>
              </a:lnSpc>
              <a:spcBef>
                <a:spcPts val="0"/>
              </a:spcBef>
              <a:buSzPct val="100000"/>
              <a:defRPr sz="3000"/>
            </a:pPr>
            <a:r>
              <a:rPr lang="en-US" sz="3400" dirty="0">
                <a:solidFill>
                  <a:schemeClr val="tx1">
                    <a:lumMod val="50000"/>
                    <a:lumOff val="50000"/>
                  </a:schemeClr>
                </a:solidFill>
              </a:rPr>
              <a:t>Brexit</a:t>
            </a:r>
          </a:p>
          <a:p>
            <a:pPr defTabSz="457200">
              <a:lnSpc>
                <a:spcPts val="4500"/>
              </a:lnSpc>
              <a:spcBef>
                <a:spcPts val="0"/>
              </a:spcBef>
              <a:buSzPct val="100000"/>
              <a:defRPr sz="3000"/>
            </a:pPr>
            <a:r>
              <a:rPr lang="ru-RU" sz="3400" dirty="0">
                <a:solidFill>
                  <a:schemeClr val="tx1">
                    <a:lumMod val="50000"/>
                    <a:lumOff val="50000"/>
                  </a:schemeClr>
                </a:solidFill>
              </a:rPr>
              <a:t>Торговая политика Трампа</a:t>
            </a:r>
          </a:p>
          <a:p>
            <a:pPr defTabSz="457200">
              <a:lnSpc>
                <a:spcPts val="4500"/>
              </a:lnSpc>
              <a:spcBef>
                <a:spcPts val="0"/>
              </a:spcBef>
              <a:buSzPct val="100000"/>
              <a:defRPr sz="3000"/>
            </a:pPr>
            <a:r>
              <a:rPr lang="ru-RU" sz="3400" dirty="0">
                <a:solidFill>
                  <a:schemeClr val="tx1">
                    <a:lumMod val="50000"/>
                    <a:lumOff val="50000"/>
                  </a:schemeClr>
                </a:solidFill>
              </a:rPr>
              <a:t>Рост националистических настроений</a:t>
            </a:r>
          </a:p>
          <a:p>
            <a:pPr defTabSz="457200">
              <a:lnSpc>
                <a:spcPts val="4500"/>
              </a:lnSpc>
              <a:spcBef>
                <a:spcPts val="0"/>
              </a:spcBef>
              <a:buSzPct val="100000"/>
              <a:defRPr sz="3000"/>
            </a:pPr>
            <a:r>
              <a:rPr lang="ru-RU" sz="3400" dirty="0">
                <a:solidFill>
                  <a:schemeClr val="tx1">
                    <a:lumMod val="50000"/>
                    <a:lumOff val="50000"/>
                  </a:schemeClr>
                </a:solidFill>
              </a:rPr>
              <a:t>Пандемия </a:t>
            </a:r>
          </a:p>
          <a:p>
            <a:pPr defTabSz="457200">
              <a:lnSpc>
                <a:spcPts val="4500"/>
              </a:lnSpc>
              <a:spcBef>
                <a:spcPts val="0"/>
              </a:spcBef>
              <a:buSzPct val="100000"/>
              <a:defRPr sz="3000"/>
            </a:pPr>
            <a:r>
              <a:rPr lang="ru-RU" sz="3400" dirty="0">
                <a:solidFill>
                  <a:schemeClr val="tx1">
                    <a:lumMod val="50000"/>
                    <a:lumOff val="50000"/>
                  </a:schemeClr>
                </a:solidFill>
              </a:rPr>
              <a:t>Геополитические сдвиги</a:t>
            </a:r>
            <a:endParaRPr lang="en-US" sz="3400" dirty="0">
              <a:solidFill>
                <a:schemeClr val="tx1">
                  <a:lumMod val="50000"/>
                  <a:lumOff val="50000"/>
                </a:schemeClr>
              </a:solidFill>
            </a:endParaRPr>
          </a:p>
        </p:txBody>
      </p:sp>
      <p:pic>
        <p:nvPicPr>
          <p:cNvPr id="5" name="Picture 4">
            <a:extLst>
              <a:ext uri="{FF2B5EF4-FFF2-40B4-BE49-F238E27FC236}">
                <a16:creationId xmlns:a16="http://schemas.microsoft.com/office/drawing/2014/main" id="{734710C3-AC6C-DE3F-2B6A-2A3CD03898F4}"/>
              </a:ext>
            </a:extLst>
          </p:cNvPr>
          <p:cNvPicPr>
            <a:picLocks noChangeAspect="1"/>
          </p:cNvPicPr>
          <p:nvPr/>
        </p:nvPicPr>
        <p:blipFill>
          <a:blip r:embed="rId2">
            <a:alphaModFix amt="25000"/>
          </a:blip>
          <a:stretch>
            <a:fillRect/>
          </a:stretch>
        </p:blipFill>
        <p:spPr>
          <a:xfrm>
            <a:off x="728341" y="7001955"/>
            <a:ext cx="7946138" cy="5776043"/>
          </a:xfrm>
          <a:prstGeom prst="roundRect">
            <a:avLst>
              <a:gd name="adj" fmla="val 4167"/>
            </a:avLst>
          </a:prstGeom>
          <a:solidFill>
            <a:srgbClr val="FFFFFF">
              <a:alpha val="44000"/>
            </a:srgbClr>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5" name="TextBox 14">
            <a:extLst>
              <a:ext uri="{FF2B5EF4-FFF2-40B4-BE49-F238E27FC236}">
                <a16:creationId xmlns:a16="http://schemas.microsoft.com/office/drawing/2014/main" id="{B251E45A-3951-B492-FD83-7F326AE94C8D}"/>
              </a:ext>
            </a:extLst>
          </p:cNvPr>
          <p:cNvSpPr txBox="1"/>
          <p:nvPr/>
        </p:nvSpPr>
        <p:spPr>
          <a:xfrm>
            <a:off x="707708" y="2459902"/>
            <a:ext cx="1400492" cy="6155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400" dirty="0">
                <a:solidFill>
                  <a:schemeClr val="tx1">
                    <a:lumMod val="50000"/>
                    <a:lumOff val="50000"/>
                  </a:schemeClr>
                </a:solidFill>
              </a:rPr>
              <a:t>2008</a:t>
            </a:r>
            <a:endParaRPr lang="en-RU" sz="3400" dirty="0">
              <a:solidFill>
                <a:schemeClr val="tx1">
                  <a:lumMod val="50000"/>
                  <a:lumOff val="50000"/>
                </a:schemeClr>
              </a:solidFill>
            </a:endParaRPr>
          </a:p>
        </p:txBody>
      </p:sp>
      <p:sp>
        <p:nvSpPr>
          <p:cNvPr id="19" name="ИС2022">
            <a:extLst>
              <a:ext uri="{FF2B5EF4-FFF2-40B4-BE49-F238E27FC236}">
                <a16:creationId xmlns:a16="http://schemas.microsoft.com/office/drawing/2014/main" id="{C22D0C8E-97B1-FE51-DC9A-ED87D1ECF147}"/>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sp>
        <p:nvSpPr>
          <p:cNvPr id="20" name="TextBox 19">
            <a:extLst>
              <a:ext uri="{FF2B5EF4-FFF2-40B4-BE49-F238E27FC236}">
                <a16:creationId xmlns:a16="http://schemas.microsoft.com/office/drawing/2014/main" id="{3D78E10B-90DF-FB24-C8D7-0698B8ABECAA}"/>
              </a:ext>
            </a:extLst>
          </p:cNvPr>
          <p:cNvSpPr txBox="1"/>
          <p:nvPr/>
        </p:nvSpPr>
        <p:spPr>
          <a:xfrm>
            <a:off x="728341" y="3053221"/>
            <a:ext cx="1400492" cy="6155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400" dirty="0">
                <a:solidFill>
                  <a:schemeClr val="tx1">
                    <a:lumMod val="50000"/>
                    <a:lumOff val="50000"/>
                  </a:schemeClr>
                </a:solidFill>
              </a:rPr>
              <a:t>2016</a:t>
            </a:r>
            <a:endParaRPr lang="en-RU" sz="3400" dirty="0">
              <a:solidFill>
                <a:schemeClr val="tx1">
                  <a:lumMod val="50000"/>
                  <a:lumOff val="50000"/>
                </a:schemeClr>
              </a:solidFill>
            </a:endParaRPr>
          </a:p>
        </p:txBody>
      </p:sp>
      <p:sp>
        <p:nvSpPr>
          <p:cNvPr id="23" name="TextBox 22">
            <a:extLst>
              <a:ext uri="{FF2B5EF4-FFF2-40B4-BE49-F238E27FC236}">
                <a16:creationId xmlns:a16="http://schemas.microsoft.com/office/drawing/2014/main" id="{3CE8C428-D0EC-4B05-7A94-1CAACA552D27}"/>
              </a:ext>
            </a:extLst>
          </p:cNvPr>
          <p:cNvSpPr txBox="1"/>
          <p:nvPr/>
        </p:nvSpPr>
        <p:spPr>
          <a:xfrm>
            <a:off x="728341" y="3614856"/>
            <a:ext cx="1400492" cy="6155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400" dirty="0">
                <a:solidFill>
                  <a:schemeClr val="tx1">
                    <a:lumMod val="50000"/>
                    <a:lumOff val="50000"/>
                  </a:schemeClr>
                </a:solidFill>
              </a:rPr>
              <a:t>2017</a:t>
            </a:r>
            <a:endParaRPr lang="en-RU" sz="3400" dirty="0">
              <a:solidFill>
                <a:schemeClr val="tx1">
                  <a:lumMod val="50000"/>
                  <a:lumOff val="50000"/>
                </a:schemeClr>
              </a:solidFill>
            </a:endParaRPr>
          </a:p>
        </p:txBody>
      </p:sp>
      <p:sp>
        <p:nvSpPr>
          <p:cNvPr id="24" name="TextBox 23">
            <a:extLst>
              <a:ext uri="{FF2B5EF4-FFF2-40B4-BE49-F238E27FC236}">
                <a16:creationId xmlns:a16="http://schemas.microsoft.com/office/drawing/2014/main" id="{A9178226-F053-5B51-675B-3283387B3FC5}"/>
              </a:ext>
            </a:extLst>
          </p:cNvPr>
          <p:cNvSpPr txBox="1"/>
          <p:nvPr/>
        </p:nvSpPr>
        <p:spPr>
          <a:xfrm>
            <a:off x="728341" y="4175033"/>
            <a:ext cx="1400492" cy="6155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400" dirty="0">
                <a:solidFill>
                  <a:schemeClr val="tx1">
                    <a:lumMod val="50000"/>
                    <a:lumOff val="50000"/>
                  </a:schemeClr>
                </a:solidFill>
              </a:rPr>
              <a:t>2018</a:t>
            </a:r>
            <a:endParaRPr lang="en-RU" sz="3400" dirty="0">
              <a:solidFill>
                <a:schemeClr val="tx1">
                  <a:lumMod val="50000"/>
                  <a:lumOff val="50000"/>
                </a:schemeClr>
              </a:solidFill>
            </a:endParaRPr>
          </a:p>
        </p:txBody>
      </p:sp>
      <p:sp>
        <p:nvSpPr>
          <p:cNvPr id="25" name="TextBox 24">
            <a:extLst>
              <a:ext uri="{FF2B5EF4-FFF2-40B4-BE49-F238E27FC236}">
                <a16:creationId xmlns:a16="http://schemas.microsoft.com/office/drawing/2014/main" id="{08DB1B39-41BE-F397-A1B4-2EDF2486C7D7}"/>
              </a:ext>
            </a:extLst>
          </p:cNvPr>
          <p:cNvSpPr txBox="1"/>
          <p:nvPr/>
        </p:nvSpPr>
        <p:spPr>
          <a:xfrm>
            <a:off x="707708" y="5308406"/>
            <a:ext cx="1400492" cy="6155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400" dirty="0">
                <a:solidFill>
                  <a:schemeClr val="tx1">
                    <a:lumMod val="50000"/>
                    <a:lumOff val="50000"/>
                  </a:schemeClr>
                </a:solidFill>
              </a:rPr>
              <a:t>2020</a:t>
            </a:r>
            <a:endParaRPr lang="en-RU" sz="3400" dirty="0">
              <a:solidFill>
                <a:schemeClr val="tx1">
                  <a:lumMod val="50000"/>
                  <a:lumOff val="50000"/>
                </a:schemeClr>
              </a:solidFill>
            </a:endParaRPr>
          </a:p>
        </p:txBody>
      </p:sp>
      <p:sp>
        <p:nvSpPr>
          <p:cNvPr id="26" name="TextBox 25">
            <a:extLst>
              <a:ext uri="{FF2B5EF4-FFF2-40B4-BE49-F238E27FC236}">
                <a16:creationId xmlns:a16="http://schemas.microsoft.com/office/drawing/2014/main" id="{F06C984E-E663-87C4-1F5C-ADE6FD3A82A4}"/>
              </a:ext>
            </a:extLst>
          </p:cNvPr>
          <p:cNvSpPr txBox="1"/>
          <p:nvPr/>
        </p:nvSpPr>
        <p:spPr>
          <a:xfrm>
            <a:off x="707708" y="5903800"/>
            <a:ext cx="1400492" cy="6155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400" dirty="0">
                <a:solidFill>
                  <a:schemeClr val="tx1">
                    <a:lumMod val="50000"/>
                    <a:lumOff val="50000"/>
                  </a:schemeClr>
                </a:solidFill>
              </a:rPr>
              <a:t>2022</a:t>
            </a:r>
            <a:endParaRPr lang="en-RU" sz="3400" dirty="0">
              <a:solidFill>
                <a:schemeClr val="tx1">
                  <a:lumMod val="50000"/>
                  <a:lumOff val="50000"/>
                </a:schemeClr>
              </a:solidFill>
            </a:endParaRPr>
          </a:p>
        </p:txBody>
      </p:sp>
      <p:sp>
        <p:nvSpPr>
          <p:cNvPr id="2" name="DXY">
            <a:extLst>
              <a:ext uri="{FF2B5EF4-FFF2-40B4-BE49-F238E27FC236}">
                <a16:creationId xmlns:a16="http://schemas.microsoft.com/office/drawing/2014/main" id="{B412541A-E589-8FE4-965D-6CAC57523C78}"/>
              </a:ext>
            </a:extLst>
          </p:cNvPr>
          <p:cNvSpPr txBox="1">
            <a:spLocks/>
          </p:cNvSpPr>
          <p:nvPr/>
        </p:nvSpPr>
        <p:spPr>
          <a:xfrm>
            <a:off x="8883087" y="893660"/>
            <a:ext cx="7067652" cy="120899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828800" latinLnBrk="0">
              <a:lnSpc>
                <a:spcPct val="90000"/>
              </a:lnSpc>
              <a:spcBef>
                <a:spcPts val="2000"/>
              </a:spcBef>
              <a:spcAft>
                <a:spcPts val="0"/>
              </a:spcAft>
              <a:buClrTx/>
              <a:buSzTx/>
              <a:buFontTx/>
              <a:buNone/>
              <a:tabLst/>
              <a:defRPr sz="6500" b="0" i="0" u="none" strike="noStrike" cap="none" spc="0" baseline="0">
                <a:solidFill>
                  <a:srgbClr val="FFFFFF"/>
                </a:solidFill>
                <a:uFillTx/>
                <a:latin typeface="Graphik RBC LC Semibold"/>
                <a:ea typeface="Graphik RBC LC Semibold"/>
                <a:cs typeface="Graphik RBC LC Semibold"/>
                <a:sym typeface="Graphik RBC LC Semibold"/>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ru-RU" dirty="0" err="1">
                <a:solidFill>
                  <a:schemeClr val="tx1">
                    <a:lumMod val="50000"/>
                    <a:lumOff val="50000"/>
                  </a:schemeClr>
                </a:solidFill>
              </a:rPr>
              <a:t>Слоубализация</a:t>
            </a:r>
            <a:endParaRPr lang="ru-RU" dirty="0">
              <a:solidFill>
                <a:schemeClr val="tx1">
                  <a:lumMod val="50000"/>
                  <a:lumOff val="50000"/>
                </a:schemeClr>
              </a:solidFill>
            </a:endParaRPr>
          </a:p>
        </p:txBody>
      </p:sp>
      <p:sp>
        <p:nvSpPr>
          <p:cNvPr id="3" name="Угроза корпоративным доходам…">
            <a:extLst>
              <a:ext uri="{FF2B5EF4-FFF2-40B4-BE49-F238E27FC236}">
                <a16:creationId xmlns:a16="http://schemas.microsoft.com/office/drawing/2014/main" id="{91A74EB2-47DD-9328-A9E2-97A0E50AAEDA}"/>
              </a:ext>
            </a:extLst>
          </p:cNvPr>
          <p:cNvSpPr txBox="1">
            <a:spLocks/>
          </p:cNvSpPr>
          <p:nvPr/>
        </p:nvSpPr>
        <p:spPr>
          <a:xfrm>
            <a:off x="8883088" y="2365569"/>
            <a:ext cx="7071724" cy="589520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defTabSz="457200" hangingPunct="1">
              <a:lnSpc>
                <a:spcPts val="4500"/>
              </a:lnSpc>
              <a:spcBef>
                <a:spcPts val="0"/>
              </a:spcBef>
              <a:buSzPct val="100000"/>
              <a:defRPr sz="3000"/>
            </a:pPr>
            <a:r>
              <a:rPr lang="ru-RU" b="0" i="1" u="none" strike="noStrike" dirty="0">
                <a:solidFill>
                  <a:schemeClr val="tx1">
                    <a:lumMod val="50000"/>
                    <a:lumOff val="50000"/>
                  </a:schemeClr>
                </a:solidFill>
                <a:effectLst/>
                <a:latin typeface="Graphik RBC LC Regular" panose="020B0503030202060203" pitchFamily="34" charset="0"/>
              </a:rPr>
              <a:t>«Полной </a:t>
            </a:r>
            <a:r>
              <a:rPr lang="ru-RU" b="0" i="1" u="none" strike="noStrike" dirty="0" err="1">
                <a:solidFill>
                  <a:schemeClr val="tx1">
                    <a:lumMod val="50000"/>
                    <a:lumOff val="50000"/>
                  </a:schemeClr>
                </a:solidFill>
                <a:effectLst/>
                <a:latin typeface="Graphik RBC LC Regular" panose="020B0503030202060203" pitchFamily="34" charset="0"/>
              </a:rPr>
              <a:t>деглобализации</a:t>
            </a:r>
            <a:r>
              <a:rPr lang="ru-RU" b="0" i="1" u="none" strike="noStrike" dirty="0">
                <a:solidFill>
                  <a:schemeClr val="tx1">
                    <a:lumMod val="50000"/>
                    <a:lumOff val="50000"/>
                  </a:schemeClr>
                </a:solidFill>
                <a:effectLst/>
                <a:latin typeface="Graphik RBC LC Regular" panose="020B0503030202060203" pitchFamily="34" charset="0"/>
              </a:rPr>
              <a:t> будет препятствовать все большая цифровизация товаров и услуг, так как, доступные онлайн, они будут развивать международное коммерческое сотрудничество. </a:t>
            </a:r>
            <a:r>
              <a:rPr lang="en-US" b="0" i="1" u="none" strike="noStrike" dirty="0">
                <a:solidFill>
                  <a:schemeClr val="tx1">
                    <a:lumMod val="50000"/>
                    <a:lumOff val="50000"/>
                  </a:schemeClr>
                </a:solidFill>
                <a:effectLst/>
                <a:latin typeface="Graphik RBC LC Regular" panose="020B0503030202060203" pitchFamily="34" charset="0"/>
              </a:rPr>
              <a:t>[…] </a:t>
            </a:r>
            <a:r>
              <a:rPr lang="ru-RU" sz="3000" i="1" dirty="0">
                <a:solidFill>
                  <a:schemeClr val="tx1">
                    <a:lumMod val="50000"/>
                    <a:lumOff val="50000"/>
                  </a:schemeClr>
                </a:solidFill>
                <a:latin typeface="Graphik RBC LC Regular" panose="020B0503030202060203" pitchFamily="34" charset="0"/>
              </a:rPr>
              <a:t>«</a:t>
            </a:r>
            <a:r>
              <a:rPr lang="ru-RU" sz="3000" i="1" dirty="0" err="1">
                <a:solidFill>
                  <a:schemeClr val="tx1">
                    <a:lumMod val="50000"/>
                    <a:lumOff val="50000"/>
                  </a:schemeClr>
                </a:solidFill>
                <a:latin typeface="Graphik RBC LC Regular" panose="020B0503030202060203" pitchFamily="34" charset="0"/>
              </a:rPr>
              <a:t>Слоубализация</a:t>
            </a:r>
            <a:r>
              <a:rPr lang="ru-RU" sz="3000" i="1" dirty="0">
                <a:solidFill>
                  <a:schemeClr val="tx1">
                    <a:lumMod val="50000"/>
                    <a:lumOff val="50000"/>
                  </a:schemeClr>
                </a:solidFill>
                <a:latin typeface="Graphik RBC LC Regular" panose="020B0503030202060203" pitchFamily="34" charset="0"/>
              </a:rPr>
              <a:t>» (</a:t>
            </a:r>
            <a:r>
              <a:rPr lang="en-US" sz="3000" i="1" dirty="0" err="1">
                <a:solidFill>
                  <a:schemeClr val="tx1">
                    <a:lumMod val="50000"/>
                    <a:lumOff val="50000"/>
                  </a:schemeClr>
                </a:solidFill>
                <a:latin typeface="Graphik RBC LC Regular" panose="020B0503030202060203" pitchFamily="34" charset="0"/>
              </a:rPr>
              <a:t>Slowbalization</a:t>
            </a:r>
            <a:r>
              <a:rPr lang="en-US" sz="3000" i="1" dirty="0">
                <a:solidFill>
                  <a:schemeClr val="tx1">
                    <a:lumMod val="50000"/>
                    <a:lumOff val="50000"/>
                  </a:schemeClr>
                </a:solidFill>
                <a:latin typeface="Graphik RBC LC Regular" panose="020B0503030202060203" pitchFamily="34" charset="0"/>
              </a:rPr>
              <a:t>) — </a:t>
            </a:r>
            <a:r>
              <a:rPr lang="ru-RU" sz="3000" i="1" dirty="0">
                <a:solidFill>
                  <a:schemeClr val="tx1">
                    <a:lumMod val="50000"/>
                    <a:lumOff val="50000"/>
                  </a:schemeClr>
                </a:solidFill>
                <a:latin typeface="Graphik RBC LC Regular" panose="020B0503030202060203" pitchFamily="34" charset="0"/>
              </a:rPr>
              <a:t>замедление роста трансграничных потоков, а не их прямое сокращение»</a:t>
            </a:r>
          </a:p>
        </p:txBody>
      </p:sp>
      <p:sp>
        <p:nvSpPr>
          <p:cNvPr id="6" name="DXY">
            <a:extLst>
              <a:ext uri="{FF2B5EF4-FFF2-40B4-BE49-F238E27FC236}">
                <a16:creationId xmlns:a16="http://schemas.microsoft.com/office/drawing/2014/main" id="{50FBBAB7-A24E-C361-B5E6-23652DA5C241}"/>
              </a:ext>
            </a:extLst>
          </p:cNvPr>
          <p:cNvSpPr txBox="1">
            <a:spLocks/>
          </p:cNvSpPr>
          <p:nvPr/>
        </p:nvSpPr>
        <p:spPr>
          <a:xfrm>
            <a:off x="16139321" y="893660"/>
            <a:ext cx="7516338" cy="120899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828800" latinLnBrk="0">
              <a:lnSpc>
                <a:spcPct val="90000"/>
              </a:lnSpc>
              <a:spcBef>
                <a:spcPts val="2000"/>
              </a:spcBef>
              <a:spcAft>
                <a:spcPts val="0"/>
              </a:spcAft>
              <a:buClrTx/>
              <a:buSzTx/>
              <a:buFontTx/>
              <a:buNone/>
              <a:tabLst/>
              <a:defRPr sz="6500" b="0" i="0" u="none" strike="noStrike" cap="none" spc="0" baseline="0">
                <a:solidFill>
                  <a:srgbClr val="FFFFFF"/>
                </a:solidFill>
                <a:uFillTx/>
                <a:latin typeface="Graphik RBC LC Semibold"/>
                <a:ea typeface="Graphik RBC LC Semibold"/>
                <a:cs typeface="Graphik RBC LC Semibold"/>
                <a:sym typeface="Graphik RBC LC Semibold"/>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ru-RU" dirty="0" err="1"/>
              <a:t>Ньюбализация</a:t>
            </a:r>
            <a:endParaRPr lang="ru-RU" dirty="0"/>
          </a:p>
        </p:txBody>
      </p:sp>
      <p:sp>
        <p:nvSpPr>
          <p:cNvPr id="7" name="Угроза корпоративным доходам…">
            <a:extLst>
              <a:ext uri="{FF2B5EF4-FFF2-40B4-BE49-F238E27FC236}">
                <a16:creationId xmlns:a16="http://schemas.microsoft.com/office/drawing/2014/main" id="{31ABA6E0-C07C-52D3-2229-C513406C03E5}"/>
              </a:ext>
            </a:extLst>
          </p:cNvPr>
          <p:cNvSpPr txBox="1">
            <a:spLocks/>
          </p:cNvSpPr>
          <p:nvPr/>
        </p:nvSpPr>
        <p:spPr>
          <a:xfrm>
            <a:off x="16139321" y="2362419"/>
            <a:ext cx="6551877" cy="531812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defTabSz="457200" hangingPunct="1">
              <a:lnSpc>
                <a:spcPts val="4500"/>
              </a:lnSpc>
              <a:spcBef>
                <a:spcPts val="0"/>
              </a:spcBef>
              <a:buSzPct val="100000"/>
              <a:defRPr sz="3000"/>
            </a:pPr>
            <a:r>
              <a:rPr lang="ru-RU" b="0" i="1" u="none" strike="noStrike" dirty="0">
                <a:solidFill>
                  <a:schemeClr val="bg1"/>
                </a:solidFill>
                <a:effectLst/>
                <a:latin typeface="Graphik RBC LC Regular" panose="020B0503030202060203" pitchFamily="34" charset="0"/>
              </a:rPr>
              <a:t>«Характер и масштабы глобализации будут меняться в ближайшие годы. Трансграничные потоки могут замедляться в сегменте материальных товаров, но ускоряться в нематериальных областях, включая услуги и трансграничные потоки данных»</a:t>
            </a:r>
          </a:p>
          <a:p>
            <a:pPr defTabSz="457200" hangingPunct="1">
              <a:lnSpc>
                <a:spcPts val="4500"/>
              </a:lnSpc>
              <a:spcBef>
                <a:spcPts val="0"/>
              </a:spcBef>
              <a:buSzPct val="100000"/>
              <a:defRPr sz="3000"/>
            </a:pPr>
            <a:endParaRPr lang="ru-RU" b="0" i="1" u="none" strike="noStrike" dirty="0">
              <a:solidFill>
                <a:schemeClr val="bg1"/>
              </a:solidFill>
              <a:effectLst/>
              <a:latin typeface="Graphik RBC LC Regular" panose="020B0503030202060203" pitchFamily="34" charset="0"/>
            </a:endParaRPr>
          </a:p>
        </p:txBody>
      </p:sp>
      <p:sp>
        <p:nvSpPr>
          <p:cNvPr id="8" name="TextBox 7">
            <a:extLst>
              <a:ext uri="{FF2B5EF4-FFF2-40B4-BE49-F238E27FC236}">
                <a16:creationId xmlns:a16="http://schemas.microsoft.com/office/drawing/2014/main" id="{D38B4E42-5559-B094-EE7E-DD5C7E513DAA}"/>
              </a:ext>
            </a:extLst>
          </p:cNvPr>
          <p:cNvSpPr txBox="1"/>
          <p:nvPr/>
        </p:nvSpPr>
        <p:spPr>
          <a:xfrm>
            <a:off x="10753966" y="9678022"/>
            <a:ext cx="12192000" cy="118622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defTabSz="457200" hangingPunct="1">
              <a:lnSpc>
                <a:spcPts val="4500"/>
              </a:lnSpc>
              <a:spcBef>
                <a:spcPts val="0"/>
              </a:spcBef>
              <a:buSzPct val="100000"/>
              <a:defRPr sz="3000"/>
            </a:pPr>
            <a:r>
              <a:rPr lang="ru-RU" sz="3000" i="1" dirty="0" err="1">
                <a:solidFill>
                  <a:schemeClr val="bg1"/>
                </a:solidFill>
                <a:latin typeface="Graphik RBC LC Regular" panose="020B0503030202060203" pitchFamily="34" charset="0"/>
              </a:rPr>
              <a:t>Отавиано</a:t>
            </a:r>
            <a:r>
              <a:rPr lang="ru-RU" sz="3000" i="1" dirty="0">
                <a:solidFill>
                  <a:schemeClr val="bg1"/>
                </a:solidFill>
                <a:latin typeface="Graphik RBC LC Regular" panose="020B0503030202060203" pitchFamily="34" charset="0"/>
              </a:rPr>
              <a:t> </a:t>
            </a:r>
            <a:r>
              <a:rPr lang="ru-RU" sz="3000" i="1" dirty="0" err="1">
                <a:solidFill>
                  <a:schemeClr val="bg1"/>
                </a:solidFill>
                <a:latin typeface="Graphik RBC LC Regular" panose="020B0503030202060203" pitchFamily="34" charset="0"/>
              </a:rPr>
              <a:t>Кануто</a:t>
            </a:r>
            <a:r>
              <a:rPr lang="ru-RU" sz="3000" i="1" dirty="0">
                <a:solidFill>
                  <a:schemeClr val="bg1"/>
                </a:solidFill>
                <a:latin typeface="Graphik RBC LC Regular" panose="020B0503030202060203" pitchFamily="34" charset="0"/>
              </a:rPr>
              <a:t>, бывший вице-президент и исполнительный директор Всемирного банка </a:t>
            </a:r>
          </a:p>
        </p:txBody>
      </p:sp>
    </p:spTree>
    <p:extLst>
      <p:ext uri="{BB962C8B-B14F-4D97-AF65-F5344CB8AC3E}">
        <p14:creationId xmlns:p14="http://schemas.microsoft.com/office/powerpoint/2010/main" val="36257912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Rectangle"/>
          <p:cNvSpPr/>
          <p:nvPr/>
        </p:nvSpPr>
        <p:spPr>
          <a:xfrm>
            <a:off x="9415794" y="-9670"/>
            <a:ext cx="11803077" cy="13725670"/>
          </a:xfrm>
          <a:prstGeom prst="rect">
            <a:avLst/>
          </a:prstGeom>
          <a:solidFill>
            <a:srgbClr val="FFFFFF"/>
          </a:solidFill>
          <a:ln w="12700">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344" name="Slide Number"/>
          <p:cNvSpPr txBox="1">
            <a:spLocks noGrp="1"/>
          </p:cNvSpPr>
          <p:nvPr>
            <p:ph type="sldNum" sz="quarter" idx="2"/>
          </p:nvPr>
        </p:nvSpPr>
        <p:spPr>
          <a:xfrm>
            <a:off x="23205470" y="12818639"/>
            <a:ext cx="247651"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graphicFrame>
        <p:nvGraphicFramePr>
          <p:cNvPr id="345" name="Table"/>
          <p:cNvGraphicFramePr/>
          <p:nvPr>
            <p:extLst>
              <p:ext uri="{D42A27DB-BD31-4B8C-83A1-F6EECF244321}">
                <p14:modId xmlns:p14="http://schemas.microsoft.com/office/powerpoint/2010/main" val="1240899463"/>
              </p:ext>
            </p:extLst>
          </p:nvPr>
        </p:nvGraphicFramePr>
        <p:xfrm>
          <a:off x="9717214" y="124454"/>
          <a:ext cx="11200236" cy="13462000"/>
        </p:xfrm>
        <a:graphic>
          <a:graphicData uri="http://schemas.openxmlformats.org/drawingml/2006/table">
            <a:tbl>
              <a:tblPr firstRow="1" firstCol="1">
                <a:tableStyleId>{4C3C2611-4C71-4FC5-86AE-919BDF0F9419}</a:tableStyleId>
              </a:tblPr>
              <a:tblGrid>
                <a:gridCol w="3821882">
                  <a:extLst>
                    <a:ext uri="{9D8B030D-6E8A-4147-A177-3AD203B41FA5}">
                      <a16:colId xmlns:a16="http://schemas.microsoft.com/office/drawing/2014/main" val="20000"/>
                    </a:ext>
                  </a:extLst>
                </a:gridCol>
                <a:gridCol w="2521380">
                  <a:extLst>
                    <a:ext uri="{9D8B030D-6E8A-4147-A177-3AD203B41FA5}">
                      <a16:colId xmlns:a16="http://schemas.microsoft.com/office/drawing/2014/main" val="20001"/>
                    </a:ext>
                  </a:extLst>
                </a:gridCol>
                <a:gridCol w="2919493">
                  <a:extLst>
                    <a:ext uri="{9D8B030D-6E8A-4147-A177-3AD203B41FA5}">
                      <a16:colId xmlns:a16="http://schemas.microsoft.com/office/drawing/2014/main" val="20002"/>
                    </a:ext>
                  </a:extLst>
                </a:gridCol>
                <a:gridCol w="1937481">
                  <a:extLst>
                    <a:ext uri="{9D8B030D-6E8A-4147-A177-3AD203B41FA5}">
                      <a16:colId xmlns:a16="http://schemas.microsoft.com/office/drawing/2014/main" val="20003"/>
                    </a:ext>
                  </a:extLst>
                </a:gridCol>
              </a:tblGrid>
              <a:tr h="48450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sz="1800" b="0"/>
                      </a:pPr>
                      <a:r>
                        <a:rPr lang="ru-RU" sz="2200" b="0" i="0" u="none" strike="noStrike" cap="none" spc="0" baseline="0" dirty="0">
                          <a:solidFill>
                            <a:srgbClr val="333333"/>
                          </a:solidFill>
                          <a:uFillTx/>
                          <a:latin typeface="Graphik RBC LC Regular" panose="020B0503030202060203" pitchFamily="34" charset="0"/>
                          <a:ea typeface="Helvetica Neue"/>
                          <a:cs typeface="Helvetica Neue"/>
                          <a:sym typeface="Graphik RBC LC Regular"/>
                        </a:rPr>
                        <a:t>Страна / Инфляция,%</a:t>
                      </a:r>
                    </a:p>
                  </a:txBody>
                  <a:tcPr marL="101600" marR="101600" marT="101600" marB="101600" anchor="ctr" horzOverflow="overflow">
                    <a:solidFill>
                      <a:srgbClr val="FFFFFF"/>
                    </a:solidFill>
                  </a:tcPr>
                </a:tc>
                <a:tc>
                  <a:txBody>
                    <a:bodyPr/>
                    <a:lstStyle/>
                    <a:p>
                      <a:pPr defTabSz="457200">
                        <a:defRPr sz="1800" b="0"/>
                      </a:pPr>
                      <a:r>
                        <a:rPr sz="2200">
                          <a:solidFill>
                            <a:srgbClr val="333333"/>
                          </a:solidFill>
                          <a:latin typeface="Graphik RBC LC Regular" panose="020B0503030202060203" pitchFamily="34" charset="0"/>
                          <a:ea typeface="+mj-ea"/>
                          <a:cs typeface="+mj-cs"/>
                        </a:rPr>
                        <a:t>Последний</a:t>
                      </a:r>
                    </a:p>
                  </a:txBody>
                  <a:tcPr marL="101600" marR="101600" marT="101600" marB="101600" anchor="ctr" horzOverflow="overflow">
                    <a:solidFill>
                      <a:srgbClr val="FFFFFF"/>
                    </a:solidFill>
                  </a:tcPr>
                </a:tc>
                <a:tc>
                  <a:txBody>
                    <a:bodyPr/>
                    <a:lstStyle/>
                    <a:p>
                      <a:pPr defTabSz="457200">
                        <a:defRPr sz="1800" b="0"/>
                      </a:pPr>
                      <a:r>
                        <a:rPr sz="2200">
                          <a:solidFill>
                            <a:srgbClr val="333333"/>
                          </a:solidFill>
                          <a:latin typeface="Graphik RBC LC Regular" panose="020B0503030202060203" pitchFamily="34" charset="0"/>
                          <a:ea typeface="+mj-ea"/>
                          <a:cs typeface="+mj-cs"/>
                        </a:rPr>
                        <a:t>Предыдущий</a:t>
                      </a:r>
                    </a:p>
                  </a:txBody>
                  <a:tcPr marL="101600" marR="101600" marT="101600" marB="101600" anchor="ctr" horzOverflow="overflow">
                    <a:solidFill>
                      <a:srgbClr val="FFFFFF"/>
                    </a:solidFill>
                  </a:tcPr>
                </a:tc>
                <a:tc>
                  <a:txBody>
                    <a:bodyPr/>
                    <a:lstStyle/>
                    <a:p>
                      <a:pPr defTabSz="457200">
                        <a:defRPr sz="1800" b="0"/>
                      </a:pPr>
                      <a:r>
                        <a:rPr sz="2200" dirty="0" err="1">
                          <a:solidFill>
                            <a:srgbClr val="333333"/>
                          </a:solidFill>
                          <a:latin typeface="Graphik RBC LC Regular" panose="020B0503030202060203" pitchFamily="34" charset="0"/>
                          <a:ea typeface="+mj-ea"/>
                          <a:cs typeface="+mj-cs"/>
                        </a:rPr>
                        <a:t>Ссылка</a:t>
                      </a:r>
                      <a:endParaRPr sz="2200" dirty="0">
                        <a:solidFill>
                          <a:srgbClr val="333333"/>
                        </a:solidFill>
                        <a:latin typeface="Graphik RBC LC Regular" panose="020B0503030202060203" pitchFamily="34" charset="0"/>
                        <a:ea typeface="+mj-ea"/>
                        <a:cs typeface="+mj-cs"/>
                      </a:endParaRPr>
                    </a:p>
                  </a:txBody>
                  <a:tcPr marL="101600" marR="101600" marT="101600" marB="101600" anchor="ctr" horzOverflow="overflow">
                    <a:solidFill>
                      <a:srgbClr val="FFFFFF"/>
                    </a:solidFill>
                  </a:tcPr>
                </a:tc>
                <a:extLst>
                  <a:ext uri="{0D108BD9-81ED-4DB2-BD59-A6C34878D82A}">
                    <a16:rowId xmlns:a16="http://schemas.microsoft.com/office/drawing/2014/main" val="10000"/>
                  </a:ext>
                </a:extLst>
              </a:tr>
              <a:tr h="48450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
                            <a:extLst>
                              <a:ext uri="{A12FA001-AC4F-418D-AE19-62706E023703}">
                                <ahyp:hlinkClr xmlns:ahyp="http://schemas.microsoft.com/office/drawing/2018/hyperlinkcolor" val="tx"/>
                              </a:ext>
                            </a:extLst>
                          </a:hlinkClick>
                        </a:rPr>
                        <a:t>Турция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83.45</a:t>
                      </a:r>
                    </a:p>
                  </a:txBody>
                  <a:tcPr marL="101600" marR="101600" marT="101600" marB="101600" anchor="ctr" horzOverflow="overflow">
                    <a:solidFill>
                      <a:srgbClr val="48DA6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80.21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1"/>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3">
                            <a:extLst>
                              <a:ext uri="{A12FA001-AC4F-418D-AE19-62706E023703}">
                                <ahyp:hlinkClr xmlns:ahyp="http://schemas.microsoft.com/office/drawing/2018/hyperlinkcolor" val="tx"/>
                              </a:ext>
                            </a:extLst>
                          </a:hlinkClick>
                        </a:rPr>
                        <a:t>Аргентина</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78.5</a:t>
                      </a:r>
                    </a:p>
                  </a:txBody>
                  <a:tcPr marL="101600" marR="101600" marT="101600" marB="101600" anchor="ctr" horzOverflow="overflow">
                    <a:solidFill>
                      <a:srgbClr val="48DA6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2"/>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4">
                            <a:extLst>
                              <a:ext uri="{A12FA001-AC4F-418D-AE19-62706E023703}">
                                <ahyp:hlinkClr xmlns:ahyp="http://schemas.microsoft.com/office/drawing/2018/hyperlinkcolor" val="tx"/>
                              </a:ext>
                            </a:extLst>
                          </a:hlinkClick>
                        </a:rPr>
                        <a:t>Россия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14.3</a:t>
                      </a:r>
                    </a:p>
                  </a:txBody>
                  <a:tcPr marL="101600" marR="101600" marT="101600" marB="101600" anchor="ctr" horzOverflow="overflow">
                    <a:solidFill>
                      <a:srgbClr val="5DDE7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15.1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3"/>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5">
                            <a:extLst>
                              <a:ext uri="{A12FA001-AC4F-418D-AE19-62706E023703}">
                                <ahyp:hlinkClr xmlns:ahyp="http://schemas.microsoft.com/office/drawing/2018/hyperlinkcolor" val="tx"/>
                              </a:ext>
                            </a:extLst>
                          </a:hlinkClick>
                        </a:rPr>
                        <a:t>Нидерланды</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12</a:t>
                      </a:r>
                    </a:p>
                  </a:txBody>
                  <a:tcPr marL="101600" marR="101600" marT="101600" marB="101600" anchor="ctr" horzOverflow="overflow">
                    <a:solidFill>
                      <a:srgbClr val="5DDE7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10.3</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4"/>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6">
                            <a:extLst>
                              <a:ext uri="{A12FA001-AC4F-418D-AE19-62706E023703}">
                                <ahyp:hlinkClr xmlns:ahyp="http://schemas.microsoft.com/office/drawing/2018/hyperlinkcolor" val="tx"/>
                              </a:ext>
                            </a:extLst>
                          </a:hlinkClick>
                        </a:rPr>
                        <a:t>Германия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a:t>
                      </a:r>
                    </a:p>
                  </a:txBody>
                  <a:tcPr marL="101600" marR="101600" marT="101600" marB="101600" anchor="ctr" horzOverflow="overflow">
                    <a:solidFill>
                      <a:srgbClr val="71E28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7.9</a:t>
                      </a:r>
                    </a:p>
                  </a:txBody>
                  <a:tcPr marL="101600" marR="101600" marT="101600" marB="101600" anchor="ctr" horzOverflow="overflow"/>
                </a:tc>
                <a:tc>
                  <a:txBody>
                    <a:bodyPr/>
                    <a:lstStyle/>
                    <a:p>
                      <a:pPr algn="r" defTabSz="457200">
                        <a:defRPr sz="1800"/>
                      </a:pPr>
                      <a:r>
                        <a:rPr sz="2200" dirty="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5"/>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7">
                            <a:extLst>
                              <a:ext uri="{A12FA001-AC4F-418D-AE19-62706E023703}">
                                <ahyp:hlinkClr xmlns:ahyp="http://schemas.microsoft.com/office/drawing/2018/hyperlinkcolor" val="tx"/>
                              </a:ext>
                            </a:extLst>
                          </a:hlinkClick>
                        </a:rPr>
                        <a:t>Зона евро</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a:t>
                      </a:r>
                    </a:p>
                  </a:txBody>
                  <a:tcPr marL="101600" marR="101600" marT="101600" marB="101600" anchor="ctr" horzOverflow="overflow">
                    <a:solidFill>
                      <a:srgbClr val="71E28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9.1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6"/>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8">
                            <a:extLst>
                              <a:ext uri="{A12FA001-AC4F-418D-AE19-62706E023703}">
                                <ahyp:hlinkClr xmlns:ahyp="http://schemas.microsoft.com/office/drawing/2018/hyperlinkcolor" val="tx"/>
                              </a:ext>
                            </a:extLst>
                          </a:hlinkClick>
                        </a:rPr>
                        <a:t>Великобритания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9.9</a:t>
                      </a:r>
                    </a:p>
                  </a:txBody>
                  <a:tcPr marL="101600" marR="101600" marT="101600" marB="101600" anchor="ctr" horzOverflow="overflow">
                    <a:solidFill>
                      <a:srgbClr val="71E28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7"/>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9">
                            <a:extLst>
                              <a:ext uri="{A12FA001-AC4F-418D-AE19-62706E023703}">
                                <ahyp:hlinkClr xmlns:ahyp="http://schemas.microsoft.com/office/drawing/2018/hyperlinkcolor" val="tx"/>
                              </a:ext>
                            </a:extLst>
                          </a:hlinkClick>
                        </a:rPr>
                        <a:t>Испания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9</a:t>
                      </a:r>
                    </a:p>
                  </a:txBody>
                  <a:tcPr marL="101600" marR="101600" marT="101600" marB="101600" anchor="ctr" horzOverflow="overflow">
                    <a:solidFill>
                      <a:srgbClr val="85E69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8"/>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0">
                            <a:extLst>
                              <a:ext uri="{A12FA001-AC4F-418D-AE19-62706E023703}">
                                <ahyp:hlinkClr xmlns:ahyp="http://schemas.microsoft.com/office/drawing/2018/hyperlinkcolor" val="tx"/>
                              </a:ext>
                            </a:extLst>
                          </a:hlinkClick>
                        </a:rPr>
                        <a:t>Италия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8.9</a:t>
                      </a:r>
                    </a:p>
                  </a:txBody>
                  <a:tcPr marL="101600" marR="101600" marT="101600" marB="101600" anchor="ctr" horzOverflow="overflow">
                    <a:solidFill>
                      <a:srgbClr val="85E69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8.4</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9"/>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1">
                            <a:extLst>
                              <a:ext uri="{A12FA001-AC4F-418D-AE19-62706E023703}">
                                <ahyp:hlinkClr xmlns:ahyp="http://schemas.microsoft.com/office/drawing/2018/hyperlinkcolor" val="tx"/>
                              </a:ext>
                            </a:extLst>
                          </a:hlinkClick>
                        </a:rPr>
                        <a:t>Бразилия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8.73</a:t>
                      </a:r>
                    </a:p>
                  </a:txBody>
                  <a:tcPr marL="101600" marR="101600" marT="101600" marB="101600" anchor="ctr" horzOverflow="overflow">
                    <a:solidFill>
                      <a:srgbClr val="9AEBA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10.07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0"/>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2">
                            <a:extLst>
                              <a:ext uri="{A12FA001-AC4F-418D-AE19-62706E023703}">
                                <ahyp:hlinkClr xmlns:ahyp="http://schemas.microsoft.com/office/drawing/2018/hyperlinkcolor" val="tx"/>
                              </a:ext>
                            </a:extLst>
                          </a:hlinkClick>
                        </a:rPr>
                        <a:t>Мексика</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8.7</a:t>
                      </a:r>
                    </a:p>
                  </a:txBody>
                  <a:tcPr marL="101600" marR="101600" marT="101600" marB="101600" anchor="ctr" horzOverflow="overflow">
                    <a:solidFill>
                      <a:srgbClr val="9AEBA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8.15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1"/>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3">
                            <a:extLst>
                              <a:ext uri="{A12FA001-AC4F-418D-AE19-62706E023703}">
                                <ahyp:hlinkClr xmlns:ahyp="http://schemas.microsoft.com/office/drawing/2018/hyperlinkcolor" val="tx"/>
                              </a:ext>
                            </a:extLst>
                          </a:hlinkClick>
                        </a:rPr>
                        <a:t>Соединенные Штаты</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8.3</a:t>
                      </a:r>
                    </a:p>
                  </a:txBody>
                  <a:tcPr marL="101600" marR="101600" marT="101600" marB="101600" anchor="ctr" horzOverflow="overflow">
                    <a:solidFill>
                      <a:srgbClr val="9AEBA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2"/>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4">
                            <a:extLst>
                              <a:ext uri="{A12FA001-AC4F-418D-AE19-62706E023703}">
                                <ahyp:hlinkClr xmlns:ahyp="http://schemas.microsoft.com/office/drawing/2018/hyperlinkcolor" val="tx"/>
                              </a:ext>
                            </a:extLst>
                          </a:hlinkClick>
                        </a:rPr>
                        <a:t>ЮАР</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7.6</a:t>
                      </a:r>
                    </a:p>
                  </a:txBody>
                  <a:tcPr marL="101600" marR="101600" marT="101600" marB="101600" anchor="ctr" horzOverflow="overflow">
                    <a:solidFill>
                      <a:srgbClr val="AEEFB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7.8</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3"/>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5">
                            <a:extLst>
                              <a:ext uri="{A12FA001-AC4F-418D-AE19-62706E023703}">
                                <ahyp:hlinkClr xmlns:ahyp="http://schemas.microsoft.com/office/drawing/2018/hyperlinkcolor" val="tx"/>
                              </a:ext>
                            </a:extLst>
                          </a:hlinkClick>
                        </a:rPr>
                        <a:t>Сингапур</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7.5</a:t>
                      </a:r>
                    </a:p>
                  </a:txBody>
                  <a:tcPr marL="101600" marR="101600" marT="101600" marB="101600" anchor="ctr" horzOverflow="overflow">
                    <a:solidFill>
                      <a:srgbClr val="AEEFB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4"/>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6">
                            <a:extLst>
                              <a:ext uri="{A12FA001-AC4F-418D-AE19-62706E023703}">
                                <ahyp:hlinkClr xmlns:ahyp="http://schemas.microsoft.com/office/drawing/2018/hyperlinkcolor" val="tx"/>
                              </a:ext>
                            </a:extLst>
                          </a:hlinkClick>
                        </a:rPr>
                        <a:t>Индия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a:t>
                      </a:r>
                    </a:p>
                  </a:txBody>
                  <a:tcPr marL="101600" marR="101600" marT="101600" marB="101600" anchor="ctr" horzOverflow="overflow">
                    <a:solidFill>
                      <a:srgbClr val="C2F3C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6.71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5"/>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7">
                            <a:extLst>
                              <a:ext uri="{A12FA001-AC4F-418D-AE19-62706E023703}">
                                <ahyp:hlinkClr xmlns:ahyp="http://schemas.microsoft.com/office/drawing/2018/hyperlinkcolor" val="tx"/>
                              </a:ext>
                            </a:extLst>
                          </a:hlinkClick>
                        </a:rPr>
                        <a:t>Канада</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a:t>
                      </a:r>
                    </a:p>
                  </a:txBody>
                  <a:tcPr marL="101600" marR="101600" marT="101600" marB="101600" anchor="ctr" horzOverflow="overflow">
                    <a:solidFill>
                      <a:srgbClr val="C2F3C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7.6</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6"/>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8">
                            <a:extLst>
                              <a:ext uri="{A12FA001-AC4F-418D-AE19-62706E023703}">
                                <ahyp:hlinkClr xmlns:ahyp="http://schemas.microsoft.com/office/drawing/2018/hyperlinkcolor" val="tx"/>
                              </a:ext>
                            </a:extLst>
                          </a:hlinkClick>
                        </a:rPr>
                        <a:t>Австралия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6.1</a:t>
                      </a:r>
                    </a:p>
                  </a:txBody>
                  <a:tcPr marL="101600" marR="101600" marT="101600" marB="101600" anchor="ctr" horzOverflow="overflow">
                    <a:solidFill>
                      <a:srgbClr val="D6F7D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2022-06</a:t>
                      </a:r>
                    </a:p>
                  </a:txBody>
                  <a:tcPr marL="101600" marR="101600" marT="101600" marB="101600" horzOverflow="overflow"/>
                </a:tc>
                <a:extLst>
                  <a:ext uri="{0D108BD9-81ED-4DB2-BD59-A6C34878D82A}">
                    <a16:rowId xmlns:a16="http://schemas.microsoft.com/office/drawing/2014/main" val="10017"/>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9">
                            <a:extLst>
                              <a:ext uri="{A12FA001-AC4F-418D-AE19-62706E023703}">
                                <ahyp:hlinkClr xmlns:ahyp="http://schemas.microsoft.com/office/drawing/2018/hyperlinkcolor" val="tx"/>
                              </a:ext>
                            </a:extLst>
                          </a:hlinkClick>
                        </a:rPr>
                        <a:t>Индонезия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5.95</a:t>
                      </a:r>
                    </a:p>
                  </a:txBody>
                  <a:tcPr marL="101600" marR="101600" marT="101600" marB="101600" anchor="ctr" horzOverflow="overflow">
                    <a:solidFill>
                      <a:srgbClr val="D6F7D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4.69</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18"/>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0">
                            <a:extLst>
                              <a:ext uri="{A12FA001-AC4F-418D-AE19-62706E023703}">
                                <ahyp:hlinkClr xmlns:ahyp="http://schemas.microsoft.com/office/drawing/2018/hyperlinkcolor" val="tx"/>
                              </a:ext>
                            </a:extLst>
                          </a:hlinkClick>
                        </a:rPr>
                        <a:t>Франция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5.6</a:t>
                      </a:r>
                    </a:p>
                  </a:txBody>
                  <a:tcPr marL="101600" marR="101600" marT="101600" marB="101600" anchor="ctr" horzOverflow="overflow">
                    <a:solidFill>
                      <a:srgbClr val="EBFBE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5.9</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19"/>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1">
                            <a:extLst>
                              <a:ext uri="{A12FA001-AC4F-418D-AE19-62706E023703}">
                                <ahyp:hlinkClr xmlns:ahyp="http://schemas.microsoft.com/office/drawing/2018/hyperlinkcolor" val="tx"/>
                              </a:ext>
                            </a:extLst>
                          </a:hlinkClick>
                        </a:rPr>
                        <a:t>Южная Корея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5.6</a:t>
                      </a:r>
                    </a:p>
                  </a:txBody>
                  <a:tcPr marL="101600" marR="101600" marT="101600" marB="101600" anchor="ctr" horzOverflow="overflow">
                    <a:solidFill>
                      <a:srgbClr val="D6F7D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20"/>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2">
                            <a:extLst>
                              <a:ext uri="{A12FA001-AC4F-418D-AE19-62706E023703}">
                                <ahyp:hlinkClr xmlns:ahyp="http://schemas.microsoft.com/office/drawing/2018/hyperlinkcolor" val="tx"/>
                              </a:ext>
                            </a:extLst>
                          </a:hlinkClick>
                        </a:rPr>
                        <a:t>Швейцария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3.3</a:t>
                      </a:r>
                    </a:p>
                  </a:txBody>
                  <a:tcPr marL="101600" marR="101600" marT="101600" marB="101600" anchor="ctr" horzOverflow="overflow">
                    <a:solidFill>
                      <a:srgbClr val="EBFBE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21"/>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3">
                            <a:extLst>
                              <a:ext uri="{A12FA001-AC4F-418D-AE19-62706E023703}">
                                <ahyp:hlinkClr xmlns:ahyp="http://schemas.microsoft.com/office/drawing/2018/hyperlinkcolor" val="tx"/>
                              </a:ext>
                            </a:extLst>
                          </a:hlinkClick>
                        </a:rPr>
                        <a:t>Саудовская Аравия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a:t>
                      </a:r>
                    </a:p>
                  </a:txBody>
                  <a:tcPr marL="101600" marR="101600" marT="101600" marB="101600" anchor="ctr" horzOverflow="overflow">
                    <a:solidFill>
                      <a:srgbClr val="FFFFF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22"/>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4">
                            <a:extLst>
                              <a:ext uri="{A12FA001-AC4F-418D-AE19-62706E023703}">
                                <ahyp:hlinkClr xmlns:ahyp="http://schemas.microsoft.com/office/drawing/2018/hyperlinkcolor" val="tx"/>
                              </a:ext>
                            </a:extLst>
                          </a:hlinkClick>
                        </a:rPr>
                        <a:t>Япония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a:t>
                      </a:r>
                    </a:p>
                  </a:txBody>
                  <a:tcPr marL="101600" marR="101600" marT="101600" marB="101600" anchor="ctr" horzOverflow="overflow">
                    <a:solidFill>
                      <a:srgbClr val="FFFFF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2.6</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23"/>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5">
                            <a:extLst>
                              <a:ext uri="{A12FA001-AC4F-418D-AE19-62706E023703}">
                                <ahyp:hlinkClr xmlns:ahyp="http://schemas.microsoft.com/office/drawing/2018/hyperlinkcolor" val="tx"/>
                              </a:ext>
                            </a:extLst>
                          </a:hlinkClick>
                        </a:rPr>
                        <a:t>Китай</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2.5</a:t>
                      </a:r>
                    </a:p>
                  </a:txBody>
                  <a:tcPr marL="101600" marR="101600" marT="101600" marB="101600" anchor="ctr" horzOverflow="overflow">
                    <a:solidFill>
                      <a:srgbClr val="FFFFF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2.7</a:t>
                      </a:r>
                    </a:p>
                  </a:txBody>
                  <a:tcPr marL="101600" marR="101600" marT="101600" marB="101600" anchor="ctr" horzOverflow="overflow"/>
                </a:tc>
                <a:tc>
                  <a:txBody>
                    <a:bodyPr/>
                    <a:lstStyle/>
                    <a:p>
                      <a:pPr algn="r" defTabSz="457200">
                        <a:defRPr sz="1800"/>
                      </a:pPr>
                      <a:r>
                        <a:rPr sz="2200" dirty="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24"/>
                  </a:ext>
                </a:extLst>
              </a:tr>
            </a:tbl>
          </a:graphicData>
        </a:graphic>
      </p:graphicFrame>
      <p:sp>
        <p:nvSpPr>
          <p:cNvPr id="2" name="DXY">
            <a:extLst>
              <a:ext uri="{FF2B5EF4-FFF2-40B4-BE49-F238E27FC236}">
                <a16:creationId xmlns:a16="http://schemas.microsoft.com/office/drawing/2014/main" id="{C99C17B3-F4C8-9E47-BEFA-D5EBAC254EE5}"/>
              </a:ext>
            </a:extLst>
          </p:cNvPr>
          <p:cNvSpPr txBox="1">
            <a:spLocks noGrp="1"/>
          </p:cNvSpPr>
          <p:nvPr>
            <p:ph type="body" idx="21"/>
          </p:nvPr>
        </p:nvSpPr>
        <p:spPr>
          <a:xfrm>
            <a:off x="707708" y="898785"/>
            <a:ext cx="12788720" cy="1208992"/>
          </a:xfrm>
          <a:prstGeom prst="rect">
            <a:avLst/>
          </a:prstGeom>
        </p:spPr>
        <p:txBody>
          <a:bodyPr>
            <a:normAutofit/>
          </a:bodyPr>
          <a:lstStyle/>
          <a:p>
            <a:r>
              <a:rPr lang="ru-RU" dirty="0"/>
              <a:t>Инфляция</a:t>
            </a:r>
            <a:endParaRPr dirty="0"/>
          </a:p>
        </p:txBody>
      </p:sp>
      <p:sp>
        <p:nvSpPr>
          <p:cNvPr id="3" name="ИС2022">
            <a:extLst>
              <a:ext uri="{FF2B5EF4-FFF2-40B4-BE49-F238E27FC236}">
                <a16:creationId xmlns:a16="http://schemas.microsoft.com/office/drawing/2014/main" id="{CF36E644-B253-1C53-7A51-7DA039EDC9B5}"/>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2" animBg="1" advAuto="0"/>
      <p:bldP spid="345"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Rectangle"/>
          <p:cNvSpPr/>
          <p:nvPr/>
        </p:nvSpPr>
        <p:spPr>
          <a:xfrm>
            <a:off x="12580923" y="0"/>
            <a:ext cx="11803077" cy="13725670"/>
          </a:xfrm>
          <a:prstGeom prst="rect">
            <a:avLst/>
          </a:prstGeom>
          <a:solidFill>
            <a:srgbClr val="FFFFFF"/>
          </a:solidFill>
          <a:ln w="12700">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344" name="Slide Number"/>
          <p:cNvSpPr txBox="1">
            <a:spLocks noGrp="1"/>
          </p:cNvSpPr>
          <p:nvPr>
            <p:ph type="sldNum" sz="quarter" idx="2"/>
          </p:nvPr>
        </p:nvSpPr>
        <p:spPr>
          <a:xfrm>
            <a:off x="23205470" y="12818639"/>
            <a:ext cx="247651" cy="355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a:p>
        </p:txBody>
      </p:sp>
      <p:graphicFrame>
        <p:nvGraphicFramePr>
          <p:cNvPr id="345" name="Table"/>
          <p:cNvGraphicFramePr/>
          <p:nvPr>
            <p:extLst>
              <p:ext uri="{D42A27DB-BD31-4B8C-83A1-F6EECF244321}">
                <p14:modId xmlns:p14="http://schemas.microsoft.com/office/powerpoint/2010/main" val="3902219977"/>
              </p:ext>
            </p:extLst>
          </p:nvPr>
        </p:nvGraphicFramePr>
        <p:xfrm>
          <a:off x="12882343" y="127000"/>
          <a:ext cx="11200236" cy="13462000"/>
        </p:xfrm>
        <a:graphic>
          <a:graphicData uri="http://schemas.openxmlformats.org/drawingml/2006/table">
            <a:tbl>
              <a:tblPr firstRow="1" firstCol="1">
                <a:tableStyleId>{4C3C2611-4C71-4FC5-86AE-919BDF0F9419}</a:tableStyleId>
              </a:tblPr>
              <a:tblGrid>
                <a:gridCol w="3821882">
                  <a:extLst>
                    <a:ext uri="{9D8B030D-6E8A-4147-A177-3AD203B41FA5}">
                      <a16:colId xmlns:a16="http://schemas.microsoft.com/office/drawing/2014/main" val="20000"/>
                    </a:ext>
                  </a:extLst>
                </a:gridCol>
                <a:gridCol w="2521380">
                  <a:extLst>
                    <a:ext uri="{9D8B030D-6E8A-4147-A177-3AD203B41FA5}">
                      <a16:colId xmlns:a16="http://schemas.microsoft.com/office/drawing/2014/main" val="20001"/>
                    </a:ext>
                  </a:extLst>
                </a:gridCol>
                <a:gridCol w="2919493">
                  <a:extLst>
                    <a:ext uri="{9D8B030D-6E8A-4147-A177-3AD203B41FA5}">
                      <a16:colId xmlns:a16="http://schemas.microsoft.com/office/drawing/2014/main" val="20002"/>
                    </a:ext>
                  </a:extLst>
                </a:gridCol>
                <a:gridCol w="1937481">
                  <a:extLst>
                    <a:ext uri="{9D8B030D-6E8A-4147-A177-3AD203B41FA5}">
                      <a16:colId xmlns:a16="http://schemas.microsoft.com/office/drawing/2014/main" val="20003"/>
                    </a:ext>
                  </a:extLst>
                </a:gridCol>
              </a:tblGrid>
              <a:tr h="48450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sz="1800" b="0"/>
                      </a:pPr>
                      <a:r>
                        <a:rPr lang="ru-RU" sz="2200" b="0" i="0" u="none" strike="noStrike" cap="none" spc="0" baseline="0" dirty="0">
                          <a:solidFill>
                            <a:srgbClr val="333333"/>
                          </a:solidFill>
                          <a:uFillTx/>
                          <a:latin typeface="Graphik RBC LC Regular" panose="020B0503030202060203" pitchFamily="34" charset="0"/>
                          <a:ea typeface="Helvetica Neue"/>
                          <a:cs typeface="Helvetica Neue"/>
                          <a:sym typeface="Graphik RBC LC Regular"/>
                        </a:rPr>
                        <a:t>Страна / Инфляция,%</a:t>
                      </a:r>
                    </a:p>
                  </a:txBody>
                  <a:tcPr marL="101600" marR="101600" marT="101600" marB="101600" anchor="ctr" horzOverflow="overflow">
                    <a:solidFill>
                      <a:srgbClr val="FFFFFF"/>
                    </a:solidFill>
                  </a:tcPr>
                </a:tc>
                <a:tc>
                  <a:txBody>
                    <a:bodyPr/>
                    <a:lstStyle/>
                    <a:p>
                      <a:pPr defTabSz="457200">
                        <a:defRPr sz="1800" b="0"/>
                      </a:pPr>
                      <a:r>
                        <a:rPr sz="2200">
                          <a:solidFill>
                            <a:srgbClr val="333333"/>
                          </a:solidFill>
                          <a:latin typeface="Graphik RBC LC Regular" panose="020B0503030202060203" pitchFamily="34" charset="0"/>
                          <a:ea typeface="+mj-ea"/>
                          <a:cs typeface="+mj-cs"/>
                        </a:rPr>
                        <a:t>Последний</a:t>
                      </a:r>
                    </a:p>
                  </a:txBody>
                  <a:tcPr marL="101600" marR="101600" marT="101600" marB="101600" anchor="ctr" horzOverflow="overflow">
                    <a:solidFill>
                      <a:srgbClr val="FFFFFF"/>
                    </a:solidFill>
                  </a:tcPr>
                </a:tc>
                <a:tc>
                  <a:txBody>
                    <a:bodyPr/>
                    <a:lstStyle/>
                    <a:p>
                      <a:pPr defTabSz="457200">
                        <a:defRPr sz="1800" b="0"/>
                      </a:pPr>
                      <a:r>
                        <a:rPr sz="2200">
                          <a:solidFill>
                            <a:srgbClr val="333333"/>
                          </a:solidFill>
                          <a:latin typeface="Graphik RBC LC Regular" panose="020B0503030202060203" pitchFamily="34" charset="0"/>
                          <a:ea typeface="+mj-ea"/>
                          <a:cs typeface="+mj-cs"/>
                        </a:rPr>
                        <a:t>Предыдущий</a:t>
                      </a:r>
                    </a:p>
                  </a:txBody>
                  <a:tcPr marL="101600" marR="101600" marT="101600" marB="101600" anchor="ctr" horzOverflow="overflow">
                    <a:solidFill>
                      <a:srgbClr val="FFFFFF"/>
                    </a:solidFill>
                  </a:tcPr>
                </a:tc>
                <a:tc>
                  <a:txBody>
                    <a:bodyPr/>
                    <a:lstStyle/>
                    <a:p>
                      <a:pPr defTabSz="457200">
                        <a:defRPr sz="1800" b="0"/>
                      </a:pPr>
                      <a:r>
                        <a:rPr sz="2200" dirty="0" err="1">
                          <a:solidFill>
                            <a:srgbClr val="333333"/>
                          </a:solidFill>
                          <a:latin typeface="Graphik RBC LC Regular" panose="020B0503030202060203" pitchFamily="34" charset="0"/>
                          <a:ea typeface="+mj-ea"/>
                          <a:cs typeface="+mj-cs"/>
                        </a:rPr>
                        <a:t>Ссылка</a:t>
                      </a:r>
                      <a:endParaRPr sz="2200" dirty="0">
                        <a:solidFill>
                          <a:srgbClr val="333333"/>
                        </a:solidFill>
                        <a:latin typeface="Graphik RBC LC Regular" panose="020B0503030202060203" pitchFamily="34" charset="0"/>
                        <a:ea typeface="+mj-ea"/>
                        <a:cs typeface="+mj-cs"/>
                      </a:endParaRPr>
                    </a:p>
                  </a:txBody>
                  <a:tcPr marL="101600" marR="101600" marT="101600" marB="101600" anchor="ctr" horzOverflow="overflow">
                    <a:solidFill>
                      <a:srgbClr val="FFFFFF"/>
                    </a:solidFill>
                  </a:tcPr>
                </a:tc>
                <a:extLst>
                  <a:ext uri="{0D108BD9-81ED-4DB2-BD59-A6C34878D82A}">
                    <a16:rowId xmlns:a16="http://schemas.microsoft.com/office/drawing/2014/main" val="10000"/>
                  </a:ext>
                </a:extLst>
              </a:tr>
              <a:tr h="48450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
                            <a:extLst>
                              <a:ext uri="{A12FA001-AC4F-418D-AE19-62706E023703}">
                                <ahyp:hlinkClr xmlns:ahyp="http://schemas.microsoft.com/office/drawing/2018/hyperlinkcolor" val="tx"/>
                              </a:ext>
                            </a:extLst>
                          </a:hlinkClick>
                        </a:rPr>
                        <a:t>Турция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83.45</a:t>
                      </a:r>
                    </a:p>
                  </a:txBody>
                  <a:tcPr marL="101600" marR="101600" marT="101600" marB="101600" anchor="ctr" horzOverflow="overflow">
                    <a:solidFill>
                      <a:srgbClr val="48DA6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80.21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1"/>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3">
                            <a:extLst>
                              <a:ext uri="{A12FA001-AC4F-418D-AE19-62706E023703}">
                                <ahyp:hlinkClr xmlns:ahyp="http://schemas.microsoft.com/office/drawing/2018/hyperlinkcolor" val="tx"/>
                              </a:ext>
                            </a:extLst>
                          </a:hlinkClick>
                        </a:rPr>
                        <a:t>Аргентина</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78.5</a:t>
                      </a:r>
                    </a:p>
                  </a:txBody>
                  <a:tcPr marL="101600" marR="101600" marT="101600" marB="101600" anchor="ctr" horzOverflow="overflow">
                    <a:solidFill>
                      <a:srgbClr val="48DA6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2"/>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4">
                            <a:extLst>
                              <a:ext uri="{A12FA001-AC4F-418D-AE19-62706E023703}">
                                <ahyp:hlinkClr xmlns:ahyp="http://schemas.microsoft.com/office/drawing/2018/hyperlinkcolor" val="tx"/>
                              </a:ext>
                            </a:extLst>
                          </a:hlinkClick>
                        </a:rPr>
                        <a:t>Россия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14.3</a:t>
                      </a:r>
                    </a:p>
                  </a:txBody>
                  <a:tcPr marL="101600" marR="101600" marT="101600" marB="101600" anchor="ctr" horzOverflow="overflow">
                    <a:solidFill>
                      <a:srgbClr val="5DDE7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15.1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3"/>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5">
                            <a:extLst>
                              <a:ext uri="{A12FA001-AC4F-418D-AE19-62706E023703}">
                                <ahyp:hlinkClr xmlns:ahyp="http://schemas.microsoft.com/office/drawing/2018/hyperlinkcolor" val="tx"/>
                              </a:ext>
                            </a:extLst>
                          </a:hlinkClick>
                        </a:rPr>
                        <a:t>Нидерланды</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12</a:t>
                      </a:r>
                    </a:p>
                  </a:txBody>
                  <a:tcPr marL="101600" marR="101600" marT="101600" marB="101600" anchor="ctr" horzOverflow="overflow">
                    <a:solidFill>
                      <a:srgbClr val="5DDE7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10.3</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4"/>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6">
                            <a:extLst>
                              <a:ext uri="{A12FA001-AC4F-418D-AE19-62706E023703}">
                                <ahyp:hlinkClr xmlns:ahyp="http://schemas.microsoft.com/office/drawing/2018/hyperlinkcolor" val="tx"/>
                              </a:ext>
                            </a:extLst>
                          </a:hlinkClick>
                        </a:rPr>
                        <a:t>Германия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a:t>
                      </a:r>
                    </a:p>
                  </a:txBody>
                  <a:tcPr marL="101600" marR="101600" marT="101600" marB="101600" anchor="ctr" horzOverflow="overflow">
                    <a:solidFill>
                      <a:srgbClr val="71E28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7.9</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5"/>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7">
                            <a:extLst>
                              <a:ext uri="{A12FA001-AC4F-418D-AE19-62706E023703}">
                                <ahyp:hlinkClr xmlns:ahyp="http://schemas.microsoft.com/office/drawing/2018/hyperlinkcolor" val="tx"/>
                              </a:ext>
                            </a:extLst>
                          </a:hlinkClick>
                        </a:rPr>
                        <a:t>Зона евро</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a:t>
                      </a:r>
                    </a:p>
                  </a:txBody>
                  <a:tcPr marL="101600" marR="101600" marT="101600" marB="101600" anchor="ctr" horzOverflow="overflow">
                    <a:solidFill>
                      <a:srgbClr val="71E28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9.1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6"/>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8">
                            <a:extLst>
                              <a:ext uri="{A12FA001-AC4F-418D-AE19-62706E023703}">
                                <ahyp:hlinkClr xmlns:ahyp="http://schemas.microsoft.com/office/drawing/2018/hyperlinkcolor" val="tx"/>
                              </a:ext>
                            </a:extLst>
                          </a:hlinkClick>
                        </a:rPr>
                        <a:t>Великобритания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9.9</a:t>
                      </a:r>
                    </a:p>
                  </a:txBody>
                  <a:tcPr marL="101600" marR="101600" marT="101600" marB="101600" anchor="ctr" horzOverflow="overflow">
                    <a:solidFill>
                      <a:srgbClr val="71E28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7"/>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9">
                            <a:extLst>
                              <a:ext uri="{A12FA001-AC4F-418D-AE19-62706E023703}">
                                <ahyp:hlinkClr xmlns:ahyp="http://schemas.microsoft.com/office/drawing/2018/hyperlinkcolor" val="tx"/>
                              </a:ext>
                            </a:extLst>
                          </a:hlinkClick>
                        </a:rPr>
                        <a:t>Испания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9</a:t>
                      </a:r>
                    </a:p>
                  </a:txBody>
                  <a:tcPr marL="101600" marR="101600" marT="101600" marB="101600" anchor="ctr" horzOverflow="overflow">
                    <a:solidFill>
                      <a:srgbClr val="85E69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8"/>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0">
                            <a:extLst>
                              <a:ext uri="{A12FA001-AC4F-418D-AE19-62706E023703}">
                                <ahyp:hlinkClr xmlns:ahyp="http://schemas.microsoft.com/office/drawing/2018/hyperlinkcolor" val="tx"/>
                              </a:ext>
                            </a:extLst>
                          </a:hlinkClick>
                        </a:rPr>
                        <a:t>Италия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8.9</a:t>
                      </a:r>
                    </a:p>
                  </a:txBody>
                  <a:tcPr marL="101600" marR="101600" marT="101600" marB="101600" anchor="ctr" horzOverflow="overflow">
                    <a:solidFill>
                      <a:srgbClr val="85E69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8.4</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9"/>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1">
                            <a:extLst>
                              <a:ext uri="{A12FA001-AC4F-418D-AE19-62706E023703}">
                                <ahyp:hlinkClr xmlns:ahyp="http://schemas.microsoft.com/office/drawing/2018/hyperlinkcolor" val="tx"/>
                              </a:ext>
                            </a:extLst>
                          </a:hlinkClick>
                        </a:rPr>
                        <a:t>Бразилия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8.73</a:t>
                      </a:r>
                    </a:p>
                  </a:txBody>
                  <a:tcPr marL="101600" marR="101600" marT="101600" marB="101600" anchor="ctr" horzOverflow="overflow">
                    <a:solidFill>
                      <a:srgbClr val="9AEBA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10.07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0"/>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2">
                            <a:extLst>
                              <a:ext uri="{A12FA001-AC4F-418D-AE19-62706E023703}">
                                <ahyp:hlinkClr xmlns:ahyp="http://schemas.microsoft.com/office/drawing/2018/hyperlinkcolor" val="tx"/>
                              </a:ext>
                            </a:extLst>
                          </a:hlinkClick>
                        </a:rPr>
                        <a:t>Мексика</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8.7</a:t>
                      </a:r>
                    </a:p>
                  </a:txBody>
                  <a:tcPr marL="101600" marR="101600" marT="101600" marB="101600" anchor="ctr" horzOverflow="overflow">
                    <a:solidFill>
                      <a:srgbClr val="9AEBA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8.15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1"/>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3">
                            <a:extLst>
                              <a:ext uri="{A12FA001-AC4F-418D-AE19-62706E023703}">
                                <ahyp:hlinkClr xmlns:ahyp="http://schemas.microsoft.com/office/drawing/2018/hyperlinkcolor" val="tx"/>
                              </a:ext>
                            </a:extLst>
                          </a:hlinkClick>
                        </a:rPr>
                        <a:t>Соединенные Штаты</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8.3</a:t>
                      </a:r>
                    </a:p>
                  </a:txBody>
                  <a:tcPr marL="101600" marR="101600" marT="101600" marB="101600" anchor="ctr" horzOverflow="overflow">
                    <a:solidFill>
                      <a:srgbClr val="9AEBA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2"/>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4">
                            <a:extLst>
                              <a:ext uri="{A12FA001-AC4F-418D-AE19-62706E023703}">
                                <ahyp:hlinkClr xmlns:ahyp="http://schemas.microsoft.com/office/drawing/2018/hyperlinkcolor" val="tx"/>
                              </a:ext>
                            </a:extLst>
                          </a:hlinkClick>
                        </a:rPr>
                        <a:t>ЮАР</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7.6</a:t>
                      </a:r>
                    </a:p>
                  </a:txBody>
                  <a:tcPr marL="101600" marR="101600" marT="101600" marB="101600" anchor="ctr" horzOverflow="overflow">
                    <a:solidFill>
                      <a:srgbClr val="AEEFB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7.8</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3"/>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5">
                            <a:extLst>
                              <a:ext uri="{A12FA001-AC4F-418D-AE19-62706E023703}">
                                <ahyp:hlinkClr xmlns:ahyp="http://schemas.microsoft.com/office/drawing/2018/hyperlinkcolor" val="tx"/>
                              </a:ext>
                            </a:extLst>
                          </a:hlinkClick>
                        </a:rPr>
                        <a:t>Сингапур</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7.5</a:t>
                      </a:r>
                    </a:p>
                  </a:txBody>
                  <a:tcPr marL="101600" marR="101600" marT="101600" marB="101600" anchor="ctr" horzOverflow="overflow">
                    <a:solidFill>
                      <a:srgbClr val="AEEFB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4"/>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6">
                            <a:extLst>
                              <a:ext uri="{A12FA001-AC4F-418D-AE19-62706E023703}">
                                <ahyp:hlinkClr xmlns:ahyp="http://schemas.microsoft.com/office/drawing/2018/hyperlinkcolor" val="tx"/>
                              </a:ext>
                            </a:extLst>
                          </a:hlinkClick>
                        </a:rPr>
                        <a:t>Индия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a:t>
                      </a:r>
                    </a:p>
                  </a:txBody>
                  <a:tcPr marL="101600" marR="101600" marT="101600" marB="101600" anchor="ctr" horzOverflow="overflow">
                    <a:solidFill>
                      <a:srgbClr val="C2F3C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6.71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5"/>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7">
                            <a:extLst>
                              <a:ext uri="{A12FA001-AC4F-418D-AE19-62706E023703}">
                                <ahyp:hlinkClr xmlns:ahyp="http://schemas.microsoft.com/office/drawing/2018/hyperlinkcolor" val="tx"/>
                              </a:ext>
                            </a:extLst>
                          </a:hlinkClick>
                        </a:rPr>
                        <a:t>Канада</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a:t>
                      </a:r>
                    </a:p>
                  </a:txBody>
                  <a:tcPr marL="101600" marR="101600" marT="101600" marB="101600" anchor="ctr" horzOverflow="overflow">
                    <a:solidFill>
                      <a:srgbClr val="C2F3C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7.6</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6"/>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8">
                            <a:extLst>
                              <a:ext uri="{A12FA001-AC4F-418D-AE19-62706E023703}">
                                <ahyp:hlinkClr xmlns:ahyp="http://schemas.microsoft.com/office/drawing/2018/hyperlinkcolor" val="tx"/>
                              </a:ext>
                            </a:extLst>
                          </a:hlinkClick>
                        </a:rPr>
                        <a:t>Австралия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6.1</a:t>
                      </a:r>
                    </a:p>
                  </a:txBody>
                  <a:tcPr marL="101600" marR="101600" marT="101600" marB="101600" anchor="ctr" horzOverflow="overflow">
                    <a:solidFill>
                      <a:srgbClr val="D6F7D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2022-06</a:t>
                      </a:r>
                    </a:p>
                  </a:txBody>
                  <a:tcPr marL="101600" marR="101600" marT="101600" marB="101600" horzOverflow="overflow"/>
                </a:tc>
                <a:extLst>
                  <a:ext uri="{0D108BD9-81ED-4DB2-BD59-A6C34878D82A}">
                    <a16:rowId xmlns:a16="http://schemas.microsoft.com/office/drawing/2014/main" val="10017"/>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9">
                            <a:extLst>
                              <a:ext uri="{A12FA001-AC4F-418D-AE19-62706E023703}">
                                <ahyp:hlinkClr xmlns:ahyp="http://schemas.microsoft.com/office/drawing/2018/hyperlinkcolor" val="tx"/>
                              </a:ext>
                            </a:extLst>
                          </a:hlinkClick>
                        </a:rPr>
                        <a:t>Индонезия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5.95</a:t>
                      </a:r>
                    </a:p>
                  </a:txBody>
                  <a:tcPr marL="101600" marR="101600" marT="101600" marB="101600" anchor="ctr" horzOverflow="overflow">
                    <a:solidFill>
                      <a:srgbClr val="D6F7D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4.69</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18"/>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0">
                            <a:extLst>
                              <a:ext uri="{A12FA001-AC4F-418D-AE19-62706E023703}">
                                <ahyp:hlinkClr xmlns:ahyp="http://schemas.microsoft.com/office/drawing/2018/hyperlinkcolor" val="tx"/>
                              </a:ext>
                            </a:extLst>
                          </a:hlinkClick>
                        </a:rPr>
                        <a:t>Франция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5.6</a:t>
                      </a:r>
                    </a:p>
                  </a:txBody>
                  <a:tcPr marL="101600" marR="101600" marT="101600" marB="101600" anchor="ctr" horzOverflow="overflow">
                    <a:solidFill>
                      <a:srgbClr val="EBFBE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5.9</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19"/>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1">
                            <a:extLst>
                              <a:ext uri="{A12FA001-AC4F-418D-AE19-62706E023703}">
                                <ahyp:hlinkClr xmlns:ahyp="http://schemas.microsoft.com/office/drawing/2018/hyperlinkcolor" val="tx"/>
                              </a:ext>
                            </a:extLst>
                          </a:hlinkClick>
                        </a:rPr>
                        <a:t>Южная Корея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5.6</a:t>
                      </a:r>
                    </a:p>
                  </a:txBody>
                  <a:tcPr marL="101600" marR="101600" marT="101600" marB="101600" anchor="ctr" horzOverflow="overflow">
                    <a:solidFill>
                      <a:srgbClr val="D6F7D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20"/>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2">
                            <a:extLst>
                              <a:ext uri="{A12FA001-AC4F-418D-AE19-62706E023703}">
                                <ahyp:hlinkClr xmlns:ahyp="http://schemas.microsoft.com/office/drawing/2018/hyperlinkcolor" val="tx"/>
                              </a:ext>
                            </a:extLst>
                          </a:hlinkClick>
                        </a:rPr>
                        <a:t>Швейцария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3.3</a:t>
                      </a:r>
                    </a:p>
                  </a:txBody>
                  <a:tcPr marL="101600" marR="101600" marT="101600" marB="101600" anchor="ctr" horzOverflow="overflow">
                    <a:solidFill>
                      <a:srgbClr val="EBFBE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21"/>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3">
                            <a:extLst>
                              <a:ext uri="{A12FA001-AC4F-418D-AE19-62706E023703}">
                                <ahyp:hlinkClr xmlns:ahyp="http://schemas.microsoft.com/office/drawing/2018/hyperlinkcolor" val="tx"/>
                              </a:ext>
                            </a:extLst>
                          </a:hlinkClick>
                        </a:rPr>
                        <a:t>Саудовская Аравия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a:t>
                      </a:r>
                    </a:p>
                  </a:txBody>
                  <a:tcPr marL="101600" marR="101600" marT="101600" marB="101600" anchor="ctr" horzOverflow="overflow">
                    <a:solidFill>
                      <a:srgbClr val="FFFFF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22"/>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4">
                            <a:extLst>
                              <a:ext uri="{A12FA001-AC4F-418D-AE19-62706E023703}">
                                <ahyp:hlinkClr xmlns:ahyp="http://schemas.microsoft.com/office/drawing/2018/hyperlinkcolor" val="tx"/>
                              </a:ext>
                            </a:extLst>
                          </a:hlinkClick>
                        </a:rPr>
                        <a:t>Япония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a:t>
                      </a:r>
                    </a:p>
                  </a:txBody>
                  <a:tcPr marL="101600" marR="101600" marT="101600" marB="101600" anchor="ctr" horzOverflow="overflow">
                    <a:solidFill>
                      <a:srgbClr val="FFFFF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2.6</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23"/>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5">
                            <a:extLst>
                              <a:ext uri="{A12FA001-AC4F-418D-AE19-62706E023703}">
                                <ahyp:hlinkClr xmlns:ahyp="http://schemas.microsoft.com/office/drawing/2018/hyperlinkcolor" val="tx"/>
                              </a:ext>
                            </a:extLst>
                          </a:hlinkClick>
                        </a:rPr>
                        <a:t>Китай</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2.5</a:t>
                      </a:r>
                    </a:p>
                  </a:txBody>
                  <a:tcPr marL="101600" marR="101600" marT="101600" marB="101600" anchor="ctr" horzOverflow="overflow">
                    <a:solidFill>
                      <a:srgbClr val="FFFFF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2.7</a:t>
                      </a:r>
                    </a:p>
                  </a:txBody>
                  <a:tcPr marL="101600" marR="101600" marT="101600" marB="101600" anchor="ctr" horzOverflow="overflow"/>
                </a:tc>
                <a:tc>
                  <a:txBody>
                    <a:bodyPr/>
                    <a:lstStyle/>
                    <a:p>
                      <a:pPr algn="r" defTabSz="457200">
                        <a:defRPr sz="1800"/>
                      </a:pPr>
                      <a:r>
                        <a:rPr sz="2200" dirty="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24"/>
                  </a:ext>
                </a:extLst>
              </a:tr>
            </a:tbl>
          </a:graphicData>
        </a:graphic>
      </p:graphicFrame>
      <p:sp>
        <p:nvSpPr>
          <p:cNvPr id="2" name="DXY">
            <a:extLst>
              <a:ext uri="{FF2B5EF4-FFF2-40B4-BE49-F238E27FC236}">
                <a16:creationId xmlns:a16="http://schemas.microsoft.com/office/drawing/2014/main" id="{C99C17B3-F4C8-9E47-BEFA-D5EBAC254EE5}"/>
              </a:ext>
            </a:extLst>
          </p:cNvPr>
          <p:cNvSpPr txBox="1">
            <a:spLocks noGrp="1"/>
          </p:cNvSpPr>
          <p:nvPr>
            <p:ph type="body" idx="21"/>
          </p:nvPr>
        </p:nvSpPr>
        <p:spPr>
          <a:xfrm>
            <a:off x="707708" y="898785"/>
            <a:ext cx="12788720" cy="1208992"/>
          </a:xfrm>
          <a:prstGeom prst="rect">
            <a:avLst/>
          </a:prstGeom>
        </p:spPr>
        <p:txBody>
          <a:bodyPr>
            <a:normAutofit/>
          </a:bodyPr>
          <a:lstStyle/>
          <a:p>
            <a:r>
              <a:rPr lang="ru-RU" dirty="0"/>
              <a:t>Инфляция</a:t>
            </a:r>
            <a:endParaRPr dirty="0"/>
          </a:p>
        </p:txBody>
      </p:sp>
      <p:sp>
        <p:nvSpPr>
          <p:cNvPr id="3" name="ИС2022">
            <a:extLst>
              <a:ext uri="{FF2B5EF4-FFF2-40B4-BE49-F238E27FC236}">
                <a16:creationId xmlns:a16="http://schemas.microsoft.com/office/drawing/2014/main" id="{CF36E644-B253-1C53-7A51-7DA039EDC9B5}"/>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sp>
        <p:nvSpPr>
          <p:cNvPr id="7" name="Rectangle 6">
            <a:extLst>
              <a:ext uri="{FF2B5EF4-FFF2-40B4-BE49-F238E27FC236}">
                <a16:creationId xmlns:a16="http://schemas.microsoft.com/office/drawing/2014/main" id="{9D43D4AA-8810-4950-5D1F-A442FB669C42}"/>
              </a:ext>
            </a:extLst>
          </p:cNvPr>
          <p:cNvSpPr/>
          <p:nvPr/>
        </p:nvSpPr>
        <p:spPr>
          <a:xfrm>
            <a:off x="12580923" y="-312234"/>
            <a:ext cx="12040970" cy="14429678"/>
          </a:xfrm>
          <a:prstGeom prst="rect">
            <a:avLst/>
          </a:prstGeom>
          <a:solidFill>
            <a:schemeClr val="bg2">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RU"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6" name="Group 5">
            <a:extLst>
              <a:ext uri="{FF2B5EF4-FFF2-40B4-BE49-F238E27FC236}">
                <a16:creationId xmlns:a16="http://schemas.microsoft.com/office/drawing/2014/main" id="{D2717691-ABB8-C44E-193C-4C320F75C687}"/>
              </a:ext>
            </a:extLst>
          </p:cNvPr>
          <p:cNvGrpSpPr/>
          <p:nvPr/>
        </p:nvGrpSpPr>
        <p:grpSpPr>
          <a:xfrm>
            <a:off x="796916" y="2674226"/>
            <a:ext cx="15388683" cy="7879415"/>
            <a:chOff x="1605776" y="4369211"/>
            <a:chExt cx="15388683" cy="7879415"/>
          </a:xfrm>
        </p:grpSpPr>
        <p:pic>
          <p:nvPicPr>
            <p:cNvPr id="4" name="Image" descr="Image">
              <a:extLst>
                <a:ext uri="{FF2B5EF4-FFF2-40B4-BE49-F238E27FC236}">
                  <a16:creationId xmlns:a16="http://schemas.microsoft.com/office/drawing/2014/main" id="{43B073B5-CE57-C837-B423-D173D77D6650}"/>
                </a:ext>
              </a:extLst>
            </p:cNvPr>
            <p:cNvPicPr>
              <a:picLocks noChangeAspect="1"/>
            </p:cNvPicPr>
            <p:nvPr/>
          </p:nvPicPr>
          <p:blipFill rotWithShape="1">
            <a:blip r:embed="rId26"/>
            <a:srcRect l="4478" r="5970"/>
            <a:stretch/>
          </p:blipFill>
          <p:spPr>
            <a:xfrm>
              <a:off x="1605776" y="4369211"/>
              <a:ext cx="15388683" cy="7879415"/>
            </a:xfrm>
            <a:prstGeom prst="rect">
              <a:avLst/>
            </a:prstGeom>
            <a:ln>
              <a:noFill/>
            </a:ln>
            <a:effectLst>
              <a:outerShdw blurRad="292100" dist="139700" dir="2700000" algn="tl" rotWithShape="0">
                <a:srgbClr val="333333">
                  <a:alpha val="65000"/>
                </a:srgbClr>
              </a:outerShdw>
            </a:effectLst>
          </p:spPr>
        </p:pic>
        <p:sp>
          <p:nvSpPr>
            <p:cNvPr id="5" name="Еврозона">
              <a:extLst>
                <a:ext uri="{FF2B5EF4-FFF2-40B4-BE49-F238E27FC236}">
                  <a16:creationId xmlns:a16="http://schemas.microsoft.com/office/drawing/2014/main" id="{EA40C6CA-CB06-C44D-72AA-2975F6AD2F0A}"/>
                </a:ext>
              </a:extLst>
            </p:cNvPr>
            <p:cNvSpPr txBox="1"/>
            <p:nvPr/>
          </p:nvSpPr>
          <p:spPr>
            <a:xfrm>
              <a:off x="1836840" y="4607660"/>
              <a:ext cx="3655963" cy="72055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nSpc>
                  <a:spcPct val="90000"/>
                </a:lnSpc>
                <a:spcBef>
                  <a:spcPts val="2000"/>
                </a:spcBef>
                <a:defRPr sz="4200">
                  <a:solidFill>
                    <a:srgbClr val="FFFFFF"/>
                  </a:solidFill>
                  <a:latin typeface="Graphik RBC LC Semibold"/>
                  <a:ea typeface="Graphik RBC LC Semibold"/>
                  <a:cs typeface="Graphik RBC LC Semibold"/>
                  <a:sym typeface="Graphik RBC LC Semibold"/>
                </a:defRPr>
              </a:lvl1pPr>
            </a:lstStyle>
            <a:p>
              <a:r>
                <a:rPr lang="ru-RU" sz="6000" dirty="0">
                  <a:solidFill>
                    <a:schemeClr val="tx1">
                      <a:lumMod val="75000"/>
                      <a:lumOff val="25000"/>
                    </a:schemeClr>
                  </a:solidFill>
                  <a:latin typeface="Graphik RBC LC Regular" panose="020B0503030202060203" pitchFamily="34" charset="0"/>
                </a:rPr>
                <a:t>Европа</a:t>
              </a:r>
              <a:endParaRPr sz="6000" dirty="0">
                <a:solidFill>
                  <a:schemeClr val="tx1">
                    <a:lumMod val="75000"/>
                    <a:lumOff val="25000"/>
                  </a:schemeClr>
                </a:solidFill>
                <a:latin typeface="Graphik RBC LC Regular" panose="020B0503030202060203" pitchFamily="34" charset="0"/>
              </a:endParaRPr>
            </a:p>
          </p:txBody>
        </p:sp>
      </p:grpSp>
    </p:spTree>
    <p:extLst>
      <p:ext uri="{BB962C8B-B14F-4D97-AF65-F5344CB8AC3E}">
        <p14:creationId xmlns:p14="http://schemas.microsoft.com/office/powerpoint/2010/main" val="316282902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Rectangle"/>
          <p:cNvSpPr/>
          <p:nvPr/>
        </p:nvSpPr>
        <p:spPr>
          <a:xfrm>
            <a:off x="12580923" y="0"/>
            <a:ext cx="11803077" cy="13725670"/>
          </a:xfrm>
          <a:prstGeom prst="rect">
            <a:avLst/>
          </a:prstGeom>
          <a:solidFill>
            <a:srgbClr val="FFFFFF"/>
          </a:solidFill>
          <a:ln w="12700">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344" name="Slide Number"/>
          <p:cNvSpPr txBox="1">
            <a:spLocks noGrp="1"/>
          </p:cNvSpPr>
          <p:nvPr>
            <p:ph type="sldNum" sz="quarter" idx="2"/>
          </p:nvPr>
        </p:nvSpPr>
        <p:spPr>
          <a:xfrm>
            <a:off x="23205470" y="12818639"/>
            <a:ext cx="247651"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a:p>
        </p:txBody>
      </p:sp>
      <p:graphicFrame>
        <p:nvGraphicFramePr>
          <p:cNvPr id="345" name="Table"/>
          <p:cNvGraphicFramePr/>
          <p:nvPr/>
        </p:nvGraphicFramePr>
        <p:xfrm>
          <a:off x="12882343" y="127000"/>
          <a:ext cx="11200236" cy="13462000"/>
        </p:xfrm>
        <a:graphic>
          <a:graphicData uri="http://schemas.openxmlformats.org/drawingml/2006/table">
            <a:tbl>
              <a:tblPr firstRow="1" firstCol="1">
                <a:tableStyleId>{4C3C2611-4C71-4FC5-86AE-919BDF0F9419}</a:tableStyleId>
              </a:tblPr>
              <a:tblGrid>
                <a:gridCol w="3821882">
                  <a:extLst>
                    <a:ext uri="{9D8B030D-6E8A-4147-A177-3AD203B41FA5}">
                      <a16:colId xmlns:a16="http://schemas.microsoft.com/office/drawing/2014/main" val="20000"/>
                    </a:ext>
                  </a:extLst>
                </a:gridCol>
                <a:gridCol w="2521380">
                  <a:extLst>
                    <a:ext uri="{9D8B030D-6E8A-4147-A177-3AD203B41FA5}">
                      <a16:colId xmlns:a16="http://schemas.microsoft.com/office/drawing/2014/main" val="20001"/>
                    </a:ext>
                  </a:extLst>
                </a:gridCol>
                <a:gridCol w="2919493">
                  <a:extLst>
                    <a:ext uri="{9D8B030D-6E8A-4147-A177-3AD203B41FA5}">
                      <a16:colId xmlns:a16="http://schemas.microsoft.com/office/drawing/2014/main" val="20002"/>
                    </a:ext>
                  </a:extLst>
                </a:gridCol>
                <a:gridCol w="1937481">
                  <a:extLst>
                    <a:ext uri="{9D8B030D-6E8A-4147-A177-3AD203B41FA5}">
                      <a16:colId xmlns:a16="http://schemas.microsoft.com/office/drawing/2014/main" val="20003"/>
                    </a:ext>
                  </a:extLst>
                </a:gridCol>
              </a:tblGrid>
              <a:tr h="48450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sz="1800" b="0"/>
                      </a:pPr>
                      <a:r>
                        <a:rPr lang="ru-RU" sz="2200" b="0" i="0" u="none" strike="noStrike" cap="none" spc="0" baseline="0" dirty="0">
                          <a:solidFill>
                            <a:srgbClr val="333333"/>
                          </a:solidFill>
                          <a:uFillTx/>
                          <a:latin typeface="Graphik RBC LC Regular" panose="020B0503030202060203" pitchFamily="34" charset="0"/>
                          <a:ea typeface="Helvetica Neue"/>
                          <a:cs typeface="Helvetica Neue"/>
                          <a:sym typeface="Graphik RBC LC Regular"/>
                        </a:rPr>
                        <a:t>Страна / Инфляция,%</a:t>
                      </a:r>
                    </a:p>
                  </a:txBody>
                  <a:tcPr marL="101600" marR="101600" marT="101600" marB="101600" anchor="ctr" horzOverflow="overflow">
                    <a:solidFill>
                      <a:srgbClr val="FFFFFF"/>
                    </a:solidFill>
                  </a:tcPr>
                </a:tc>
                <a:tc>
                  <a:txBody>
                    <a:bodyPr/>
                    <a:lstStyle/>
                    <a:p>
                      <a:pPr defTabSz="457200">
                        <a:defRPr sz="1800" b="0"/>
                      </a:pPr>
                      <a:r>
                        <a:rPr sz="2200">
                          <a:solidFill>
                            <a:srgbClr val="333333"/>
                          </a:solidFill>
                          <a:latin typeface="Graphik RBC LC Regular" panose="020B0503030202060203" pitchFamily="34" charset="0"/>
                          <a:ea typeface="+mj-ea"/>
                          <a:cs typeface="+mj-cs"/>
                        </a:rPr>
                        <a:t>Последний</a:t>
                      </a:r>
                    </a:p>
                  </a:txBody>
                  <a:tcPr marL="101600" marR="101600" marT="101600" marB="101600" anchor="ctr" horzOverflow="overflow">
                    <a:solidFill>
                      <a:srgbClr val="FFFFFF"/>
                    </a:solidFill>
                  </a:tcPr>
                </a:tc>
                <a:tc>
                  <a:txBody>
                    <a:bodyPr/>
                    <a:lstStyle/>
                    <a:p>
                      <a:pPr defTabSz="457200">
                        <a:defRPr sz="1800" b="0"/>
                      </a:pPr>
                      <a:r>
                        <a:rPr sz="2200">
                          <a:solidFill>
                            <a:srgbClr val="333333"/>
                          </a:solidFill>
                          <a:latin typeface="Graphik RBC LC Regular" panose="020B0503030202060203" pitchFamily="34" charset="0"/>
                          <a:ea typeface="+mj-ea"/>
                          <a:cs typeface="+mj-cs"/>
                        </a:rPr>
                        <a:t>Предыдущий</a:t>
                      </a:r>
                    </a:p>
                  </a:txBody>
                  <a:tcPr marL="101600" marR="101600" marT="101600" marB="101600" anchor="ctr" horzOverflow="overflow">
                    <a:solidFill>
                      <a:srgbClr val="FFFFFF"/>
                    </a:solidFill>
                  </a:tcPr>
                </a:tc>
                <a:tc>
                  <a:txBody>
                    <a:bodyPr/>
                    <a:lstStyle/>
                    <a:p>
                      <a:pPr defTabSz="457200">
                        <a:defRPr sz="1800" b="0"/>
                      </a:pPr>
                      <a:r>
                        <a:rPr sz="2200" dirty="0" err="1">
                          <a:solidFill>
                            <a:srgbClr val="333333"/>
                          </a:solidFill>
                          <a:latin typeface="Graphik RBC LC Regular" panose="020B0503030202060203" pitchFamily="34" charset="0"/>
                          <a:ea typeface="+mj-ea"/>
                          <a:cs typeface="+mj-cs"/>
                        </a:rPr>
                        <a:t>Ссылка</a:t>
                      </a:r>
                      <a:endParaRPr sz="2200" dirty="0">
                        <a:solidFill>
                          <a:srgbClr val="333333"/>
                        </a:solidFill>
                        <a:latin typeface="Graphik RBC LC Regular" panose="020B0503030202060203" pitchFamily="34" charset="0"/>
                        <a:ea typeface="+mj-ea"/>
                        <a:cs typeface="+mj-cs"/>
                      </a:endParaRPr>
                    </a:p>
                  </a:txBody>
                  <a:tcPr marL="101600" marR="101600" marT="101600" marB="101600" anchor="ctr" horzOverflow="overflow">
                    <a:solidFill>
                      <a:srgbClr val="FFFFFF"/>
                    </a:solidFill>
                  </a:tcPr>
                </a:tc>
                <a:extLst>
                  <a:ext uri="{0D108BD9-81ED-4DB2-BD59-A6C34878D82A}">
                    <a16:rowId xmlns:a16="http://schemas.microsoft.com/office/drawing/2014/main" val="10000"/>
                  </a:ext>
                </a:extLst>
              </a:tr>
              <a:tr h="48450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
                            <a:extLst>
                              <a:ext uri="{A12FA001-AC4F-418D-AE19-62706E023703}">
                                <ahyp:hlinkClr xmlns:ahyp="http://schemas.microsoft.com/office/drawing/2018/hyperlinkcolor" val="tx"/>
                              </a:ext>
                            </a:extLst>
                          </a:hlinkClick>
                        </a:rPr>
                        <a:t>Турция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83.45</a:t>
                      </a:r>
                    </a:p>
                  </a:txBody>
                  <a:tcPr marL="101600" marR="101600" marT="101600" marB="101600" anchor="ctr" horzOverflow="overflow">
                    <a:solidFill>
                      <a:srgbClr val="48DA6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80.21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1"/>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3">
                            <a:extLst>
                              <a:ext uri="{A12FA001-AC4F-418D-AE19-62706E023703}">
                                <ahyp:hlinkClr xmlns:ahyp="http://schemas.microsoft.com/office/drawing/2018/hyperlinkcolor" val="tx"/>
                              </a:ext>
                            </a:extLst>
                          </a:hlinkClick>
                        </a:rPr>
                        <a:t>Аргентина</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78.5</a:t>
                      </a:r>
                    </a:p>
                  </a:txBody>
                  <a:tcPr marL="101600" marR="101600" marT="101600" marB="101600" anchor="ctr" horzOverflow="overflow">
                    <a:solidFill>
                      <a:srgbClr val="48DA6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2"/>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4">
                            <a:extLst>
                              <a:ext uri="{A12FA001-AC4F-418D-AE19-62706E023703}">
                                <ahyp:hlinkClr xmlns:ahyp="http://schemas.microsoft.com/office/drawing/2018/hyperlinkcolor" val="tx"/>
                              </a:ext>
                            </a:extLst>
                          </a:hlinkClick>
                        </a:rPr>
                        <a:t>Россия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14.3</a:t>
                      </a:r>
                    </a:p>
                  </a:txBody>
                  <a:tcPr marL="101600" marR="101600" marT="101600" marB="101600" anchor="ctr" horzOverflow="overflow">
                    <a:solidFill>
                      <a:srgbClr val="5DDE7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15.1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3"/>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5">
                            <a:extLst>
                              <a:ext uri="{A12FA001-AC4F-418D-AE19-62706E023703}">
                                <ahyp:hlinkClr xmlns:ahyp="http://schemas.microsoft.com/office/drawing/2018/hyperlinkcolor" val="tx"/>
                              </a:ext>
                            </a:extLst>
                          </a:hlinkClick>
                        </a:rPr>
                        <a:t>Нидерланды</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12</a:t>
                      </a:r>
                    </a:p>
                  </a:txBody>
                  <a:tcPr marL="101600" marR="101600" marT="101600" marB="101600" anchor="ctr" horzOverflow="overflow">
                    <a:solidFill>
                      <a:srgbClr val="5DDE7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10.3</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4"/>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6">
                            <a:extLst>
                              <a:ext uri="{A12FA001-AC4F-418D-AE19-62706E023703}">
                                <ahyp:hlinkClr xmlns:ahyp="http://schemas.microsoft.com/office/drawing/2018/hyperlinkcolor" val="tx"/>
                              </a:ext>
                            </a:extLst>
                          </a:hlinkClick>
                        </a:rPr>
                        <a:t>Германия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a:t>
                      </a:r>
                    </a:p>
                  </a:txBody>
                  <a:tcPr marL="101600" marR="101600" marT="101600" marB="101600" anchor="ctr" horzOverflow="overflow">
                    <a:solidFill>
                      <a:srgbClr val="71E28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7.9</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5"/>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7">
                            <a:extLst>
                              <a:ext uri="{A12FA001-AC4F-418D-AE19-62706E023703}">
                                <ahyp:hlinkClr xmlns:ahyp="http://schemas.microsoft.com/office/drawing/2018/hyperlinkcolor" val="tx"/>
                              </a:ext>
                            </a:extLst>
                          </a:hlinkClick>
                        </a:rPr>
                        <a:t>Зона евро</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a:t>
                      </a:r>
                    </a:p>
                  </a:txBody>
                  <a:tcPr marL="101600" marR="101600" marT="101600" marB="101600" anchor="ctr" horzOverflow="overflow">
                    <a:solidFill>
                      <a:srgbClr val="71E28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9.1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6"/>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8">
                            <a:extLst>
                              <a:ext uri="{A12FA001-AC4F-418D-AE19-62706E023703}">
                                <ahyp:hlinkClr xmlns:ahyp="http://schemas.microsoft.com/office/drawing/2018/hyperlinkcolor" val="tx"/>
                              </a:ext>
                            </a:extLst>
                          </a:hlinkClick>
                        </a:rPr>
                        <a:t>Великобритания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9.9</a:t>
                      </a:r>
                    </a:p>
                  </a:txBody>
                  <a:tcPr marL="101600" marR="101600" marT="101600" marB="101600" anchor="ctr" horzOverflow="overflow">
                    <a:solidFill>
                      <a:srgbClr val="71E28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7"/>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9">
                            <a:extLst>
                              <a:ext uri="{A12FA001-AC4F-418D-AE19-62706E023703}">
                                <ahyp:hlinkClr xmlns:ahyp="http://schemas.microsoft.com/office/drawing/2018/hyperlinkcolor" val="tx"/>
                              </a:ext>
                            </a:extLst>
                          </a:hlinkClick>
                        </a:rPr>
                        <a:t>Испания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9</a:t>
                      </a:r>
                    </a:p>
                  </a:txBody>
                  <a:tcPr marL="101600" marR="101600" marT="101600" marB="101600" anchor="ctr" horzOverflow="overflow">
                    <a:solidFill>
                      <a:srgbClr val="85E69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8"/>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0">
                            <a:extLst>
                              <a:ext uri="{A12FA001-AC4F-418D-AE19-62706E023703}">
                                <ahyp:hlinkClr xmlns:ahyp="http://schemas.microsoft.com/office/drawing/2018/hyperlinkcolor" val="tx"/>
                              </a:ext>
                            </a:extLst>
                          </a:hlinkClick>
                        </a:rPr>
                        <a:t>Италия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8.9</a:t>
                      </a:r>
                    </a:p>
                  </a:txBody>
                  <a:tcPr marL="101600" marR="101600" marT="101600" marB="101600" anchor="ctr" horzOverflow="overflow">
                    <a:solidFill>
                      <a:srgbClr val="85E69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8.4</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9"/>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1">
                            <a:extLst>
                              <a:ext uri="{A12FA001-AC4F-418D-AE19-62706E023703}">
                                <ahyp:hlinkClr xmlns:ahyp="http://schemas.microsoft.com/office/drawing/2018/hyperlinkcolor" val="tx"/>
                              </a:ext>
                            </a:extLst>
                          </a:hlinkClick>
                        </a:rPr>
                        <a:t>Бразилия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8.73</a:t>
                      </a:r>
                    </a:p>
                  </a:txBody>
                  <a:tcPr marL="101600" marR="101600" marT="101600" marB="101600" anchor="ctr" horzOverflow="overflow">
                    <a:solidFill>
                      <a:srgbClr val="9AEBA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10.07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0"/>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2">
                            <a:extLst>
                              <a:ext uri="{A12FA001-AC4F-418D-AE19-62706E023703}">
                                <ahyp:hlinkClr xmlns:ahyp="http://schemas.microsoft.com/office/drawing/2018/hyperlinkcolor" val="tx"/>
                              </a:ext>
                            </a:extLst>
                          </a:hlinkClick>
                        </a:rPr>
                        <a:t>Мексика</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8.7</a:t>
                      </a:r>
                    </a:p>
                  </a:txBody>
                  <a:tcPr marL="101600" marR="101600" marT="101600" marB="101600" anchor="ctr" horzOverflow="overflow">
                    <a:solidFill>
                      <a:srgbClr val="9AEBA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8.15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1"/>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3">
                            <a:extLst>
                              <a:ext uri="{A12FA001-AC4F-418D-AE19-62706E023703}">
                                <ahyp:hlinkClr xmlns:ahyp="http://schemas.microsoft.com/office/drawing/2018/hyperlinkcolor" val="tx"/>
                              </a:ext>
                            </a:extLst>
                          </a:hlinkClick>
                        </a:rPr>
                        <a:t>Соединенные Штаты</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8.3</a:t>
                      </a:r>
                    </a:p>
                  </a:txBody>
                  <a:tcPr marL="101600" marR="101600" marT="101600" marB="101600" anchor="ctr" horzOverflow="overflow">
                    <a:solidFill>
                      <a:srgbClr val="9AEBA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2"/>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4">
                            <a:extLst>
                              <a:ext uri="{A12FA001-AC4F-418D-AE19-62706E023703}">
                                <ahyp:hlinkClr xmlns:ahyp="http://schemas.microsoft.com/office/drawing/2018/hyperlinkcolor" val="tx"/>
                              </a:ext>
                            </a:extLst>
                          </a:hlinkClick>
                        </a:rPr>
                        <a:t>ЮАР</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7.6</a:t>
                      </a:r>
                    </a:p>
                  </a:txBody>
                  <a:tcPr marL="101600" marR="101600" marT="101600" marB="101600" anchor="ctr" horzOverflow="overflow">
                    <a:solidFill>
                      <a:srgbClr val="AEEFB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7.8</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3"/>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5">
                            <a:extLst>
                              <a:ext uri="{A12FA001-AC4F-418D-AE19-62706E023703}">
                                <ahyp:hlinkClr xmlns:ahyp="http://schemas.microsoft.com/office/drawing/2018/hyperlinkcolor" val="tx"/>
                              </a:ext>
                            </a:extLst>
                          </a:hlinkClick>
                        </a:rPr>
                        <a:t>Сингапур</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7.5</a:t>
                      </a:r>
                    </a:p>
                  </a:txBody>
                  <a:tcPr marL="101600" marR="101600" marT="101600" marB="101600" anchor="ctr" horzOverflow="overflow">
                    <a:solidFill>
                      <a:srgbClr val="AEEFB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4"/>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6">
                            <a:extLst>
                              <a:ext uri="{A12FA001-AC4F-418D-AE19-62706E023703}">
                                <ahyp:hlinkClr xmlns:ahyp="http://schemas.microsoft.com/office/drawing/2018/hyperlinkcolor" val="tx"/>
                              </a:ext>
                            </a:extLst>
                          </a:hlinkClick>
                        </a:rPr>
                        <a:t>Индия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a:t>
                      </a:r>
                    </a:p>
                  </a:txBody>
                  <a:tcPr marL="101600" marR="101600" marT="101600" marB="101600" anchor="ctr" horzOverflow="overflow">
                    <a:solidFill>
                      <a:srgbClr val="C2F3C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6.71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5"/>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7">
                            <a:extLst>
                              <a:ext uri="{A12FA001-AC4F-418D-AE19-62706E023703}">
                                <ahyp:hlinkClr xmlns:ahyp="http://schemas.microsoft.com/office/drawing/2018/hyperlinkcolor" val="tx"/>
                              </a:ext>
                            </a:extLst>
                          </a:hlinkClick>
                        </a:rPr>
                        <a:t>Канада</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a:t>
                      </a:r>
                    </a:p>
                  </a:txBody>
                  <a:tcPr marL="101600" marR="101600" marT="101600" marB="101600" anchor="ctr" horzOverflow="overflow">
                    <a:solidFill>
                      <a:srgbClr val="C2F3C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7.6</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6"/>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8">
                            <a:extLst>
                              <a:ext uri="{A12FA001-AC4F-418D-AE19-62706E023703}">
                                <ahyp:hlinkClr xmlns:ahyp="http://schemas.microsoft.com/office/drawing/2018/hyperlinkcolor" val="tx"/>
                              </a:ext>
                            </a:extLst>
                          </a:hlinkClick>
                        </a:rPr>
                        <a:t>Австралия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6.1</a:t>
                      </a:r>
                    </a:p>
                  </a:txBody>
                  <a:tcPr marL="101600" marR="101600" marT="101600" marB="101600" anchor="ctr" horzOverflow="overflow">
                    <a:solidFill>
                      <a:srgbClr val="D6F7D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2022-06</a:t>
                      </a:r>
                    </a:p>
                  </a:txBody>
                  <a:tcPr marL="101600" marR="101600" marT="101600" marB="101600" horzOverflow="overflow"/>
                </a:tc>
                <a:extLst>
                  <a:ext uri="{0D108BD9-81ED-4DB2-BD59-A6C34878D82A}">
                    <a16:rowId xmlns:a16="http://schemas.microsoft.com/office/drawing/2014/main" val="10017"/>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9">
                            <a:extLst>
                              <a:ext uri="{A12FA001-AC4F-418D-AE19-62706E023703}">
                                <ahyp:hlinkClr xmlns:ahyp="http://schemas.microsoft.com/office/drawing/2018/hyperlinkcolor" val="tx"/>
                              </a:ext>
                            </a:extLst>
                          </a:hlinkClick>
                        </a:rPr>
                        <a:t>Индонезия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5.95</a:t>
                      </a:r>
                    </a:p>
                  </a:txBody>
                  <a:tcPr marL="101600" marR="101600" marT="101600" marB="101600" anchor="ctr" horzOverflow="overflow">
                    <a:solidFill>
                      <a:srgbClr val="D6F7D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4.69</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18"/>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0">
                            <a:extLst>
                              <a:ext uri="{A12FA001-AC4F-418D-AE19-62706E023703}">
                                <ahyp:hlinkClr xmlns:ahyp="http://schemas.microsoft.com/office/drawing/2018/hyperlinkcolor" val="tx"/>
                              </a:ext>
                            </a:extLst>
                          </a:hlinkClick>
                        </a:rPr>
                        <a:t>Франция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5.6</a:t>
                      </a:r>
                    </a:p>
                  </a:txBody>
                  <a:tcPr marL="101600" marR="101600" marT="101600" marB="101600" anchor="ctr" horzOverflow="overflow">
                    <a:solidFill>
                      <a:srgbClr val="EBFBE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5.9</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19"/>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1">
                            <a:extLst>
                              <a:ext uri="{A12FA001-AC4F-418D-AE19-62706E023703}">
                                <ahyp:hlinkClr xmlns:ahyp="http://schemas.microsoft.com/office/drawing/2018/hyperlinkcolor" val="tx"/>
                              </a:ext>
                            </a:extLst>
                          </a:hlinkClick>
                        </a:rPr>
                        <a:t>Южная Корея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5.6</a:t>
                      </a:r>
                    </a:p>
                  </a:txBody>
                  <a:tcPr marL="101600" marR="101600" marT="101600" marB="101600" anchor="ctr" horzOverflow="overflow">
                    <a:solidFill>
                      <a:srgbClr val="D6F7D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20"/>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2">
                            <a:extLst>
                              <a:ext uri="{A12FA001-AC4F-418D-AE19-62706E023703}">
                                <ahyp:hlinkClr xmlns:ahyp="http://schemas.microsoft.com/office/drawing/2018/hyperlinkcolor" val="tx"/>
                              </a:ext>
                            </a:extLst>
                          </a:hlinkClick>
                        </a:rPr>
                        <a:t>Швейцария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3.3</a:t>
                      </a:r>
                    </a:p>
                  </a:txBody>
                  <a:tcPr marL="101600" marR="101600" marT="101600" marB="101600" anchor="ctr" horzOverflow="overflow">
                    <a:solidFill>
                      <a:srgbClr val="EBFBE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21"/>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3">
                            <a:extLst>
                              <a:ext uri="{A12FA001-AC4F-418D-AE19-62706E023703}">
                                <ahyp:hlinkClr xmlns:ahyp="http://schemas.microsoft.com/office/drawing/2018/hyperlinkcolor" val="tx"/>
                              </a:ext>
                            </a:extLst>
                          </a:hlinkClick>
                        </a:rPr>
                        <a:t>Саудовская Аравия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a:t>
                      </a:r>
                    </a:p>
                  </a:txBody>
                  <a:tcPr marL="101600" marR="101600" marT="101600" marB="101600" anchor="ctr" horzOverflow="overflow">
                    <a:solidFill>
                      <a:srgbClr val="FFFFF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22"/>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4">
                            <a:extLst>
                              <a:ext uri="{A12FA001-AC4F-418D-AE19-62706E023703}">
                                <ahyp:hlinkClr xmlns:ahyp="http://schemas.microsoft.com/office/drawing/2018/hyperlinkcolor" val="tx"/>
                              </a:ext>
                            </a:extLst>
                          </a:hlinkClick>
                        </a:rPr>
                        <a:t>Япония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a:t>
                      </a:r>
                    </a:p>
                  </a:txBody>
                  <a:tcPr marL="101600" marR="101600" marT="101600" marB="101600" anchor="ctr" horzOverflow="overflow">
                    <a:solidFill>
                      <a:srgbClr val="FFFFF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2.6</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23"/>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5">
                            <a:extLst>
                              <a:ext uri="{A12FA001-AC4F-418D-AE19-62706E023703}">
                                <ahyp:hlinkClr xmlns:ahyp="http://schemas.microsoft.com/office/drawing/2018/hyperlinkcolor" val="tx"/>
                              </a:ext>
                            </a:extLst>
                          </a:hlinkClick>
                        </a:rPr>
                        <a:t>Китай</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2.5</a:t>
                      </a:r>
                    </a:p>
                  </a:txBody>
                  <a:tcPr marL="101600" marR="101600" marT="101600" marB="101600" anchor="ctr" horzOverflow="overflow">
                    <a:solidFill>
                      <a:srgbClr val="FFFFF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2.7</a:t>
                      </a:r>
                    </a:p>
                  </a:txBody>
                  <a:tcPr marL="101600" marR="101600" marT="101600" marB="101600" anchor="ctr" horzOverflow="overflow"/>
                </a:tc>
                <a:tc>
                  <a:txBody>
                    <a:bodyPr/>
                    <a:lstStyle/>
                    <a:p>
                      <a:pPr algn="r" defTabSz="457200">
                        <a:defRPr sz="1800"/>
                      </a:pPr>
                      <a:r>
                        <a:rPr sz="2200" dirty="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24"/>
                  </a:ext>
                </a:extLst>
              </a:tr>
            </a:tbl>
          </a:graphicData>
        </a:graphic>
      </p:graphicFrame>
      <p:sp>
        <p:nvSpPr>
          <p:cNvPr id="2" name="DXY">
            <a:extLst>
              <a:ext uri="{FF2B5EF4-FFF2-40B4-BE49-F238E27FC236}">
                <a16:creationId xmlns:a16="http://schemas.microsoft.com/office/drawing/2014/main" id="{C99C17B3-F4C8-9E47-BEFA-D5EBAC254EE5}"/>
              </a:ext>
            </a:extLst>
          </p:cNvPr>
          <p:cNvSpPr txBox="1">
            <a:spLocks noGrp="1"/>
          </p:cNvSpPr>
          <p:nvPr>
            <p:ph type="body" idx="21"/>
          </p:nvPr>
        </p:nvSpPr>
        <p:spPr>
          <a:xfrm>
            <a:off x="707708" y="898785"/>
            <a:ext cx="12788720" cy="1208992"/>
          </a:xfrm>
          <a:prstGeom prst="rect">
            <a:avLst/>
          </a:prstGeom>
        </p:spPr>
        <p:txBody>
          <a:bodyPr>
            <a:normAutofit/>
          </a:bodyPr>
          <a:lstStyle/>
          <a:p>
            <a:r>
              <a:rPr lang="ru-RU" dirty="0"/>
              <a:t>Инфляция</a:t>
            </a:r>
            <a:endParaRPr dirty="0"/>
          </a:p>
        </p:txBody>
      </p:sp>
      <p:sp>
        <p:nvSpPr>
          <p:cNvPr id="3" name="ИС2022">
            <a:extLst>
              <a:ext uri="{FF2B5EF4-FFF2-40B4-BE49-F238E27FC236}">
                <a16:creationId xmlns:a16="http://schemas.microsoft.com/office/drawing/2014/main" id="{CF36E644-B253-1C53-7A51-7DA039EDC9B5}"/>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grpSp>
        <p:nvGrpSpPr>
          <p:cNvPr id="6" name="Group 5">
            <a:extLst>
              <a:ext uri="{FF2B5EF4-FFF2-40B4-BE49-F238E27FC236}">
                <a16:creationId xmlns:a16="http://schemas.microsoft.com/office/drawing/2014/main" id="{D2717691-ABB8-C44E-193C-4C320F75C687}"/>
              </a:ext>
            </a:extLst>
          </p:cNvPr>
          <p:cNvGrpSpPr/>
          <p:nvPr/>
        </p:nvGrpSpPr>
        <p:grpSpPr>
          <a:xfrm>
            <a:off x="841520" y="2674226"/>
            <a:ext cx="5579357" cy="2856779"/>
            <a:chOff x="1605776" y="4369211"/>
            <a:chExt cx="15388683" cy="7879415"/>
          </a:xfrm>
        </p:grpSpPr>
        <p:pic>
          <p:nvPicPr>
            <p:cNvPr id="4" name="Image" descr="Image">
              <a:extLst>
                <a:ext uri="{FF2B5EF4-FFF2-40B4-BE49-F238E27FC236}">
                  <a16:creationId xmlns:a16="http://schemas.microsoft.com/office/drawing/2014/main" id="{43B073B5-CE57-C837-B423-D173D77D6650}"/>
                </a:ext>
              </a:extLst>
            </p:cNvPr>
            <p:cNvPicPr>
              <a:picLocks noChangeAspect="1"/>
            </p:cNvPicPr>
            <p:nvPr/>
          </p:nvPicPr>
          <p:blipFill rotWithShape="1">
            <a:blip r:embed="rId26"/>
            <a:srcRect l="4478" r="5970"/>
            <a:stretch/>
          </p:blipFill>
          <p:spPr>
            <a:xfrm>
              <a:off x="1605776" y="4369211"/>
              <a:ext cx="15388683" cy="7879415"/>
            </a:xfrm>
            <a:prstGeom prst="rect">
              <a:avLst/>
            </a:prstGeom>
            <a:ln w="1270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5" name="Еврозона">
              <a:extLst>
                <a:ext uri="{FF2B5EF4-FFF2-40B4-BE49-F238E27FC236}">
                  <a16:creationId xmlns:a16="http://schemas.microsoft.com/office/drawing/2014/main" id="{EA40C6CA-CB06-C44D-72AA-2975F6AD2F0A}"/>
                </a:ext>
              </a:extLst>
            </p:cNvPr>
            <p:cNvSpPr txBox="1"/>
            <p:nvPr/>
          </p:nvSpPr>
          <p:spPr>
            <a:xfrm>
              <a:off x="1836840" y="4607661"/>
              <a:ext cx="7167010" cy="148962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nSpc>
                  <a:spcPct val="90000"/>
                </a:lnSpc>
                <a:spcBef>
                  <a:spcPts val="2000"/>
                </a:spcBef>
                <a:defRPr sz="4200">
                  <a:solidFill>
                    <a:srgbClr val="FFFFFF"/>
                  </a:solidFill>
                  <a:latin typeface="Graphik RBC LC Semibold"/>
                  <a:ea typeface="Graphik RBC LC Semibold"/>
                  <a:cs typeface="Graphik RBC LC Semibold"/>
                  <a:sym typeface="Graphik RBC LC Semibold"/>
                </a:defRPr>
              </a:lvl1pPr>
            </a:lstStyle>
            <a:p>
              <a:r>
                <a:rPr lang="ru-RU" sz="3400" dirty="0">
                  <a:solidFill>
                    <a:schemeClr val="tx1">
                      <a:lumMod val="75000"/>
                      <a:lumOff val="25000"/>
                    </a:schemeClr>
                  </a:solidFill>
                  <a:latin typeface="Graphik RBC LC Regular" panose="020B0503030202060203" pitchFamily="34" charset="0"/>
                </a:rPr>
                <a:t>Европа</a:t>
              </a:r>
              <a:endParaRPr sz="3400" dirty="0">
                <a:solidFill>
                  <a:schemeClr val="tx1">
                    <a:lumMod val="75000"/>
                    <a:lumOff val="25000"/>
                  </a:schemeClr>
                </a:solidFill>
                <a:latin typeface="Graphik RBC LC Regular" panose="020B0503030202060203" pitchFamily="34" charset="0"/>
              </a:endParaRPr>
            </a:p>
          </p:txBody>
        </p:sp>
      </p:grpSp>
      <p:sp>
        <p:nvSpPr>
          <p:cNvPr id="10" name="Rectangle 9">
            <a:extLst>
              <a:ext uri="{FF2B5EF4-FFF2-40B4-BE49-F238E27FC236}">
                <a16:creationId xmlns:a16="http://schemas.microsoft.com/office/drawing/2014/main" id="{57E537D0-0C36-9265-EECA-BB860FE38542}"/>
              </a:ext>
            </a:extLst>
          </p:cNvPr>
          <p:cNvSpPr/>
          <p:nvPr/>
        </p:nvSpPr>
        <p:spPr>
          <a:xfrm>
            <a:off x="12580923" y="-312234"/>
            <a:ext cx="12040970" cy="14429678"/>
          </a:xfrm>
          <a:prstGeom prst="rect">
            <a:avLst/>
          </a:prstGeom>
          <a:solidFill>
            <a:schemeClr val="bg2">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RU"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9" name="Group 8">
            <a:extLst>
              <a:ext uri="{FF2B5EF4-FFF2-40B4-BE49-F238E27FC236}">
                <a16:creationId xmlns:a16="http://schemas.microsoft.com/office/drawing/2014/main" id="{50D6D0AD-E56C-F114-2B20-36CA25C9DA2F}"/>
              </a:ext>
            </a:extLst>
          </p:cNvPr>
          <p:cNvGrpSpPr/>
          <p:nvPr/>
        </p:nvGrpSpPr>
        <p:grpSpPr>
          <a:xfrm>
            <a:off x="1432652" y="3999866"/>
            <a:ext cx="15901329" cy="7896097"/>
            <a:chOff x="796915" y="3701171"/>
            <a:chExt cx="15901329" cy="7896097"/>
          </a:xfrm>
        </p:grpSpPr>
        <p:pic>
          <p:nvPicPr>
            <p:cNvPr id="7" name="Image" descr="Image">
              <a:extLst>
                <a:ext uri="{FF2B5EF4-FFF2-40B4-BE49-F238E27FC236}">
                  <a16:creationId xmlns:a16="http://schemas.microsoft.com/office/drawing/2014/main" id="{5E4A833F-5EF9-38F4-FB41-358CD100E5D0}"/>
                </a:ext>
              </a:extLst>
            </p:cNvPr>
            <p:cNvPicPr>
              <a:picLocks noChangeAspect="1"/>
            </p:cNvPicPr>
            <p:nvPr/>
          </p:nvPicPr>
          <p:blipFill rotWithShape="1">
            <a:blip r:embed="rId27"/>
            <a:srcRect l="3212" r="5423"/>
            <a:stretch/>
          </p:blipFill>
          <p:spPr>
            <a:xfrm>
              <a:off x="796915" y="3701171"/>
              <a:ext cx="15901329" cy="7896097"/>
            </a:xfrm>
            <a:prstGeom prst="rect">
              <a:avLst/>
            </a:prstGeom>
            <a:ln>
              <a:noFill/>
            </a:ln>
            <a:effectLst>
              <a:outerShdw blurRad="292100" dist="139700" dir="2700000" algn="tl" rotWithShape="0">
                <a:srgbClr val="333333">
                  <a:alpha val="65000"/>
                </a:srgbClr>
              </a:outerShdw>
            </a:effectLst>
          </p:spPr>
        </p:pic>
        <p:sp>
          <p:nvSpPr>
            <p:cNvPr id="8" name="Еврозона">
              <a:extLst>
                <a:ext uri="{FF2B5EF4-FFF2-40B4-BE49-F238E27FC236}">
                  <a16:creationId xmlns:a16="http://schemas.microsoft.com/office/drawing/2014/main" id="{77DB7A0A-9D27-3D7A-2E40-AC890C4A333C}"/>
                </a:ext>
              </a:extLst>
            </p:cNvPr>
            <p:cNvSpPr txBox="1"/>
            <p:nvPr/>
          </p:nvSpPr>
          <p:spPr>
            <a:xfrm>
              <a:off x="1095521" y="3916689"/>
              <a:ext cx="2598488" cy="54008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nSpc>
                  <a:spcPct val="90000"/>
                </a:lnSpc>
                <a:spcBef>
                  <a:spcPts val="2000"/>
                </a:spcBef>
                <a:defRPr sz="4200">
                  <a:solidFill>
                    <a:srgbClr val="FFFFFF"/>
                  </a:solidFill>
                  <a:latin typeface="Graphik RBC LC Semibold"/>
                  <a:ea typeface="Graphik RBC LC Semibold"/>
                  <a:cs typeface="Graphik RBC LC Semibold"/>
                  <a:sym typeface="Graphik RBC LC Semibold"/>
                </a:defRPr>
              </a:lvl1pPr>
            </a:lstStyle>
            <a:p>
              <a:r>
                <a:rPr lang="ru-RU" sz="6000" dirty="0">
                  <a:solidFill>
                    <a:schemeClr val="tx1">
                      <a:lumMod val="75000"/>
                      <a:lumOff val="25000"/>
                    </a:schemeClr>
                  </a:solidFill>
                  <a:latin typeface="Graphik RBC LC Regular" panose="020B0503030202060203" pitchFamily="34" charset="0"/>
                </a:rPr>
                <a:t>США</a:t>
              </a:r>
              <a:endParaRPr sz="6000" dirty="0">
                <a:solidFill>
                  <a:schemeClr val="tx1">
                    <a:lumMod val="75000"/>
                    <a:lumOff val="25000"/>
                  </a:schemeClr>
                </a:solidFill>
                <a:latin typeface="Graphik RBC LC Regular" panose="020B0503030202060203" pitchFamily="34" charset="0"/>
              </a:endParaRPr>
            </a:p>
          </p:txBody>
        </p:sp>
      </p:grpSp>
    </p:spTree>
    <p:extLst>
      <p:ext uri="{BB962C8B-B14F-4D97-AF65-F5344CB8AC3E}">
        <p14:creationId xmlns:p14="http://schemas.microsoft.com/office/powerpoint/2010/main" val="114469568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Rectangle"/>
          <p:cNvSpPr/>
          <p:nvPr/>
        </p:nvSpPr>
        <p:spPr>
          <a:xfrm>
            <a:off x="12580923" y="0"/>
            <a:ext cx="11803077" cy="13725670"/>
          </a:xfrm>
          <a:prstGeom prst="rect">
            <a:avLst/>
          </a:prstGeom>
          <a:solidFill>
            <a:srgbClr val="FFFFFF"/>
          </a:solidFill>
          <a:ln w="12700">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344" name="Slide Number"/>
          <p:cNvSpPr txBox="1">
            <a:spLocks noGrp="1"/>
          </p:cNvSpPr>
          <p:nvPr>
            <p:ph type="sldNum" sz="quarter" idx="2"/>
          </p:nvPr>
        </p:nvSpPr>
        <p:spPr>
          <a:xfrm>
            <a:off x="23205470" y="12818639"/>
            <a:ext cx="247651"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graphicFrame>
        <p:nvGraphicFramePr>
          <p:cNvPr id="345" name="Table"/>
          <p:cNvGraphicFramePr/>
          <p:nvPr/>
        </p:nvGraphicFramePr>
        <p:xfrm>
          <a:off x="12882343" y="127000"/>
          <a:ext cx="11200236" cy="13462000"/>
        </p:xfrm>
        <a:graphic>
          <a:graphicData uri="http://schemas.openxmlformats.org/drawingml/2006/table">
            <a:tbl>
              <a:tblPr firstRow="1" firstCol="1">
                <a:tableStyleId>{4C3C2611-4C71-4FC5-86AE-919BDF0F9419}</a:tableStyleId>
              </a:tblPr>
              <a:tblGrid>
                <a:gridCol w="3821882">
                  <a:extLst>
                    <a:ext uri="{9D8B030D-6E8A-4147-A177-3AD203B41FA5}">
                      <a16:colId xmlns:a16="http://schemas.microsoft.com/office/drawing/2014/main" val="20000"/>
                    </a:ext>
                  </a:extLst>
                </a:gridCol>
                <a:gridCol w="2521380">
                  <a:extLst>
                    <a:ext uri="{9D8B030D-6E8A-4147-A177-3AD203B41FA5}">
                      <a16:colId xmlns:a16="http://schemas.microsoft.com/office/drawing/2014/main" val="20001"/>
                    </a:ext>
                  </a:extLst>
                </a:gridCol>
                <a:gridCol w="2919493">
                  <a:extLst>
                    <a:ext uri="{9D8B030D-6E8A-4147-A177-3AD203B41FA5}">
                      <a16:colId xmlns:a16="http://schemas.microsoft.com/office/drawing/2014/main" val="20002"/>
                    </a:ext>
                  </a:extLst>
                </a:gridCol>
                <a:gridCol w="1937481">
                  <a:extLst>
                    <a:ext uri="{9D8B030D-6E8A-4147-A177-3AD203B41FA5}">
                      <a16:colId xmlns:a16="http://schemas.microsoft.com/office/drawing/2014/main" val="20003"/>
                    </a:ext>
                  </a:extLst>
                </a:gridCol>
              </a:tblGrid>
              <a:tr h="48450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sz="1800" b="0"/>
                      </a:pPr>
                      <a:r>
                        <a:rPr lang="ru-RU" sz="2200" b="0" i="0" u="none" strike="noStrike" cap="none" spc="0" baseline="0" dirty="0">
                          <a:solidFill>
                            <a:srgbClr val="333333"/>
                          </a:solidFill>
                          <a:uFillTx/>
                          <a:latin typeface="Graphik RBC LC Regular" panose="020B0503030202060203" pitchFamily="34" charset="0"/>
                          <a:ea typeface="Helvetica Neue"/>
                          <a:cs typeface="Helvetica Neue"/>
                          <a:sym typeface="Graphik RBC LC Regular"/>
                        </a:rPr>
                        <a:t>Страна / Инфляция,%</a:t>
                      </a:r>
                    </a:p>
                  </a:txBody>
                  <a:tcPr marL="101600" marR="101600" marT="101600" marB="101600" anchor="ctr" horzOverflow="overflow">
                    <a:solidFill>
                      <a:srgbClr val="FFFFFF"/>
                    </a:solidFill>
                  </a:tcPr>
                </a:tc>
                <a:tc>
                  <a:txBody>
                    <a:bodyPr/>
                    <a:lstStyle/>
                    <a:p>
                      <a:pPr defTabSz="457200">
                        <a:defRPr sz="1800" b="0"/>
                      </a:pPr>
                      <a:r>
                        <a:rPr sz="2200">
                          <a:solidFill>
                            <a:srgbClr val="333333"/>
                          </a:solidFill>
                          <a:latin typeface="Graphik RBC LC Regular" panose="020B0503030202060203" pitchFamily="34" charset="0"/>
                          <a:ea typeface="+mj-ea"/>
                          <a:cs typeface="+mj-cs"/>
                        </a:rPr>
                        <a:t>Последний</a:t>
                      </a:r>
                    </a:p>
                  </a:txBody>
                  <a:tcPr marL="101600" marR="101600" marT="101600" marB="101600" anchor="ctr" horzOverflow="overflow">
                    <a:solidFill>
                      <a:srgbClr val="FFFFFF"/>
                    </a:solidFill>
                  </a:tcPr>
                </a:tc>
                <a:tc>
                  <a:txBody>
                    <a:bodyPr/>
                    <a:lstStyle/>
                    <a:p>
                      <a:pPr defTabSz="457200">
                        <a:defRPr sz="1800" b="0"/>
                      </a:pPr>
                      <a:r>
                        <a:rPr sz="2200">
                          <a:solidFill>
                            <a:srgbClr val="333333"/>
                          </a:solidFill>
                          <a:latin typeface="Graphik RBC LC Regular" panose="020B0503030202060203" pitchFamily="34" charset="0"/>
                          <a:ea typeface="+mj-ea"/>
                          <a:cs typeface="+mj-cs"/>
                        </a:rPr>
                        <a:t>Предыдущий</a:t>
                      </a:r>
                    </a:p>
                  </a:txBody>
                  <a:tcPr marL="101600" marR="101600" marT="101600" marB="101600" anchor="ctr" horzOverflow="overflow">
                    <a:solidFill>
                      <a:srgbClr val="FFFFFF"/>
                    </a:solidFill>
                  </a:tcPr>
                </a:tc>
                <a:tc>
                  <a:txBody>
                    <a:bodyPr/>
                    <a:lstStyle/>
                    <a:p>
                      <a:pPr defTabSz="457200">
                        <a:defRPr sz="1800" b="0"/>
                      </a:pPr>
                      <a:r>
                        <a:rPr sz="2200" dirty="0" err="1">
                          <a:solidFill>
                            <a:srgbClr val="333333"/>
                          </a:solidFill>
                          <a:latin typeface="Graphik RBC LC Regular" panose="020B0503030202060203" pitchFamily="34" charset="0"/>
                          <a:ea typeface="+mj-ea"/>
                          <a:cs typeface="+mj-cs"/>
                        </a:rPr>
                        <a:t>Ссылка</a:t>
                      </a:r>
                      <a:endParaRPr sz="2200" dirty="0">
                        <a:solidFill>
                          <a:srgbClr val="333333"/>
                        </a:solidFill>
                        <a:latin typeface="Graphik RBC LC Regular" panose="020B0503030202060203" pitchFamily="34" charset="0"/>
                        <a:ea typeface="+mj-ea"/>
                        <a:cs typeface="+mj-cs"/>
                      </a:endParaRPr>
                    </a:p>
                  </a:txBody>
                  <a:tcPr marL="101600" marR="101600" marT="101600" marB="101600" anchor="ctr" horzOverflow="overflow">
                    <a:solidFill>
                      <a:srgbClr val="FFFFFF"/>
                    </a:solidFill>
                  </a:tcPr>
                </a:tc>
                <a:extLst>
                  <a:ext uri="{0D108BD9-81ED-4DB2-BD59-A6C34878D82A}">
                    <a16:rowId xmlns:a16="http://schemas.microsoft.com/office/drawing/2014/main" val="10000"/>
                  </a:ext>
                </a:extLst>
              </a:tr>
              <a:tr h="48450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
                            <a:extLst>
                              <a:ext uri="{A12FA001-AC4F-418D-AE19-62706E023703}">
                                <ahyp:hlinkClr xmlns:ahyp="http://schemas.microsoft.com/office/drawing/2018/hyperlinkcolor" val="tx"/>
                              </a:ext>
                            </a:extLst>
                          </a:hlinkClick>
                        </a:rPr>
                        <a:t>Турция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83.45</a:t>
                      </a:r>
                    </a:p>
                  </a:txBody>
                  <a:tcPr marL="101600" marR="101600" marT="101600" marB="101600" anchor="ctr" horzOverflow="overflow">
                    <a:solidFill>
                      <a:srgbClr val="48DA6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80.21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1"/>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3">
                            <a:extLst>
                              <a:ext uri="{A12FA001-AC4F-418D-AE19-62706E023703}">
                                <ahyp:hlinkClr xmlns:ahyp="http://schemas.microsoft.com/office/drawing/2018/hyperlinkcolor" val="tx"/>
                              </a:ext>
                            </a:extLst>
                          </a:hlinkClick>
                        </a:rPr>
                        <a:t>Аргентина</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78.5</a:t>
                      </a:r>
                    </a:p>
                  </a:txBody>
                  <a:tcPr marL="101600" marR="101600" marT="101600" marB="101600" anchor="ctr" horzOverflow="overflow">
                    <a:solidFill>
                      <a:srgbClr val="48DA6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2"/>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4">
                            <a:extLst>
                              <a:ext uri="{A12FA001-AC4F-418D-AE19-62706E023703}">
                                <ahyp:hlinkClr xmlns:ahyp="http://schemas.microsoft.com/office/drawing/2018/hyperlinkcolor" val="tx"/>
                              </a:ext>
                            </a:extLst>
                          </a:hlinkClick>
                        </a:rPr>
                        <a:t>Россия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14.3</a:t>
                      </a:r>
                    </a:p>
                  </a:txBody>
                  <a:tcPr marL="101600" marR="101600" marT="101600" marB="101600" anchor="ctr" horzOverflow="overflow">
                    <a:solidFill>
                      <a:srgbClr val="5DDE7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15.1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3"/>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5">
                            <a:extLst>
                              <a:ext uri="{A12FA001-AC4F-418D-AE19-62706E023703}">
                                <ahyp:hlinkClr xmlns:ahyp="http://schemas.microsoft.com/office/drawing/2018/hyperlinkcolor" val="tx"/>
                              </a:ext>
                            </a:extLst>
                          </a:hlinkClick>
                        </a:rPr>
                        <a:t>Нидерланды</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12</a:t>
                      </a:r>
                    </a:p>
                  </a:txBody>
                  <a:tcPr marL="101600" marR="101600" marT="101600" marB="101600" anchor="ctr" horzOverflow="overflow">
                    <a:solidFill>
                      <a:srgbClr val="5DDE7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10.3</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4"/>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6">
                            <a:extLst>
                              <a:ext uri="{A12FA001-AC4F-418D-AE19-62706E023703}">
                                <ahyp:hlinkClr xmlns:ahyp="http://schemas.microsoft.com/office/drawing/2018/hyperlinkcolor" val="tx"/>
                              </a:ext>
                            </a:extLst>
                          </a:hlinkClick>
                        </a:rPr>
                        <a:t>Германия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a:t>
                      </a:r>
                    </a:p>
                  </a:txBody>
                  <a:tcPr marL="101600" marR="101600" marT="101600" marB="101600" anchor="ctr" horzOverflow="overflow">
                    <a:solidFill>
                      <a:srgbClr val="71E28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7.9</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5"/>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7">
                            <a:extLst>
                              <a:ext uri="{A12FA001-AC4F-418D-AE19-62706E023703}">
                                <ahyp:hlinkClr xmlns:ahyp="http://schemas.microsoft.com/office/drawing/2018/hyperlinkcolor" val="tx"/>
                              </a:ext>
                            </a:extLst>
                          </a:hlinkClick>
                        </a:rPr>
                        <a:t>Зона евро</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a:t>
                      </a:r>
                    </a:p>
                  </a:txBody>
                  <a:tcPr marL="101600" marR="101600" marT="101600" marB="101600" anchor="ctr" horzOverflow="overflow">
                    <a:solidFill>
                      <a:srgbClr val="71E28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9.1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6"/>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8">
                            <a:extLst>
                              <a:ext uri="{A12FA001-AC4F-418D-AE19-62706E023703}">
                                <ahyp:hlinkClr xmlns:ahyp="http://schemas.microsoft.com/office/drawing/2018/hyperlinkcolor" val="tx"/>
                              </a:ext>
                            </a:extLst>
                          </a:hlinkClick>
                        </a:rPr>
                        <a:t>Великобритания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9.9</a:t>
                      </a:r>
                    </a:p>
                  </a:txBody>
                  <a:tcPr marL="101600" marR="101600" marT="101600" marB="101600" anchor="ctr" horzOverflow="overflow">
                    <a:solidFill>
                      <a:srgbClr val="71E28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7"/>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9">
                            <a:extLst>
                              <a:ext uri="{A12FA001-AC4F-418D-AE19-62706E023703}">
                                <ahyp:hlinkClr xmlns:ahyp="http://schemas.microsoft.com/office/drawing/2018/hyperlinkcolor" val="tx"/>
                              </a:ext>
                            </a:extLst>
                          </a:hlinkClick>
                        </a:rPr>
                        <a:t>Испания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9</a:t>
                      </a:r>
                    </a:p>
                  </a:txBody>
                  <a:tcPr marL="101600" marR="101600" marT="101600" marB="101600" anchor="ctr" horzOverflow="overflow">
                    <a:solidFill>
                      <a:srgbClr val="85E69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8"/>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0">
                            <a:extLst>
                              <a:ext uri="{A12FA001-AC4F-418D-AE19-62706E023703}">
                                <ahyp:hlinkClr xmlns:ahyp="http://schemas.microsoft.com/office/drawing/2018/hyperlinkcolor" val="tx"/>
                              </a:ext>
                            </a:extLst>
                          </a:hlinkClick>
                        </a:rPr>
                        <a:t>Италия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8.9</a:t>
                      </a:r>
                    </a:p>
                  </a:txBody>
                  <a:tcPr marL="101600" marR="101600" marT="101600" marB="101600" anchor="ctr" horzOverflow="overflow">
                    <a:solidFill>
                      <a:srgbClr val="85E69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8.4</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9"/>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1">
                            <a:extLst>
                              <a:ext uri="{A12FA001-AC4F-418D-AE19-62706E023703}">
                                <ahyp:hlinkClr xmlns:ahyp="http://schemas.microsoft.com/office/drawing/2018/hyperlinkcolor" val="tx"/>
                              </a:ext>
                            </a:extLst>
                          </a:hlinkClick>
                        </a:rPr>
                        <a:t>Бразилия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8.73</a:t>
                      </a:r>
                    </a:p>
                  </a:txBody>
                  <a:tcPr marL="101600" marR="101600" marT="101600" marB="101600" anchor="ctr" horzOverflow="overflow">
                    <a:solidFill>
                      <a:srgbClr val="9AEBA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10.07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0"/>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2">
                            <a:extLst>
                              <a:ext uri="{A12FA001-AC4F-418D-AE19-62706E023703}">
                                <ahyp:hlinkClr xmlns:ahyp="http://schemas.microsoft.com/office/drawing/2018/hyperlinkcolor" val="tx"/>
                              </a:ext>
                            </a:extLst>
                          </a:hlinkClick>
                        </a:rPr>
                        <a:t>Мексика</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8.7</a:t>
                      </a:r>
                    </a:p>
                  </a:txBody>
                  <a:tcPr marL="101600" marR="101600" marT="101600" marB="101600" anchor="ctr" horzOverflow="overflow">
                    <a:solidFill>
                      <a:srgbClr val="9AEBA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8.15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1"/>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3">
                            <a:extLst>
                              <a:ext uri="{A12FA001-AC4F-418D-AE19-62706E023703}">
                                <ahyp:hlinkClr xmlns:ahyp="http://schemas.microsoft.com/office/drawing/2018/hyperlinkcolor" val="tx"/>
                              </a:ext>
                            </a:extLst>
                          </a:hlinkClick>
                        </a:rPr>
                        <a:t>Соединенные Штаты</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8.3</a:t>
                      </a:r>
                    </a:p>
                  </a:txBody>
                  <a:tcPr marL="101600" marR="101600" marT="101600" marB="101600" anchor="ctr" horzOverflow="overflow">
                    <a:solidFill>
                      <a:srgbClr val="9AEBA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2"/>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4">
                            <a:extLst>
                              <a:ext uri="{A12FA001-AC4F-418D-AE19-62706E023703}">
                                <ahyp:hlinkClr xmlns:ahyp="http://schemas.microsoft.com/office/drawing/2018/hyperlinkcolor" val="tx"/>
                              </a:ext>
                            </a:extLst>
                          </a:hlinkClick>
                        </a:rPr>
                        <a:t>ЮАР</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7.6</a:t>
                      </a:r>
                    </a:p>
                  </a:txBody>
                  <a:tcPr marL="101600" marR="101600" marT="101600" marB="101600" anchor="ctr" horzOverflow="overflow">
                    <a:solidFill>
                      <a:srgbClr val="AEEFB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7.8</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3"/>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5">
                            <a:extLst>
                              <a:ext uri="{A12FA001-AC4F-418D-AE19-62706E023703}">
                                <ahyp:hlinkClr xmlns:ahyp="http://schemas.microsoft.com/office/drawing/2018/hyperlinkcolor" val="tx"/>
                              </a:ext>
                            </a:extLst>
                          </a:hlinkClick>
                        </a:rPr>
                        <a:t>Сингапур</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7.5</a:t>
                      </a:r>
                    </a:p>
                  </a:txBody>
                  <a:tcPr marL="101600" marR="101600" marT="101600" marB="101600" anchor="ctr" horzOverflow="overflow">
                    <a:solidFill>
                      <a:srgbClr val="AEEFB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4"/>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6">
                            <a:extLst>
                              <a:ext uri="{A12FA001-AC4F-418D-AE19-62706E023703}">
                                <ahyp:hlinkClr xmlns:ahyp="http://schemas.microsoft.com/office/drawing/2018/hyperlinkcolor" val="tx"/>
                              </a:ext>
                            </a:extLst>
                          </a:hlinkClick>
                        </a:rPr>
                        <a:t>Индия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a:t>
                      </a:r>
                    </a:p>
                  </a:txBody>
                  <a:tcPr marL="101600" marR="101600" marT="101600" marB="101600" anchor="ctr" horzOverflow="overflow">
                    <a:solidFill>
                      <a:srgbClr val="C2F3C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6.71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5"/>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7">
                            <a:extLst>
                              <a:ext uri="{A12FA001-AC4F-418D-AE19-62706E023703}">
                                <ahyp:hlinkClr xmlns:ahyp="http://schemas.microsoft.com/office/drawing/2018/hyperlinkcolor" val="tx"/>
                              </a:ext>
                            </a:extLst>
                          </a:hlinkClick>
                        </a:rPr>
                        <a:t>Канада</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a:t>
                      </a:r>
                    </a:p>
                  </a:txBody>
                  <a:tcPr marL="101600" marR="101600" marT="101600" marB="101600" anchor="ctr" horzOverflow="overflow">
                    <a:solidFill>
                      <a:srgbClr val="C2F3C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7.6</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6"/>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8">
                            <a:extLst>
                              <a:ext uri="{A12FA001-AC4F-418D-AE19-62706E023703}">
                                <ahyp:hlinkClr xmlns:ahyp="http://schemas.microsoft.com/office/drawing/2018/hyperlinkcolor" val="tx"/>
                              </a:ext>
                            </a:extLst>
                          </a:hlinkClick>
                        </a:rPr>
                        <a:t>Австралия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6.1</a:t>
                      </a:r>
                    </a:p>
                  </a:txBody>
                  <a:tcPr marL="101600" marR="101600" marT="101600" marB="101600" anchor="ctr" horzOverflow="overflow">
                    <a:solidFill>
                      <a:srgbClr val="D6F7D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2022-06</a:t>
                      </a:r>
                    </a:p>
                  </a:txBody>
                  <a:tcPr marL="101600" marR="101600" marT="101600" marB="101600" horzOverflow="overflow"/>
                </a:tc>
                <a:extLst>
                  <a:ext uri="{0D108BD9-81ED-4DB2-BD59-A6C34878D82A}">
                    <a16:rowId xmlns:a16="http://schemas.microsoft.com/office/drawing/2014/main" val="10017"/>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9">
                            <a:extLst>
                              <a:ext uri="{A12FA001-AC4F-418D-AE19-62706E023703}">
                                <ahyp:hlinkClr xmlns:ahyp="http://schemas.microsoft.com/office/drawing/2018/hyperlinkcolor" val="tx"/>
                              </a:ext>
                            </a:extLst>
                          </a:hlinkClick>
                        </a:rPr>
                        <a:t>Индонезия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5.95</a:t>
                      </a:r>
                    </a:p>
                  </a:txBody>
                  <a:tcPr marL="101600" marR="101600" marT="101600" marB="101600" anchor="ctr" horzOverflow="overflow">
                    <a:solidFill>
                      <a:srgbClr val="D6F7D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4.69</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18"/>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0">
                            <a:extLst>
                              <a:ext uri="{A12FA001-AC4F-418D-AE19-62706E023703}">
                                <ahyp:hlinkClr xmlns:ahyp="http://schemas.microsoft.com/office/drawing/2018/hyperlinkcolor" val="tx"/>
                              </a:ext>
                            </a:extLst>
                          </a:hlinkClick>
                        </a:rPr>
                        <a:t>Франция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5.6</a:t>
                      </a:r>
                    </a:p>
                  </a:txBody>
                  <a:tcPr marL="101600" marR="101600" marT="101600" marB="101600" anchor="ctr" horzOverflow="overflow">
                    <a:solidFill>
                      <a:srgbClr val="EBFBE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5.9</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19"/>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1">
                            <a:extLst>
                              <a:ext uri="{A12FA001-AC4F-418D-AE19-62706E023703}">
                                <ahyp:hlinkClr xmlns:ahyp="http://schemas.microsoft.com/office/drawing/2018/hyperlinkcolor" val="tx"/>
                              </a:ext>
                            </a:extLst>
                          </a:hlinkClick>
                        </a:rPr>
                        <a:t>Южная Корея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5.6</a:t>
                      </a:r>
                    </a:p>
                  </a:txBody>
                  <a:tcPr marL="101600" marR="101600" marT="101600" marB="101600" anchor="ctr" horzOverflow="overflow">
                    <a:solidFill>
                      <a:srgbClr val="D6F7D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20"/>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2">
                            <a:extLst>
                              <a:ext uri="{A12FA001-AC4F-418D-AE19-62706E023703}">
                                <ahyp:hlinkClr xmlns:ahyp="http://schemas.microsoft.com/office/drawing/2018/hyperlinkcolor" val="tx"/>
                              </a:ext>
                            </a:extLst>
                          </a:hlinkClick>
                        </a:rPr>
                        <a:t>Швейцария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3.3</a:t>
                      </a:r>
                    </a:p>
                  </a:txBody>
                  <a:tcPr marL="101600" marR="101600" marT="101600" marB="101600" anchor="ctr" horzOverflow="overflow">
                    <a:solidFill>
                      <a:srgbClr val="EBFBE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21"/>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3">
                            <a:extLst>
                              <a:ext uri="{A12FA001-AC4F-418D-AE19-62706E023703}">
                                <ahyp:hlinkClr xmlns:ahyp="http://schemas.microsoft.com/office/drawing/2018/hyperlinkcolor" val="tx"/>
                              </a:ext>
                            </a:extLst>
                          </a:hlinkClick>
                        </a:rPr>
                        <a:t>Саудовская Аравия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a:t>
                      </a:r>
                    </a:p>
                  </a:txBody>
                  <a:tcPr marL="101600" marR="101600" marT="101600" marB="101600" anchor="ctr" horzOverflow="overflow">
                    <a:solidFill>
                      <a:srgbClr val="FFFFF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22"/>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4">
                            <a:extLst>
                              <a:ext uri="{A12FA001-AC4F-418D-AE19-62706E023703}">
                                <ahyp:hlinkClr xmlns:ahyp="http://schemas.microsoft.com/office/drawing/2018/hyperlinkcolor" val="tx"/>
                              </a:ext>
                            </a:extLst>
                          </a:hlinkClick>
                        </a:rPr>
                        <a:t>Япония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a:t>
                      </a:r>
                    </a:p>
                  </a:txBody>
                  <a:tcPr marL="101600" marR="101600" marT="101600" marB="101600" anchor="ctr" horzOverflow="overflow">
                    <a:solidFill>
                      <a:srgbClr val="FFFFF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2.6</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23"/>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5">
                            <a:extLst>
                              <a:ext uri="{A12FA001-AC4F-418D-AE19-62706E023703}">
                                <ahyp:hlinkClr xmlns:ahyp="http://schemas.microsoft.com/office/drawing/2018/hyperlinkcolor" val="tx"/>
                              </a:ext>
                            </a:extLst>
                          </a:hlinkClick>
                        </a:rPr>
                        <a:t>Китай</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2.5</a:t>
                      </a:r>
                    </a:p>
                  </a:txBody>
                  <a:tcPr marL="101600" marR="101600" marT="101600" marB="101600" anchor="ctr" horzOverflow="overflow">
                    <a:solidFill>
                      <a:srgbClr val="FFFFF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2.7</a:t>
                      </a:r>
                    </a:p>
                  </a:txBody>
                  <a:tcPr marL="101600" marR="101600" marT="101600" marB="101600" anchor="ctr" horzOverflow="overflow"/>
                </a:tc>
                <a:tc>
                  <a:txBody>
                    <a:bodyPr/>
                    <a:lstStyle/>
                    <a:p>
                      <a:pPr algn="r" defTabSz="457200">
                        <a:defRPr sz="1800"/>
                      </a:pPr>
                      <a:r>
                        <a:rPr sz="2200" dirty="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24"/>
                  </a:ext>
                </a:extLst>
              </a:tr>
            </a:tbl>
          </a:graphicData>
        </a:graphic>
      </p:graphicFrame>
      <p:sp>
        <p:nvSpPr>
          <p:cNvPr id="2" name="DXY">
            <a:extLst>
              <a:ext uri="{FF2B5EF4-FFF2-40B4-BE49-F238E27FC236}">
                <a16:creationId xmlns:a16="http://schemas.microsoft.com/office/drawing/2014/main" id="{C99C17B3-F4C8-9E47-BEFA-D5EBAC254EE5}"/>
              </a:ext>
            </a:extLst>
          </p:cNvPr>
          <p:cNvSpPr txBox="1">
            <a:spLocks noGrp="1"/>
          </p:cNvSpPr>
          <p:nvPr>
            <p:ph type="body" idx="21"/>
          </p:nvPr>
        </p:nvSpPr>
        <p:spPr>
          <a:xfrm>
            <a:off x="707708" y="898785"/>
            <a:ext cx="12788720" cy="1208992"/>
          </a:xfrm>
          <a:prstGeom prst="rect">
            <a:avLst/>
          </a:prstGeom>
        </p:spPr>
        <p:txBody>
          <a:bodyPr>
            <a:normAutofit/>
          </a:bodyPr>
          <a:lstStyle/>
          <a:p>
            <a:r>
              <a:rPr lang="ru-RU" dirty="0"/>
              <a:t>Инфляция</a:t>
            </a:r>
            <a:endParaRPr dirty="0"/>
          </a:p>
        </p:txBody>
      </p:sp>
      <p:sp>
        <p:nvSpPr>
          <p:cNvPr id="3" name="ИС2022">
            <a:extLst>
              <a:ext uri="{FF2B5EF4-FFF2-40B4-BE49-F238E27FC236}">
                <a16:creationId xmlns:a16="http://schemas.microsoft.com/office/drawing/2014/main" id="{CF36E644-B253-1C53-7A51-7DA039EDC9B5}"/>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grpSp>
        <p:nvGrpSpPr>
          <p:cNvPr id="6" name="Group 5">
            <a:extLst>
              <a:ext uri="{FF2B5EF4-FFF2-40B4-BE49-F238E27FC236}">
                <a16:creationId xmlns:a16="http://schemas.microsoft.com/office/drawing/2014/main" id="{D2717691-ABB8-C44E-193C-4C320F75C687}"/>
              </a:ext>
            </a:extLst>
          </p:cNvPr>
          <p:cNvGrpSpPr/>
          <p:nvPr/>
        </p:nvGrpSpPr>
        <p:grpSpPr>
          <a:xfrm>
            <a:off x="841520" y="2674226"/>
            <a:ext cx="5579357" cy="2856779"/>
            <a:chOff x="1605776" y="4369211"/>
            <a:chExt cx="15388683" cy="7879415"/>
          </a:xfrm>
        </p:grpSpPr>
        <p:pic>
          <p:nvPicPr>
            <p:cNvPr id="4" name="Image" descr="Image">
              <a:extLst>
                <a:ext uri="{FF2B5EF4-FFF2-40B4-BE49-F238E27FC236}">
                  <a16:creationId xmlns:a16="http://schemas.microsoft.com/office/drawing/2014/main" id="{43B073B5-CE57-C837-B423-D173D77D6650}"/>
                </a:ext>
              </a:extLst>
            </p:cNvPr>
            <p:cNvPicPr>
              <a:picLocks noChangeAspect="1"/>
            </p:cNvPicPr>
            <p:nvPr/>
          </p:nvPicPr>
          <p:blipFill rotWithShape="1">
            <a:blip r:embed="rId26"/>
            <a:srcRect l="4478" r="5970"/>
            <a:stretch/>
          </p:blipFill>
          <p:spPr>
            <a:xfrm>
              <a:off x="1605776" y="4369211"/>
              <a:ext cx="15388683" cy="7879415"/>
            </a:xfrm>
            <a:prstGeom prst="rect">
              <a:avLst/>
            </a:prstGeom>
            <a:ln w="1270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5" name="Еврозона">
              <a:extLst>
                <a:ext uri="{FF2B5EF4-FFF2-40B4-BE49-F238E27FC236}">
                  <a16:creationId xmlns:a16="http://schemas.microsoft.com/office/drawing/2014/main" id="{EA40C6CA-CB06-C44D-72AA-2975F6AD2F0A}"/>
                </a:ext>
              </a:extLst>
            </p:cNvPr>
            <p:cNvSpPr txBox="1"/>
            <p:nvPr/>
          </p:nvSpPr>
          <p:spPr>
            <a:xfrm>
              <a:off x="1836840" y="4607661"/>
              <a:ext cx="7167010" cy="148962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nSpc>
                  <a:spcPct val="90000"/>
                </a:lnSpc>
                <a:spcBef>
                  <a:spcPts val="2000"/>
                </a:spcBef>
                <a:defRPr sz="4200">
                  <a:solidFill>
                    <a:srgbClr val="FFFFFF"/>
                  </a:solidFill>
                  <a:latin typeface="Graphik RBC LC Semibold"/>
                  <a:ea typeface="Graphik RBC LC Semibold"/>
                  <a:cs typeface="Graphik RBC LC Semibold"/>
                  <a:sym typeface="Graphik RBC LC Semibold"/>
                </a:defRPr>
              </a:lvl1pPr>
            </a:lstStyle>
            <a:p>
              <a:r>
                <a:rPr lang="ru-RU" sz="3400" dirty="0">
                  <a:solidFill>
                    <a:schemeClr val="tx1">
                      <a:lumMod val="75000"/>
                      <a:lumOff val="25000"/>
                    </a:schemeClr>
                  </a:solidFill>
                  <a:latin typeface="Graphik RBC LC Regular" panose="020B0503030202060203" pitchFamily="34" charset="0"/>
                </a:rPr>
                <a:t>Европа</a:t>
              </a:r>
              <a:endParaRPr sz="3400" dirty="0">
                <a:solidFill>
                  <a:schemeClr val="tx1">
                    <a:lumMod val="75000"/>
                    <a:lumOff val="25000"/>
                  </a:schemeClr>
                </a:solidFill>
                <a:latin typeface="Graphik RBC LC Regular" panose="020B0503030202060203" pitchFamily="34" charset="0"/>
              </a:endParaRPr>
            </a:p>
          </p:txBody>
        </p:sp>
      </p:grpSp>
      <p:sp>
        <p:nvSpPr>
          <p:cNvPr id="13" name="Rectangle 12">
            <a:extLst>
              <a:ext uri="{FF2B5EF4-FFF2-40B4-BE49-F238E27FC236}">
                <a16:creationId xmlns:a16="http://schemas.microsoft.com/office/drawing/2014/main" id="{94D1D681-CB50-F319-877E-547CA5E4B3A9}"/>
              </a:ext>
            </a:extLst>
          </p:cNvPr>
          <p:cNvSpPr/>
          <p:nvPr/>
        </p:nvSpPr>
        <p:spPr>
          <a:xfrm>
            <a:off x="12580923" y="-312234"/>
            <a:ext cx="12040970" cy="14429678"/>
          </a:xfrm>
          <a:prstGeom prst="rect">
            <a:avLst/>
          </a:prstGeom>
          <a:solidFill>
            <a:schemeClr val="bg2">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RU"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9" name="Group 8">
            <a:extLst>
              <a:ext uri="{FF2B5EF4-FFF2-40B4-BE49-F238E27FC236}">
                <a16:creationId xmlns:a16="http://schemas.microsoft.com/office/drawing/2014/main" id="{50D6D0AD-E56C-F114-2B20-36CA25C9DA2F}"/>
              </a:ext>
            </a:extLst>
          </p:cNvPr>
          <p:cNvGrpSpPr/>
          <p:nvPr/>
        </p:nvGrpSpPr>
        <p:grpSpPr>
          <a:xfrm>
            <a:off x="6650112" y="2607320"/>
            <a:ext cx="6067434" cy="3012896"/>
            <a:chOff x="796915" y="3701171"/>
            <a:chExt cx="15901329" cy="7896097"/>
          </a:xfrm>
        </p:grpSpPr>
        <p:pic>
          <p:nvPicPr>
            <p:cNvPr id="7" name="Image" descr="Image">
              <a:extLst>
                <a:ext uri="{FF2B5EF4-FFF2-40B4-BE49-F238E27FC236}">
                  <a16:creationId xmlns:a16="http://schemas.microsoft.com/office/drawing/2014/main" id="{5E4A833F-5EF9-38F4-FB41-358CD100E5D0}"/>
                </a:ext>
              </a:extLst>
            </p:cNvPr>
            <p:cNvPicPr>
              <a:picLocks noChangeAspect="1"/>
            </p:cNvPicPr>
            <p:nvPr/>
          </p:nvPicPr>
          <p:blipFill rotWithShape="1">
            <a:blip r:embed="rId27"/>
            <a:srcRect l="3212" r="5423"/>
            <a:stretch/>
          </p:blipFill>
          <p:spPr>
            <a:xfrm>
              <a:off x="796915" y="3701171"/>
              <a:ext cx="15901329" cy="7896097"/>
            </a:xfrm>
            <a:prstGeom prst="rect">
              <a:avLst/>
            </a:prstGeom>
            <a:ln>
              <a:noFill/>
            </a:ln>
            <a:effectLst>
              <a:outerShdw blurRad="292100" dist="139700" dir="2700000" algn="tl" rotWithShape="0">
                <a:srgbClr val="333333">
                  <a:alpha val="65000"/>
                </a:srgbClr>
              </a:outerShdw>
            </a:effectLst>
          </p:spPr>
        </p:pic>
        <p:sp>
          <p:nvSpPr>
            <p:cNvPr id="8" name="Еврозона">
              <a:extLst>
                <a:ext uri="{FF2B5EF4-FFF2-40B4-BE49-F238E27FC236}">
                  <a16:creationId xmlns:a16="http://schemas.microsoft.com/office/drawing/2014/main" id="{77DB7A0A-9D27-3D7A-2E40-AC890C4A333C}"/>
                </a:ext>
              </a:extLst>
            </p:cNvPr>
            <p:cNvSpPr txBox="1"/>
            <p:nvPr/>
          </p:nvSpPr>
          <p:spPr>
            <a:xfrm>
              <a:off x="1095520" y="3916690"/>
              <a:ext cx="4366910" cy="160182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nSpc>
                  <a:spcPct val="90000"/>
                </a:lnSpc>
                <a:spcBef>
                  <a:spcPts val="2000"/>
                </a:spcBef>
                <a:defRPr sz="4200">
                  <a:solidFill>
                    <a:srgbClr val="FFFFFF"/>
                  </a:solidFill>
                  <a:latin typeface="Graphik RBC LC Semibold"/>
                  <a:ea typeface="Graphik RBC LC Semibold"/>
                  <a:cs typeface="Graphik RBC LC Semibold"/>
                  <a:sym typeface="Graphik RBC LC Semibold"/>
                </a:defRPr>
              </a:lvl1pPr>
            </a:lstStyle>
            <a:p>
              <a:r>
                <a:rPr lang="ru-RU" sz="3400" dirty="0">
                  <a:solidFill>
                    <a:schemeClr val="tx1">
                      <a:lumMod val="75000"/>
                      <a:lumOff val="25000"/>
                    </a:schemeClr>
                  </a:solidFill>
                  <a:latin typeface="Graphik RBC LC Regular" panose="020B0503030202060203" pitchFamily="34" charset="0"/>
                </a:rPr>
                <a:t>США</a:t>
              </a:r>
              <a:endParaRPr sz="3400" dirty="0">
                <a:solidFill>
                  <a:schemeClr val="tx1">
                    <a:lumMod val="75000"/>
                    <a:lumOff val="25000"/>
                  </a:schemeClr>
                </a:solidFill>
                <a:latin typeface="Graphik RBC LC Regular" panose="020B0503030202060203" pitchFamily="34" charset="0"/>
              </a:endParaRPr>
            </a:p>
          </p:txBody>
        </p:sp>
      </p:grpSp>
      <p:grpSp>
        <p:nvGrpSpPr>
          <p:cNvPr id="12" name="Group 11">
            <a:extLst>
              <a:ext uri="{FF2B5EF4-FFF2-40B4-BE49-F238E27FC236}">
                <a16:creationId xmlns:a16="http://schemas.microsoft.com/office/drawing/2014/main" id="{D38DCB92-FFD2-B7FB-9D19-24BF744CF0F5}"/>
              </a:ext>
            </a:extLst>
          </p:cNvPr>
          <p:cNvGrpSpPr/>
          <p:nvPr/>
        </p:nvGrpSpPr>
        <p:grpSpPr>
          <a:xfrm>
            <a:off x="1430246" y="3991105"/>
            <a:ext cx="14643772" cy="7316234"/>
            <a:chOff x="2096429" y="4102615"/>
            <a:chExt cx="14643772" cy="7316234"/>
          </a:xfrm>
        </p:grpSpPr>
        <p:pic>
          <p:nvPicPr>
            <p:cNvPr id="10" name="Image" descr="Image">
              <a:extLst>
                <a:ext uri="{FF2B5EF4-FFF2-40B4-BE49-F238E27FC236}">
                  <a16:creationId xmlns:a16="http://schemas.microsoft.com/office/drawing/2014/main" id="{39F13887-7761-2B3A-5D03-AC5090CF9937}"/>
                </a:ext>
              </a:extLst>
            </p:cNvPr>
            <p:cNvPicPr>
              <a:picLocks noChangeAspect="1"/>
            </p:cNvPicPr>
            <p:nvPr/>
          </p:nvPicPr>
          <p:blipFill rotWithShape="1">
            <a:blip r:embed="rId28"/>
            <a:srcRect l="4314" r="5080"/>
            <a:stretch/>
          </p:blipFill>
          <p:spPr>
            <a:xfrm>
              <a:off x="2096429" y="4102615"/>
              <a:ext cx="14643772" cy="7316234"/>
            </a:xfrm>
            <a:prstGeom prst="rect">
              <a:avLst/>
            </a:prstGeom>
            <a:ln>
              <a:noFill/>
            </a:ln>
            <a:effectLst>
              <a:outerShdw blurRad="292100" dist="139700" dir="2700000" algn="tl" rotWithShape="0">
                <a:srgbClr val="333333">
                  <a:alpha val="65000"/>
                </a:srgbClr>
              </a:outerShdw>
            </a:effectLst>
          </p:spPr>
        </p:pic>
        <p:sp>
          <p:nvSpPr>
            <p:cNvPr id="11" name="Еврозона">
              <a:extLst>
                <a:ext uri="{FF2B5EF4-FFF2-40B4-BE49-F238E27FC236}">
                  <a16:creationId xmlns:a16="http://schemas.microsoft.com/office/drawing/2014/main" id="{6A56C8FD-5116-5F2A-AB5A-4DBF642DB2C6}"/>
                </a:ext>
              </a:extLst>
            </p:cNvPr>
            <p:cNvSpPr txBox="1"/>
            <p:nvPr/>
          </p:nvSpPr>
          <p:spPr>
            <a:xfrm>
              <a:off x="2449031" y="4423547"/>
              <a:ext cx="2502110" cy="61120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nSpc>
                  <a:spcPct val="90000"/>
                </a:lnSpc>
                <a:spcBef>
                  <a:spcPts val="2000"/>
                </a:spcBef>
                <a:defRPr sz="4200">
                  <a:solidFill>
                    <a:srgbClr val="FFFFFF"/>
                  </a:solidFill>
                  <a:latin typeface="Graphik RBC LC Semibold"/>
                  <a:ea typeface="Graphik RBC LC Semibold"/>
                  <a:cs typeface="Graphik RBC LC Semibold"/>
                  <a:sym typeface="Graphik RBC LC Semibold"/>
                </a:defRPr>
              </a:lvl1pPr>
            </a:lstStyle>
            <a:p>
              <a:r>
                <a:rPr lang="ru-RU" sz="6000" dirty="0">
                  <a:solidFill>
                    <a:schemeClr val="tx1">
                      <a:lumMod val="75000"/>
                      <a:lumOff val="25000"/>
                    </a:schemeClr>
                  </a:solidFill>
                  <a:latin typeface="Graphik RBC LC Regular" panose="020B0503030202060203" pitchFamily="34" charset="0"/>
                </a:rPr>
                <a:t>Китай</a:t>
              </a:r>
              <a:endParaRPr sz="6000" dirty="0">
                <a:solidFill>
                  <a:schemeClr val="tx1">
                    <a:lumMod val="75000"/>
                    <a:lumOff val="25000"/>
                  </a:schemeClr>
                </a:solidFill>
                <a:latin typeface="Graphik RBC LC Regular" panose="020B0503030202060203" pitchFamily="34" charset="0"/>
              </a:endParaRPr>
            </a:p>
          </p:txBody>
        </p:sp>
      </p:grpSp>
    </p:spTree>
    <p:extLst>
      <p:ext uri="{BB962C8B-B14F-4D97-AF65-F5344CB8AC3E}">
        <p14:creationId xmlns:p14="http://schemas.microsoft.com/office/powerpoint/2010/main" val="355071891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Rectangle"/>
          <p:cNvSpPr/>
          <p:nvPr/>
        </p:nvSpPr>
        <p:spPr>
          <a:xfrm>
            <a:off x="12580923" y="0"/>
            <a:ext cx="11803077" cy="13725670"/>
          </a:xfrm>
          <a:prstGeom prst="rect">
            <a:avLst/>
          </a:prstGeom>
          <a:solidFill>
            <a:srgbClr val="FFFFFF"/>
          </a:solidFill>
          <a:ln w="12700">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344" name="Slide Number"/>
          <p:cNvSpPr txBox="1">
            <a:spLocks noGrp="1"/>
          </p:cNvSpPr>
          <p:nvPr>
            <p:ph type="sldNum" sz="quarter" idx="2"/>
          </p:nvPr>
        </p:nvSpPr>
        <p:spPr>
          <a:xfrm>
            <a:off x="23205470" y="12818639"/>
            <a:ext cx="247651"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graphicFrame>
        <p:nvGraphicFramePr>
          <p:cNvPr id="345" name="Table"/>
          <p:cNvGraphicFramePr/>
          <p:nvPr/>
        </p:nvGraphicFramePr>
        <p:xfrm>
          <a:off x="12882343" y="127000"/>
          <a:ext cx="11200236" cy="13462000"/>
        </p:xfrm>
        <a:graphic>
          <a:graphicData uri="http://schemas.openxmlformats.org/drawingml/2006/table">
            <a:tbl>
              <a:tblPr firstRow="1" firstCol="1">
                <a:tableStyleId>{4C3C2611-4C71-4FC5-86AE-919BDF0F9419}</a:tableStyleId>
              </a:tblPr>
              <a:tblGrid>
                <a:gridCol w="3821882">
                  <a:extLst>
                    <a:ext uri="{9D8B030D-6E8A-4147-A177-3AD203B41FA5}">
                      <a16:colId xmlns:a16="http://schemas.microsoft.com/office/drawing/2014/main" val="20000"/>
                    </a:ext>
                  </a:extLst>
                </a:gridCol>
                <a:gridCol w="2521380">
                  <a:extLst>
                    <a:ext uri="{9D8B030D-6E8A-4147-A177-3AD203B41FA5}">
                      <a16:colId xmlns:a16="http://schemas.microsoft.com/office/drawing/2014/main" val="20001"/>
                    </a:ext>
                  </a:extLst>
                </a:gridCol>
                <a:gridCol w="2919493">
                  <a:extLst>
                    <a:ext uri="{9D8B030D-6E8A-4147-A177-3AD203B41FA5}">
                      <a16:colId xmlns:a16="http://schemas.microsoft.com/office/drawing/2014/main" val="20002"/>
                    </a:ext>
                  </a:extLst>
                </a:gridCol>
                <a:gridCol w="1937481">
                  <a:extLst>
                    <a:ext uri="{9D8B030D-6E8A-4147-A177-3AD203B41FA5}">
                      <a16:colId xmlns:a16="http://schemas.microsoft.com/office/drawing/2014/main" val="20003"/>
                    </a:ext>
                  </a:extLst>
                </a:gridCol>
              </a:tblGrid>
              <a:tr h="48450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sz="1800" b="0"/>
                      </a:pPr>
                      <a:r>
                        <a:rPr lang="ru-RU" sz="2200" b="0" i="0" u="none" strike="noStrike" cap="none" spc="0" baseline="0" dirty="0">
                          <a:solidFill>
                            <a:srgbClr val="333333"/>
                          </a:solidFill>
                          <a:uFillTx/>
                          <a:latin typeface="Graphik RBC LC Regular" panose="020B0503030202060203" pitchFamily="34" charset="0"/>
                          <a:ea typeface="Helvetica Neue"/>
                          <a:cs typeface="Helvetica Neue"/>
                          <a:sym typeface="Graphik RBC LC Regular"/>
                        </a:rPr>
                        <a:t>Страна / Инфляция,%</a:t>
                      </a:r>
                    </a:p>
                  </a:txBody>
                  <a:tcPr marL="101600" marR="101600" marT="101600" marB="101600" anchor="ctr" horzOverflow="overflow">
                    <a:solidFill>
                      <a:srgbClr val="FFFFFF"/>
                    </a:solidFill>
                  </a:tcPr>
                </a:tc>
                <a:tc>
                  <a:txBody>
                    <a:bodyPr/>
                    <a:lstStyle/>
                    <a:p>
                      <a:pPr defTabSz="457200">
                        <a:defRPr sz="1800" b="0"/>
                      </a:pPr>
                      <a:r>
                        <a:rPr sz="2200">
                          <a:solidFill>
                            <a:srgbClr val="333333"/>
                          </a:solidFill>
                          <a:latin typeface="Graphik RBC LC Regular" panose="020B0503030202060203" pitchFamily="34" charset="0"/>
                          <a:ea typeface="+mj-ea"/>
                          <a:cs typeface="+mj-cs"/>
                        </a:rPr>
                        <a:t>Последний</a:t>
                      </a:r>
                    </a:p>
                  </a:txBody>
                  <a:tcPr marL="101600" marR="101600" marT="101600" marB="101600" anchor="ctr" horzOverflow="overflow">
                    <a:solidFill>
                      <a:srgbClr val="FFFFFF"/>
                    </a:solidFill>
                  </a:tcPr>
                </a:tc>
                <a:tc>
                  <a:txBody>
                    <a:bodyPr/>
                    <a:lstStyle/>
                    <a:p>
                      <a:pPr defTabSz="457200">
                        <a:defRPr sz="1800" b="0"/>
                      </a:pPr>
                      <a:r>
                        <a:rPr sz="2200">
                          <a:solidFill>
                            <a:srgbClr val="333333"/>
                          </a:solidFill>
                          <a:latin typeface="Graphik RBC LC Regular" panose="020B0503030202060203" pitchFamily="34" charset="0"/>
                          <a:ea typeface="+mj-ea"/>
                          <a:cs typeface="+mj-cs"/>
                        </a:rPr>
                        <a:t>Предыдущий</a:t>
                      </a:r>
                    </a:p>
                  </a:txBody>
                  <a:tcPr marL="101600" marR="101600" marT="101600" marB="101600" anchor="ctr" horzOverflow="overflow">
                    <a:solidFill>
                      <a:srgbClr val="FFFFFF"/>
                    </a:solidFill>
                  </a:tcPr>
                </a:tc>
                <a:tc>
                  <a:txBody>
                    <a:bodyPr/>
                    <a:lstStyle/>
                    <a:p>
                      <a:pPr defTabSz="457200">
                        <a:defRPr sz="1800" b="0"/>
                      </a:pPr>
                      <a:r>
                        <a:rPr sz="2200" dirty="0" err="1">
                          <a:solidFill>
                            <a:srgbClr val="333333"/>
                          </a:solidFill>
                          <a:latin typeface="Graphik RBC LC Regular" panose="020B0503030202060203" pitchFamily="34" charset="0"/>
                          <a:ea typeface="+mj-ea"/>
                          <a:cs typeface="+mj-cs"/>
                        </a:rPr>
                        <a:t>Ссылка</a:t>
                      </a:r>
                      <a:endParaRPr sz="2200" dirty="0">
                        <a:solidFill>
                          <a:srgbClr val="333333"/>
                        </a:solidFill>
                        <a:latin typeface="Graphik RBC LC Regular" panose="020B0503030202060203" pitchFamily="34" charset="0"/>
                        <a:ea typeface="+mj-ea"/>
                        <a:cs typeface="+mj-cs"/>
                      </a:endParaRPr>
                    </a:p>
                  </a:txBody>
                  <a:tcPr marL="101600" marR="101600" marT="101600" marB="101600" anchor="ctr" horzOverflow="overflow">
                    <a:solidFill>
                      <a:srgbClr val="FFFFFF"/>
                    </a:solidFill>
                  </a:tcPr>
                </a:tc>
                <a:extLst>
                  <a:ext uri="{0D108BD9-81ED-4DB2-BD59-A6C34878D82A}">
                    <a16:rowId xmlns:a16="http://schemas.microsoft.com/office/drawing/2014/main" val="10000"/>
                  </a:ext>
                </a:extLst>
              </a:tr>
              <a:tr h="48450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
                            <a:extLst>
                              <a:ext uri="{A12FA001-AC4F-418D-AE19-62706E023703}">
                                <ahyp:hlinkClr xmlns:ahyp="http://schemas.microsoft.com/office/drawing/2018/hyperlinkcolor" val="tx"/>
                              </a:ext>
                            </a:extLst>
                          </a:hlinkClick>
                        </a:rPr>
                        <a:t>Турция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83.45</a:t>
                      </a:r>
                    </a:p>
                  </a:txBody>
                  <a:tcPr marL="101600" marR="101600" marT="101600" marB="101600" anchor="ctr" horzOverflow="overflow">
                    <a:solidFill>
                      <a:srgbClr val="48DA6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80.21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1"/>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3">
                            <a:extLst>
                              <a:ext uri="{A12FA001-AC4F-418D-AE19-62706E023703}">
                                <ahyp:hlinkClr xmlns:ahyp="http://schemas.microsoft.com/office/drawing/2018/hyperlinkcolor" val="tx"/>
                              </a:ext>
                            </a:extLst>
                          </a:hlinkClick>
                        </a:rPr>
                        <a:t>Аргентина</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78.5</a:t>
                      </a:r>
                    </a:p>
                  </a:txBody>
                  <a:tcPr marL="101600" marR="101600" marT="101600" marB="101600" anchor="ctr" horzOverflow="overflow">
                    <a:solidFill>
                      <a:srgbClr val="48DA6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2"/>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4">
                            <a:extLst>
                              <a:ext uri="{A12FA001-AC4F-418D-AE19-62706E023703}">
                                <ahyp:hlinkClr xmlns:ahyp="http://schemas.microsoft.com/office/drawing/2018/hyperlinkcolor" val="tx"/>
                              </a:ext>
                            </a:extLst>
                          </a:hlinkClick>
                        </a:rPr>
                        <a:t>Россия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14.3</a:t>
                      </a:r>
                    </a:p>
                  </a:txBody>
                  <a:tcPr marL="101600" marR="101600" marT="101600" marB="101600" anchor="ctr" horzOverflow="overflow">
                    <a:solidFill>
                      <a:srgbClr val="5DDE7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15.1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3"/>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5">
                            <a:extLst>
                              <a:ext uri="{A12FA001-AC4F-418D-AE19-62706E023703}">
                                <ahyp:hlinkClr xmlns:ahyp="http://schemas.microsoft.com/office/drawing/2018/hyperlinkcolor" val="tx"/>
                              </a:ext>
                            </a:extLst>
                          </a:hlinkClick>
                        </a:rPr>
                        <a:t>Нидерланды</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12</a:t>
                      </a:r>
                    </a:p>
                  </a:txBody>
                  <a:tcPr marL="101600" marR="101600" marT="101600" marB="101600" anchor="ctr" horzOverflow="overflow">
                    <a:solidFill>
                      <a:srgbClr val="5DDE7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10.3</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4"/>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6">
                            <a:extLst>
                              <a:ext uri="{A12FA001-AC4F-418D-AE19-62706E023703}">
                                <ahyp:hlinkClr xmlns:ahyp="http://schemas.microsoft.com/office/drawing/2018/hyperlinkcolor" val="tx"/>
                              </a:ext>
                            </a:extLst>
                          </a:hlinkClick>
                        </a:rPr>
                        <a:t>Германия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a:t>
                      </a:r>
                    </a:p>
                  </a:txBody>
                  <a:tcPr marL="101600" marR="101600" marT="101600" marB="101600" anchor="ctr" horzOverflow="overflow">
                    <a:solidFill>
                      <a:srgbClr val="71E28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7.9</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5"/>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7">
                            <a:extLst>
                              <a:ext uri="{A12FA001-AC4F-418D-AE19-62706E023703}">
                                <ahyp:hlinkClr xmlns:ahyp="http://schemas.microsoft.com/office/drawing/2018/hyperlinkcolor" val="tx"/>
                              </a:ext>
                            </a:extLst>
                          </a:hlinkClick>
                        </a:rPr>
                        <a:t>Зона евро</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a:t>
                      </a:r>
                    </a:p>
                  </a:txBody>
                  <a:tcPr marL="101600" marR="101600" marT="101600" marB="101600" anchor="ctr" horzOverflow="overflow">
                    <a:solidFill>
                      <a:srgbClr val="71E28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9.1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6"/>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8">
                            <a:extLst>
                              <a:ext uri="{A12FA001-AC4F-418D-AE19-62706E023703}">
                                <ahyp:hlinkClr xmlns:ahyp="http://schemas.microsoft.com/office/drawing/2018/hyperlinkcolor" val="tx"/>
                              </a:ext>
                            </a:extLst>
                          </a:hlinkClick>
                        </a:rPr>
                        <a:t>Великобритания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9.9</a:t>
                      </a:r>
                    </a:p>
                  </a:txBody>
                  <a:tcPr marL="101600" marR="101600" marT="101600" marB="101600" anchor="ctr" horzOverflow="overflow">
                    <a:solidFill>
                      <a:srgbClr val="71E28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7"/>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9">
                            <a:extLst>
                              <a:ext uri="{A12FA001-AC4F-418D-AE19-62706E023703}">
                                <ahyp:hlinkClr xmlns:ahyp="http://schemas.microsoft.com/office/drawing/2018/hyperlinkcolor" val="tx"/>
                              </a:ext>
                            </a:extLst>
                          </a:hlinkClick>
                        </a:rPr>
                        <a:t>Испания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9</a:t>
                      </a:r>
                    </a:p>
                  </a:txBody>
                  <a:tcPr marL="101600" marR="101600" marT="101600" marB="101600" anchor="ctr" horzOverflow="overflow">
                    <a:solidFill>
                      <a:srgbClr val="85E69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8"/>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0">
                            <a:extLst>
                              <a:ext uri="{A12FA001-AC4F-418D-AE19-62706E023703}">
                                <ahyp:hlinkClr xmlns:ahyp="http://schemas.microsoft.com/office/drawing/2018/hyperlinkcolor" val="tx"/>
                              </a:ext>
                            </a:extLst>
                          </a:hlinkClick>
                        </a:rPr>
                        <a:t>Италия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8.9</a:t>
                      </a:r>
                    </a:p>
                  </a:txBody>
                  <a:tcPr marL="101600" marR="101600" marT="101600" marB="101600" anchor="ctr" horzOverflow="overflow">
                    <a:solidFill>
                      <a:srgbClr val="85E69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8.4</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9"/>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1">
                            <a:extLst>
                              <a:ext uri="{A12FA001-AC4F-418D-AE19-62706E023703}">
                                <ahyp:hlinkClr xmlns:ahyp="http://schemas.microsoft.com/office/drawing/2018/hyperlinkcolor" val="tx"/>
                              </a:ext>
                            </a:extLst>
                          </a:hlinkClick>
                        </a:rPr>
                        <a:t>Бразилия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8.73</a:t>
                      </a:r>
                    </a:p>
                  </a:txBody>
                  <a:tcPr marL="101600" marR="101600" marT="101600" marB="101600" anchor="ctr" horzOverflow="overflow">
                    <a:solidFill>
                      <a:srgbClr val="9AEBA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10.07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0"/>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2">
                            <a:extLst>
                              <a:ext uri="{A12FA001-AC4F-418D-AE19-62706E023703}">
                                <ahyp:hlinkClr xmlns:ahyp="http://schemas.microsoft.com/office/drawing/2018/hyperlinkcolor" val="tx"/>
                              </a:ext>
                            </a:extLst>
                          </a:hlinkClick>
                        </a:rPr>
                        <a:t>Мексика</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8.7</a:t>
                      </a:r>
                    </a:p>
                  </a:txBody>
                  <a:tcPr marL="101600" marR="101600" marT="101600" marB="101600" anchor="ctr" horzOverflow="overflow">
                    <a:solidFill>
                      <a:srgbClr val="9AEBA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8.15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1"/>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3">
                            <a:extLst>
                              <a:ext uri="{A12FA001-AC4F-418D-AE19-62706E023703}">
                                <ahyp:hlinkClr xmlns:ahyp="http://schemas.microsoft.com/office/drawing/2018/hyperlinkcolor" val="tx"/>
                              </a:ext>
                            </a:extLst>
                          </a:hlinkClick>
                        </a:rPr>
                        <a:t>Соединенные Штаты</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8.3</a:t>
                      </a:r>
                    </a:p>
                  </a:txBody>
                  <a:tcPr marL="101600" marR="101600" marT="101600" marB="101600" anchor="ctr" horzOverflow="overflow">
                    <a:solidFill>
                      <a:srgbClr val="9AEBA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2"/>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4">
                            <a:extLst>
                              <a:ext uri="{A12FA001-AC4F-418D-AE19-62706E023703}">
                                <ahyp:hlinkClr xmlns:ahyp="http://schemas.microsoft.com/office/drawing/2018/hyperlinkcolor" val="tx"/>
                              </a:ext>
                            </a:extLst>
                          </a:hlinkClick>
                        </a:rPr>
                        <a:t>ЮАР</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7.6</a:t>
                      </a:r>
                    </a:p>
                  </a:txBody>
                  <a:tcPr marL="101600" marR="101600" marT="101600" marB="101600" anchor="ctr" horzOverflow="overflow">
                    <a:solidFill>
                      <a:srgbClr val="AEEFB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7.8</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3"/>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5">
                            <a:extLst>
                              <a:ext uri="{A12FA001-AC4F-418D-AE19-62706E023703}">
                                <ahyp:hlinkClr xmlns:ahyp="http://schemas.microsoft.com/office/drawing/2018/hyperlinkcolor" val="tx"/>
                              </a:ext>
                            </a:extLst>
                          </a:hlinkClick>
                        </a:rPr>
                        <a:t>Сингапур</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7.5</a:t>
                      </a:r>
                    </a:p>
                  </a:txBody>
                  <a:tcPr marL="101600" marR="101600" marT="101600" marB="101600" anchor="ctr" horzOverflow="overflow">
                    <a:solidFill>
                      <a:srgbClr val="AEEFB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4"/>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6">
                            <a:extLst>
                              <a:ext uri="{A12FA001-AC4F-418D-AE19-62706E023703}">
                                <ahyp:hlinkClr xmlns:ahyp="http://schemas.microsoft.com/office/drawing/2018/hyperlinkcolor" val="tx"/>
                              </a:ext>
                            </a:extLst>
                          </a:hlinkClick>
                        </a:rPr>
                        <a:t>Индия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a:t>
                      </a:r>
                    </a:p>
                  </a:txBody>
                  <a:tcPr marL="101600" marR="101600" marT="101600" marB="101600" anchor="ctr" horzOverflow="overflow">
                    <a:solidFill>
                      <a:srgbClr val="C2F3C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6.71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5"/>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7">
                            <a:extLst>
                              <a:ext uri="{A12FA001-AC4F-418D-AE19-62706E023703}">
                                <ahyp:hlinkClr xmlns:ahyp="http://schemas.microsoft.com/office/drawing/2018/hyperlinkcolor" val="tx"/>
                              </a:ext>
                            </a:extLst>
                          </a:hlinkClick>
                        </a:rPr>
                        <a:t>Канада</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a:t>
                      </a:r>
                    </a:p>
                  </a:txBody>
                  <a:tcPr marL="101600" marR="101600" marT="101600" marB="101600" anchor="ctr" horzOverflow="overflow">
                    <a:solidFill>
                      <a:srgbClr val="C2F3C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7.6</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6"/>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8">
                            <a:extLst>
                              <a:ext uri="{A12FA001-AC4F-418D-AE19-62706E023703}">
                                <ahyp:hlinkClr xmlns:ahyp="http://schemas.microsoft.com/office/drawing/2018/hyperlinkcolor" val="tx"/>
                              </a:ext>
                            </a:extLst>
                          </a:hlinkClick>
                        </a:rPr>
                        <a:t>Австралия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6.1</a:t>
                      </a:r>
                    </a:p>
                  </a:txBody>
                  <a:tcPr marL="101600" marR="101600" marT="101600" marB="101600" anchor="ctr" horzOverflow="overflow">
                    <a:solidFill>
                      <a:srgbClr val="D6F7D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2022-06</a:t>
                      </a:r>
                    </a:p>
                  </a:txBody>
                  <a:tcPr marL="101600" marR="101600" marT="101600" marB="101600" horzOverflow="overflow"/>
                </a:tc>
                <a:extLst>
                  <a:ext uri="{0D108BD9-81ED-4DB2-BD59-A6C34878D82A}">
                    <a16:rowId xmlns:a16="http://schemas.microsoft.com/office/drawing/2014/main" val="10017"/>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9">
                            <a:extLst>
                              <a:ext uri="{A12FA001-AC4F-418D-AE19-62706E023703}">
                                <ahyp:hlinkClr xmlns:ahyp="http://schemas.microsoft.com/office/drawing/2018/hyperlinkcolor" val="tx"/>
                              </a:ext>
                            </a:extLst>
                          </a:hlinkClick>
                        </a:rPr>
                        <a:t>Индонезия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5.95</a:t>
                      </a:r>
                    </a:p>
                  </a:txBody>
                  <a:tcPr marL="101600" marR="101600" marT="101600" marB="101600" anchor="ctr" horzOverflow="overflow">
                    <a:solidFill>
                      <a:srgbClr val="D6F7D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4.69</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18"/>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0">
                            <a:extLst>
                              <a:ext uri="{A12FA001-AC4F-418D-AE19-62706E023703}">
                                <ahyp:hlinkClr xmlns:ahyp="http://schemas.microsoft.com/office/drawing/2018/hyperlinkcolor" val="tx"/>
                              </a:ext>
                            </a:extLst>
                          </a:hlinkClick>
                        </a:rPr>
                        <a:t>Франция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5.6</a:t>
                      </a:r>
                    </a:p>
                  </a:txBody>
                  <a:tcPr marL="101600" marR="101600" marT="101600" marB="101600" anchor="ctr" horzOverflow="overflow">
                    <a:solidFill>
                      <a:srgbClr val="EBFBE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5.9</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19"/>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1">
                            <a:extLst>
                              <a:ext uri="{A12FA001-AC4F-418D-AE19-62706E023703}">
                                <ahyp:hlinkClr xmlns:ahyp="http://schemas.microsoft.com/office/drawing/2018/hyperlinkcolor" val="tx"/>
                              </a:ext>
                            </a:extLst>
                          </a:hlinkClick>
                        </a:rPr>
                        <a:t>Южная Корея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5.6</a:t>
                      </a:r>
                    </a:p>
                  </a:txBody>
                  <a:tcPr marL="101600" marR="101600" marT="101600" marB="101600" anchor="ctr" horzOverflow="overflow">
                    <a:solidFill>
                      <a:srgbClr val="D6F7D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20"/>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2">
                            <a:extLst>
                              <a:ext uri="{A12FA001-AC4F-418D-AE19-62706E023703}">
                                <ahyp:hlinkClr xmlns:ahyp="http://schemas.microsoft.com/office/drawing/2018/hyperlinkcolor" val="tx"/>
                              </a:ext>
                            </a:extLst>
                          </a:hlinkClick>
                        </a:rPr>
                        <a:t>Швейцария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3.3</a:t>
                      </a:r>
                    </a:p>
                  </a:txBody>
                  <a:tcPr marL="101600" marR="101600" marT="101600" marB="101600" anchor="ctr" horzOverflow="overflow">
                    <a:solidFill>
                      <a:srgbClr val="EBFBE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21"/>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3">
                            <a:extLst>
                              <a:ext uri="{A12FA001-AC4F-418D-AE19-62706E023703}">
                                <ahyp:hlinkClr xmlns:ahyp="http://schemas.microsoft.com/office/drawing/2018/hyperlinkcolor" val="tx"/>
                              </a:ext>
                            </a:extLst>
                          </a:hlinkClick>
                        </a:rPr>
                        <a:t>Саудовская Аравия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a:t>
                      </a:r>
                    </a:p>
                  </a:txBody>
                  <a:tcPr marL="101600" marR="101600" marT="101600" marB="101600" anchor="ctr" horzOverflow="overflow">
                    <a:solidFill>
                      <a:srgbClr val="FFFFF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22"/>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4">
                            <a:extLst>
                              <a:ext uri="{A12FA001-AC4F-418D-AE19-62706E023703}">
                                <ahyp:hlinkClr xmlns:ahyp="http://schemas.microsoft.com/office/drawing/2018/hyperlinkcolor" val="tx"/>
                              </a:ext>
                            </a:extLst>
                          </a:hlinkClick>
                        </a:rPr>
                        <a:t>Япония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a:t>
                      </a:r>
                    </a:p>
                  </a:txBody>
                  <a:tcPr marL="101600" marR="101600" marT="101600" marB="101600" anchor="ctr" horzOverflow="overflow">
                    <a:solidFill>
                      <a:srgbClr val="FFFFF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2.6</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23"/>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5">
                            <a:extLst>
                              <a:ext uri="{A12FA001-AC4F-418D-AE19-62706E023703}">
                                <ahyp:hlinkClr xmlns:ahyp="http://schemas.microsoft.com/office/drawing/2018/hyperlinkcolor" val="tx"/>
                              </a:ext>
                            </a:extLst>
                          </a:hlinkClick>
                        </a:rPr>
                        <a:t>Китай</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2.5</a:t>
                      </a:r>
                    </a:p>
                  </a:txBody>
                  <a:tcPr marL="101600" marR="101600" marT="101600" marB="101600" anchor="ctr" horzOverflow="overflow">
                    <a:solidFill>
                      <a:srgbClr val="FFFFF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2.7</a:t>
                      </a:r>
                    </a:p>
                  </a:txBody>
                  <a:tcPr marL="101600" marR="101600" marT="101600" marB="101600" anchor="ctr" horzOverflow="overflow"/>
                </a:tc>
                <a:tc>
                  <a:txBody>
                    <a:bodyPr/>
                    <a:lstStyle/>
                    <a:p>
                      <a:pPr algn="r" defTabSz="457200">
                        <a:defRPr sz="1800"/>
                      </a:pPr>
                      <a:r>
                        <a:rPr sz="2200" dirty="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24"/>
                  </a:ext>
                </a:extLst>
              </a:tr>
            </a:tbl>
          </a:graphicData>
        </a:graphic>
      </p:graphicFrame>
      <p:sp>
        <p:nvSpPr>
          <p:cNvPr id="16" name="Rectangle 15">
            <a:extLst>
              <a:ext uri="{FF2B5EF4-FFF2-40B4-BE49-F238E27FC236}">
                <a16:creationId xmlns:a16="http://schemas.microsoft.com/office/drawing/2014/main" id="{98CBD864-E933-84CE-DB7B-F86ED7DECFA0}"/>
              </a:ext>
            </a:extLst>
          </p:cNvPr>
          <p:cNvSpPr/>
          <p:nvPr/>
        </p:nvSpPr>
        <p:spPr>
          <a:xfrm>
            <a:off x="12580923" y="-312234"/>
            <a:ext cx="12040970" cy="14429678"/>
          </a:xfrm>
          <a:prstGeom prst="rect">
            <a:avLst/>
          </a:prstGeom>
          <a:solidFill>
            <a:schemeClr val="bg2">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RU"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 name="DXY">
            <a:extLst>
              <a:ext uri="{FF2B5EF4-FFF2-40B4-BE49-F238E27FC236}">
                <a16:creationId xmlns:a16="http://schemas.microsoft.com/office/drawing/2014/main" id="{C99C17B3-F4C8-9E47-BEFA-D5EBAC254EE5}"/>
              </a:ext>
            </a:extLst>
          </p:cNvPr>
          <p:cNvSpPr txBox="1">
            <a:spLocks noGrp="1"/>
          </p:cNvSpPr>
          <p:nvPr>
            <p:ph type="body" idx="21"/>
          </p:nvPr>
        </p:nvSpPr>
        <p:spPr>
          <a:xfrm>
            <a:off x="707708" y="898785"/>
            <a:ext cx="12788720" cy="1208992"/>
          </a:xfrm>
          <a:prstGeom prst="rect">
            <a:avLst/>
          </a:prstGeom>
        </p:spPr>
        <p:txBody>
          <a:bodyPr>
            <a:normAutofit/>
          </a:bodyPr>
          <a:lstStyle/>
          <a:p>
            <a:r>
              <a:rPr lang="ru-RU" dirty="0"/>
              <a:t>Инфляция</a:t>
            </a:r>
            <a:endParaRPr dirty="0"/>
          </a:p>
        </p:txBody>
      </p:sp>
      <p:sp>
        <p:nvSpPr>
          <p:cNvPr id="3" name="ИС2022">
            <a:extLst>
              <a:ext uri="{FF2B5EF4-FFF2-40B4-BE49-F238E27FC236}">
                <a16:creationId xmlns:a16="http://schemas.microsoft.com/office/drawing/2014/main" id="{CF36E644-B253-1C53-7A51-7DA039EDC9B5}"/>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grpSp>
        <p:nvGrpSpPr>
          <p:cNvPr id="6" name="Group 5">
            <a:extLst>
              <a:ext uri="{FF2B5EF4-FFF2-40B4-BE49-F238E27FC236}">
                <a16:creationId xmlns:a16="http://schemas.microsoft.com/office/drawing/2014/main" id="{D2717691-ABB8-C44E-193C-4C320F75C687}"/>
              </a:ext>
            </a:extLst>
          </p:cNvPr>
          <p:cNvGrpSpPr/>
          <p:nvPr/>
        </p:nvGrpSpPr>
        <p:grpSpPr>
          <a:xfrm>
            <a:off x="841520" y="2674226"/>
            <a:ext cx="5579357" cy="2856779"/>
            <a:chOff x="1605776" y="4369211"/>
            <a:chExt cx="15388683" cy="7879415"/>
          </a:xfrm>
        </p:grpSpPr>
        <p:pic>
          <p:nvPicPr>
            <p:cNvPr id="4" name="Image" descr="Image">
              <a:extLst>
                <a:ext uri="{FF2B5EF4-FFF2-40B4-BE49-F238E27FC236}">
                  <a16:creationId xmlns:a16="http://schemas.microsoft.com/office/drawing/2014/main" id="{43B073B5-CE57-C837-B423-D173D77D6650}"/>
                </a:ext>
              </a:extLst>
            </p:cNvPr>
            <p:cNvPicPr>
              <a:picLocks noChangeAspect="1"/>
            </p:cNvPicPr>
            <p:nvPr/>
          </p:nvPicPr>
          <p:blipFill rotWithShape="1">
            <a:blip r:embed="rId26"/>
            <a:srcRect l="4478" r="5970"/>
            <a:stretch/>
          </p:blipFill>
          <p:spPr>
            <a:xfrm>
              <a:off x="1605776" y="4369211"/>
              <a:ext cx="15388683" cy="7879415"/>
            </a:xfrm>
            <a:prstGeom prst="rect">
              <a:avLst/>
            </a:prstGeom>
            <a:ln w="1270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5" name="Еврозона">
              <a:extLst>
                <a:ext uri="{FF2B5EF4-FFF2-40B4-BE49-F238E27FC236}">
                  <a16:creationId xmlns:a16="http://schemas.microsoft.com/office/drawing/2014/main" id="{EA40C6CA-CB06-C44D-72AA-2975F6AD2F0A}"/>
                </a:ext>
              </a:extLst>
            </p:cNvPr>
            <p:cNvSpPr txBox="1"/>
            <p:nvPr/>
          </p:nvSpPr>
          <p:spPr>
            <a:xfrm>
              <a:off x="1836840" y="4607661"/>
              <a:ext cx="7167010" cy="148962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nSpc>
                  <a:spcPct val="90000"/>
                </a:lnSpc>
                <a:spcBef>
                  <a:spcPts val="2000"/>
                </a:spcBef>
                <a:defRPr sz="4200">
                  <a:solidFill>
                    <a:srgbClr val="FFFFFF"/>
                  </a:solidFill>
                  <a:latin typeface="Graphik RBC LC Semibold"/>
                  <a:ea typeface="Graphik RBC LC Semibold"/>
                  <a:cs typeface="Graphik RBC LC Semibold"/>
                  <a:sym typeface="Graphik RBC LC Semibold"/>
                </a:defRPr>
              </a:lvl1pPr>
            </a:lstStyle>
            <a:p>
              <a:r>
                <a:rPr lang="ru-RU" sz="3400" dirty="0">
                  <a:solidFill>
                    <a:schemeClr val="tx1">
                      <a:lumMod val="75000"/>
                      <a:lumOff val="25000"/>
                    </a:schemeClr>
                  </a:solidFill>
                  <a:latin typeface="Graphik RBC LC Regular" panose="020B0503030202060203" pitchFamily="34" charset="0"/>
                </a:rPr>
                <a:t>Европа</a:t>
              </a:r>
              <a:endParaRPr sz="3400" dirty="0">
                <a:solidFill>
                  <a:schemeClr val="tx1">
                    <a:lumMod val="75000"/>
                    <a:lumOff val="25000"/>
                  </a:schemeClr>
                </a:solidFill>
                <a:latin typeface="Graphik RBC LC Regular" panose="020B0503030202060203" pitchFamily="34" charset="0"/>
              </a:endParaRPr>
            </a:p>
          </p:txBody>
        </p:sp>
      </p:grpSp>
      <p:grpSp>
        <p:nvGrpSpPr>
          <p:cNvPr id="9" name="Group 8">
            <a:extLst>
              <a:ext uri="{FF2B5EF4-FFF2-40B4-BE49-F238E27FC236}">
                <a16:creationId xmlns:a16="http://schemas.microsoft.com/office/drawing/2014/main" id="{50D6D0AD-E56C-F114-2B20-36CA25C9DA2F}"/>
              </a:ext>
            </a:extLst>
          </p:cNvPr>
          <p:cNvGrpSpPr/>
          <p:nvPr/>
        </p:nvGrpSpPr>
        <p:grpSpPr>
          <a:xfrm>
            <a:off x="6650112" y="2607320"/>
            <a:ext cx="6067434" cy="3012896"/>
            <a:chOff x="796915" y="3701171"/>
            <a:chExt cx="15901329" cy="7896097"/>
          </a:xfrm>
        </p:grpSpPr>
        <p:pic>
          <p:nvPicPr>
            <p:cNvPr id="7" name="Image" descr="Image">
              <a:extLst>
                <a:ext uri="{FF2B5EF4-FFF2-40B4-BE49-F238E27FC236}">
                  <a16:creationId xmlns:a16="http://schemas.microsoft.com/office/drawing/2014/main" id="{5E4A833F-5EF9-38F4-FB41-358CD100E5D0}"/>
                </a:ext>
              </a:extLst>
            </p:cNvPr>
            <p:cNvPicPr>
              <a:picLocks noChangeAspect="1"/>
            </p:cNvPicPr>
            <p:nvPr/>
          </p:nvPicPr>
          <p:blipFill rotWithShape="1">
            <a:blip r:embed="rId27"/>
            <a:srcRect l="3212" r="5423"/>
            <a:stretch/>
          </p:blipFill>
          <p:spPr>
            <a:xfrm>
              <a:off x="796915" y="3701171"/>
              <a:ext cx="15901329" cy="7896097"/>
            </a:xfrm>
            <a:prstGeom prst="rect">
              <a:avLst/>
            </a:prstGeom>
            <a:ln>
              <a:noFill/>
            </a:ln>
            <a:effectLst>
              <a:outerShdw blurRad="292100" dist="139700" dir="2700000" algn="tl" rotWithShape="0">
                <a:srgbClr val="333333">
                  <a:alpha val="65000"/>
                </a:srgbClr>
              </a:outerShdw>
            </a:effectLst>
          </p:spPr>
        </p:pic>
        <p:sp>
          <p:nvSpPr>
            <p:cNvPr id="8" name="Еврозона">
              <a:extLst>
                <a:ext uri="{FF2B5EF4-FFF2-40B4-BE49-F238E27FC236}">
                  <a16:creationId xmlns:a16="http://schemas.microsoft.com/office/drawing/2014/main" id="{77DB7A0A-9D27-3D7A-2E40-AC890C4A333C}"/>
                </a:ext>
              </a:extLst>
            </p:cNvPr>
            <p:cNvSpPr txBox="1"/>
            <p:nvPr/>
          </p:nvSpPr>
          <p:spPr>
            <a:xfrm>
              <a:off x="1095520" y="3916690"/>
              <a:ext cx="4366910" cy="160182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nSpc>
                  <a:spcPct val="90000"/>
                </a:lnSpc>
                <a:spcBef>
                  <a:spcPts val="2000"/>
                </a:spcBef>
                <a:defRPr sz="4200">
                  <a:solidFill>
                    <a:srgbClr val="FFFFFF"/>
                  </a:solidFill>
                  <a:latin typeface="Graphik RBC LC Semibold"/>
                  <a:ea typeface="Graphik RBC LC Semibold"/>
                  <a:cs typeface="Graphik RBC LC Semibold"/>
                  <a:sym typeface="Graphik RBC LC Semibold"/>
                </a:defRPr>
              </a:lvl1pPr>
            </a:lstStyle>
            <a:p>
              <a:r>
                <a:rPr lang="ru-RU" sz="3400" dirty="0">
                  <a:solidFill>
                    <a:schemeClr val="tx1">
                      <a:lumMod val="75000"/>
                      <a:lumOff val="25000"/>
                    </a:schemeClr>
                  </a:solidFill>
                  <a:latin typeface="Graphik RBC LC Regular" panose="020B0503030202060203" pitchFamily="34" charset="0"/>
                </a:rPr>
                <a:t>США</a:t>
              </a:r>
              <a:endParaRPr sz="3400" dirty="0">
                <a:solidFill>
                  <a:schemeClr val="tx1">
                    <a:lumMod val="75000"/>
                    <a:lumOff val="25000"/>
                  </a:schemeClr>
                </a:solidFill>
                <a:latin typeface="Graphik RBC LC Regular" panose="020B0503030202060203" pitchFamily="34" charset="0"/>
              </a:endParaRPr>
            </a:p>
          </p:txBody>
        </p:sp>
      </p:grpSp>
      <p:grpSp>
        <p:nvGrpSpPr>
          <p:cNvPr id="12" name="Group 11">
            <a:extLst>
              <a:ext uri="{FF2B5EF4-FFF2-40B4-BE49-F238E27FC236}">
                <a16:creationId xmlns:a16="http://schemas.microsoft.com/office/drawing/2014/main" id="{D38DCB92-FFD2-B7FB-9D19-24BF744CF0F5}"/>
              </a:ext>
            </a:extLst>
          </p:cNvPr>
          <p:cNvGrpSpPr/>
          <p:nvPr/>
        </p:nvGrpSpPr>
        <p:grpSpPr>
          <a:xfrm>
            <a:off x="796916" y="5747216"/>
            <a:ext cx="5717972" cy="2856779"/>
            <a:chOff x="2096429" y="4102615"/>
            <a:chExt cx="14643772" cy="7316234"/>
          </a:xfrm>
        </p:grpSpPr>
        <p:pic>
          <p:nvPicPr>
            <p:cNvPr id="10" name="Image" descr="Image">
              <a:extLst>
                <a:ext uri="{FF2B5EF4-FFF2-40B4-BE49-F238E27FC236}">
                  <a16:creationId xmlns:a16="http://schemas.microsoft.com/office/drawing/2014/main" id="{39F13887-7761-2B3A-5D03-AC5090CF9937}"/>
                </a:ext>
              </a:extLst>
            </p:cNvPr>
            <p:cNvPicPr>
              <a:picLocks noChangeAspect="1"/>
            </p:cNvPicPr>
            <p:nvPr/>
          </p:nvPicPr>
          <p:blipFill rotWithShape="1">
            <a:blip r:embed="rId28"/>
            <a:srcRect l="4314" r="5080"/>
            <a:stretch/>
          </p:blipFill>
          <p:spPr>
            <a:xfrm>
              <a:off x="2096429" y="4102615"/>
              <a:ext cx="14643772" cy="7316234"/>
            </a:xfrm>
            <a:prstGeom prst="rect">
              <a:avLst/>
            </a:prstGeom>
            <a:ln>
              <a:noFill/>
            </a:ln>
            <a:effectLst>
              <a:outerShdw blurRad="292100" dist="139700" dir="2700000" algn="tl" rotWithShape="0">
                <a:srgbClr val="333333">
                  <a:alpha val="65000"/>
                </a:srgbClr>
              </a:outerShdw>
            </a:effectLst>
          </p:spPr>
        </p:pic>
        <p:sp>
          <p:nvSpPr>
            <p:cNvPr id="11" name="Еврозона">
              <a:extLst>
                <a:ext uri="{FF2B5EF4-FFF2-40B4-BE49-F238E27FC236}">
                  <a16:creationId xmlns:a16="http://schemas.microsoft.com/office/drawing/2014/main" id="{6A56C8FD-5116-5F2A-AB5A-4DBF642DB2C6}"/>
                </a:ext>
              </a:extLst>
            </p:cNvPr>
            <p:cNvSpPr txBox="1"/>
            <p:nvPr/>
          </p:nvSpPr>
          <p:spPr>
            <a:xfrm>
              <a:off x="2449029" y="4423548"/>
              <a:ext cx="4060680" cy="57603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nSpc>
                  <a:spcPct val="90000"/>
                </a:lnSpc>
                <a:spcBef>
                  <a:spcPts val="2000"/>
                </a:spcBef>
                <a:defRPr sz="4200">
                  <a:solidFill>
                    <a:srgbClr val="FFFFFF"/>
                  </a:solidFill>
                  <a:latin typeface="Graphik RBC LC Semibold"/>
                  <a:ea typeface="Graphik RBC LC Semibold"/>
                  <a:cs typeface="Graphik RBC LC Semibold"/>
                  <a:sym typeface="Graphik RBC LC Semibold"/>
                </a:defRPr>
              </a:lvl1pPr>
            </a:lstStyle>
            <a:p>
              <a:r>
                <a:rPr lang="ru-RU" sz="3400" dirty="0">
                  <a:solidFill>
                    <a:schemeClr val="tx1">
                      <a:lumMod val="75000"/>
                      <a:lumOff val="25000"/>
                    </a:schemeClr>
                  </a:solidFill>
                  <a:latin typeface="Graphik RBC LC Regular" panose="020B0503030202060203" pitchFamily="34" charset="0"/>
                </a:rPr>
                <a:t>Китай</a:t>
              </a:r>
              <a:endParaRPr sz="3400" dirty="0">
                <a:solidFill>
                  <a:schemeClr val="tx1">
                    <a:lumMod val="75000"/>
                    <a:lumOff val="25000"/>
                  </a:schemeClr>
                </a:solidFill>
                <a:latin typeface="Graphik RBC LC Regular" panose="020B0503030202060203" pitchFamily="34" charset="0"/>
              </a:endParaRPr>
            </a:p>
          </p:txBody>
        </p:sp>
      </p:grpSp>
      <p:grpSp>
        <p:nvGrpSpPr>
          <p:cNvPr id="15" name="Group 14">
            <a:extLst>
              <a:ext uri="{FF2B5EF4-FFF2-40B4-BE49-F238E27FC236}">
                <a16:creationId xmlns:a16="http://schemas.microsoft.com/office/drawing/2014/main" id="{FB9DB285-BA37-5A0B-1866-484AC6021F63}"/>
              </a:ext>
            </a:extLst>
          </p:cNvPr>
          <p:cNvGrpSpPr/>
          <p:nvPr/>
        </p:nvGrpSpPr>
        <p:grpSpPr>
          <a:xfrm>
            <a:off x="1406570" y="4003978"/>
            <a:ext cx="15086001" cy="7104702"/>
            <a:chOff x="1406570" y="4003978"/>
            <a:chExt cx="15086001" cy="7104702"/>
          </a:xfrm>
        </p:grpSpPr>
        <p:pic>
          <p:nvPicPr>
            <p:cNvPr id="13" name="Image" descr="Image">
              <a:extLst>
                <a:ext uri="{FF2B5EF4-FFF2-40B4-BE49-F238E27FC236}">
                  <a16:creationId xmlns:a16="http://schemas.microsoft.com/office/drawing/2014/main" id="{A3FEC9CF-354F-6C52-534A-727475E4B27E}"/>
                </a:ext>
              </a:extLst>
            </p:cNvPr>
            <p:cNvPicPr>
              <a:picLocks noChangeAspect="1"/>
            </p:cNvPicPr>
            <p:nvPr/>
          </p:nvPicPr>
          <p:blipFill rotWithShape="1">
            <a:blip r:embed="rId29"/>
            <a:srcRect l="2304" r="1695"/>
            <a:stretch/>
          </p:blipFill>
          <p:spPr>
            <a:xfrm>
              <a:off x="1406570" y="4003978"/>
              <a:ext cx="15086001" cy="7104702"/>
            </a:xfrm>
            <a:prstGeom prst="rect">
              <a:avLst/>
            </a:prstGeom>
            <a:ln>
              <a:noFill/>
            </a:ln>
            <a:effectLst>
              <a:outerShdw blurRad="292100" dist="139700" dir="2700000" algn="tl" rotWithShape="0">
                <a:srgbClr val="333333">
                  <a:alpha val="65000"/>
                </a:srgbClr>
              </a:outerShdw>
            </a:effectLst>
          </p:spPr>
        </p:pic>
        <p:sp>
          <p:nvSpPr>
            <p:cNvPr id="14" name="Еврозона">
              <a:extLst>
                <a:ext uri="{FF2B5EF4-FFF2-40B4-BE49-F238E27FC236}">
                  <a16:creationId xmlns:a16="http://schemas.microsoft.com/office/drawing/2014/main" id="{54E7FF5F-7567-DDC3-36FE-5C52FF251FA5}"/>
                </a:ext>
              </a:extLst>
            </p:cNvPr>
            <p:cNvSpPr txBox="1"/>
            <p:nvPr/>
          </p:nvSpPr>
          <p:spPr>
            <a:xfrm>
              <a:off x="1782847" y="4312037"/>
              <a:ext cx="3208067" cy="61120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nSpc>
                  <a:spcPct val="90000"/>
                </a:lnSpc>
                <a:spcBef>
                  <a:spcPts val="2000"/>
                </a:spcBef>
                <a:defRPr sz="4200">
                  <a:solidFill>
                    <a:srgbClr val="FFFFFF"/>
                  </a:solidFill>
                  <a:latin typeface="Graphik RBC LC Semibold"/>
                  <a:ea typeface="Graphik RBC LC Semibold"/>
                  <a:cs typeface="Graphik RBC LC Semibold"/>
                  <a:sym typeface="Graphik RBC LC Semibold"/>
                </a:defRPr>
              </a:lvl1pPr>
            </a:lstStyle>
            <a:p>
              <a:r>
                <a:rPr lang="ru-RU" sz="6000" dirty="0">
                  <a:solidFill>
                    <a:schemeClr val="tx1">
                      <a:lumMod val="75000"/>
                      <a:lumOff val="25000"/>
                    </a:schemeClr>
                  </a:solidFill>
                  <a:latin typeface="Graphik RBC LC Regular" panose="020B0503030202060203" pitchFamily="34" charset="0"/>
                </a:rPr>
                <a:t>Россия</a:t>
              </a:r>
              <a:endParaRPr sz="6000" dirty="0">
                <a:solidFill>
                  <a:schemeClr val="tx1">
                    <a:lumMod val="75000"/>
                    <a:lumOff val="25000"/>
                  </a:schemeClr>
                </a:solidFill>
                <a:latin typeface="Graphik RBC LC Regular" panose="020B0503030202060203" pitchFamily="34" charset="0"/>
              </a:endParaRPr>
            </a:p>
          </p:txBody>
        </p:sp>
      </p:grpSp>
    </p:spTree>
    <p:extLst>
      <p:ext uri="{BB962C8B-B14F-4D97-AF65-F5344CB8AC3E}">
        <p14:creationId xmlns:p14="http://schemas.microsoft.com/office/powerpoint/2010/main" val="290022687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Rectangle"/>
          <p:cNvSpPr/>
          <p:nvPr/>
        </p:nvSpPr>
        <p:spPr>
          <a:xfrm>
            <a:off x="12580923" y="0"/>
            <a:ext cx="11803077" cy="13725670"/>
          </a:xfrm>
          <a:prstGeom prst="rect">
            <a:avLst/>
          </a:prstGeom>
          <a:solidFill>
            <a:srgbClr val="FFFFFF"/>
          </a:solidFill>
          <a:ln w="12700">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344" name="Slide Number"/>
          <p:cNvSpPr txBox="1">
            <a:spLocks noGrp="1"/>
          </p:cNvSpPr>
          <p:nvPr>
            <p:ph type="sldNum" sz="quarter" idx="2"/>
          </p:nvPr>
        </p:nvSpPr>
        <p:spPr>
          <a:xfrm>
            <a:off x="23205470" y="12818639"/>
            <a:ext cx="247651"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17</a:t>
            </a:fld>
            <a:endParaRPr/>
          </a:p>
        </p:txBody>
      </p:sp>
      <p:graphicFrame>
        <p:nvGraphicFramePr>
          <p:cNvPr id="345" name="Table"/>
          <p:cNvGraphicFramePr/>
          <p:nvPr/>
        </p:nvGraphicFramePr>
        <p:xfrm>
          <a:off x="12882343" y="127000"/>
          <a:ext cx="11200236" cy="13462000"/>
        </p:xfrm>
        <a:graphic>
          <a:graphicData uri="http://schemas.openxmlformats.org/drawingml/2006/table">
            <a:tbl>
              <a:tblPr firstRow="1" firstCol="1">
                <a:tableStyleId>{4C3C2611-4C71-4FC5-86AE-919BDF0F9419}</a:tableStyleId>
              </a:tblPr>
              <a:tblGrid>
                <a:gridCol w="3821882">
                  <a:extLst>
                    <a:ext uri="{9D8B030D-6E8A-4147-A177-3AD203B41FA5}">
                      <a16:colId xmlns:a16="http://schemas.microsoft.com/office/drawing/2014/main" val="20000"/>
                    </a:ext>
                  </a:extLst>
                </a:gridCol>
                <a:gridCol w="2521380">
                  <a:extLst>
                    <a:ext uri="{9D8B030D-6E8A-4147-A177-3AD203B41FA5}">
                      <a16:colId xmlns:a16="http://schemas.microsoft.com/office/drawing/2014/main" val="20001"/>
                    </a:ext>
                  </a:extLst>
                </a:gridCol>
                <a:gridCol w="2919493">
                  <a:extLst>
                    <a:ext uri="{9D8B030D-6E8A-4147-A177-3AD203B41FA5}">
                      <a16:colId xmlns:a16="http://schemas.microsoft.com/office/drawing/2014/main" val="20002"/>
                    </a:ext>
                  </a:extLst>
                </a:gridCol>
                <a:gridCol w="1937481">
                  <a:extLst>
                    <a:ext uri="{9D8B030D-6E8A-4147-A177-3AD203B41FA5}">
                      <a16:colId xmlns:a16="http://schemas.microsoft.com/office/drawing/2014/main" val="20003"/>
                    </a:ext>
                  </a:extLst>
                </a:gridCol>
              </a:tblGrid>
              <a:tr h="48450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sz="1800" b="0"/>
                      </a:pPr>
                      <a:r>
                        <a:rPr lang="ru-RU" sz="2200" b="0" i="0" u="none" strike="noStrike" cap="none" spc="0" baseline="0" dirty="0">
                          <a:solidFill>
                            <a:srgbClr val="333333"/>
                          </a:solidFill>
                          <a:uFillTx/>
                          <a:latin typeface="Graphik RBC LC Regular" panose="020B0503030202060203" pitchFamily="34" charset="0"/>
                          <a:ea typeface="Helvetica Neue"/>
                          <a:cs typeface="Helvetica Neue"/>
                          <a:sym typeface="Graphik RBC LC Regular"/>
                        </a:rPr>
                        <a:t>Страна / Инфляция,%</a:t>
                      </a:r>
                    </a:p>
                  </a:txBody>
                  <a:tcPr marL="101600" marR="101600" marT="101600" marB="101600" anchor="ctr" horzOverflow="overflow">
                    <a:solidFill>
                      <a:srgbClr val="FFFFFF"/>
                    </a:solidFill>
                  </a:tcPr>
                </a:tc>
                <a:tc>
                  <a:txBody>
                    <a:bodyPr/>
                    <a:lstStyle/>
                    <a:p>
                      <a:pPr defTabSz="457200">
                        <a:defRPr sz="1800" b="0"/>
                      </a:pPr>
                      <a:r>
                        <a:rPr sz="2200">
                          <a:solidFill>
                            <a:srgbClr val="333333"/>
                          </a:solidFill>
                          <a:latin typeface="Graphik RBC LC Regular" panose="020B0503030202060203" pitchFamily="34" charset="0"/>
                          <a:ea typeface="+mj-ea"/>
                          <a:cs typeface="+mj-cs"/>
                        </a:rPr>
                        <a:t>Последний</a:t>
                      </a:r>
                    </a:p>
                  </a:txBody>
                  <a:tcPr marL="101600" marR="101600" marT="101600" marB="101600" anchor="ctr" horzOverflow="overflow">
                    <a:solidFill>
                      <a:srgbClr val="FFFFFF"/>
                    </a:solidFill>
                  </a:tcPr>
                </a:tc>
                <a:tc>
                  <a:txBody>
                    <a:bodyPr/>
                    <a:lstStyle/>
                    <a:p>
                      <a:pPr defTabSz="457200">
                        <a:defRPr sz="1800" b="0"/>
                      </a:pPr>
                      <a:r>
                        <a:rPr sz="2200">
                          <a:solidFill>
                            <a:srgbClr val="333333"/>
                          </a:solidFill>
                          <a:latin typeface="Graphik RBC LC Regular" panose="020B0503030202060203" pitchFamily="34" charset="0"/>
                          <a:ea typeface="+mj-ea"/>
                          <a:cs typeface="+mj-cs"/>
                        </a:rPr>
                        <a:t>Предыдущий</a:t>
                      </a:r>
                    </a:p>
                  </a:txBody>
                  <a:tcPr marL="101600" marR="101600" marT="101600" marB="101600" anchor="ctr" horzOverflow="overflow">
                    <a:solidFill>
                      <a:srgbClr val="FFFFFF"/>
                    </a:solidFill>
                  </a:tcPr>
                </a:tc>
                <a:tc>
                  <a:txBody>
                    <a:bodyPr/>
                    <a:lstStyle/>
                    <a:p>
                      <a:pPr defTabSz="457200">
                        <a:defRPr sz="1800" b="0"/>
                      </a:pPr>
                      <a:r>
                        <a:rPr sz="2200" dirty="0" err="1">
                          <a:solidFill>
                            <a:srgbClr val="333333"/>
                          </a:solidFill>
                          <a:latin typeface="Graphik RBC LC Regular" panose="020B0503030202060203" pitchFamily="34" charset="0"/>
                          <a:ea typeface="+mj-ea"/>
                          <a:cs typeface="+mj-cs"/>
                        </a:rPr>
                        <a:t>Ссылка</a:t>
                      </a:r>
                      <a:endParaRPr sz="2200" dirty="0">
                        <a:solidFill>
                          <a:srgbClr val="333333"/>
                        </a:solidFill>
                        <a:latin typeface="Graphik RBC LC Regular" panose="020B0503030202060203" pitchFamily="34" charset="0"/>
                        <a:ea typeface="+mj-ea"/>
                        <a:cs typeface="+mj-cs"/>
                      </a:endParaRPr>
                    </a:p>
                  </a:txBody>
                  <a:tcPr marL="101600" marR="101600" marT="101600" marB="101600" anchor="ctr" horzOverflow="overflow">
                    <a:solidFill>
                      <a:srgbClr val="FFFFFF"/>
                    </a:solidFill>
                  </a:tcPr>
                </a:tc>
                <a:extLst>
                  <a:ext uri="{0D108BD9-81ED-4DB2-BD59-A6C34878D82A}">
                    <a16:rowId xmlns:a16="http://schemas.microsoft.com/office/drawing/2014/main" val="10000"/>
                  </a:ext>
                </a:extLst>
              </a:tr>
              <a:tr h="48450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
                            <a:extLst>
                              <a:ext uri="{A12FA001-AC4F-418D-AE19-62706E023703}">
                                <ahyp:hlinkClr xmlns:ahyp="http://schemas.microsoft.com/office/drawing/2018/hyperlinkcolor" val="tx"/>
                              </a:ext>
                            </a:extLst>
                          </a:hlinkClick>
                        </a:rPr>
                        <a:t>Турция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83.45</a:t>
                      </a:r>
                    </a:p>
                  </a:txBody>
                  <a:tcPr marL="101600" marR="101600" marT="101600" marB="101600" anchor="ctr" horzOverflow="overflow">
                    <a:solidFill>
                      <a:srgbClr val="48DA6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80.21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1"/>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3">
                            <a:extLst>
                              <a:ext uri="{A12FA001-AC4F-418D-AE19-62706E023703}">
                                <ahyp:hlinkClr xmlns:ahyp="http://schemas.microsoft.com/office/drawing/2018/hyperlinkcolor" val="tx"/>
                              </a:ext>
                            </a:extLst>
                          </a:hlinkClick>
                        </a:rPr>
                        <a:t>Аргентина</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78.5</a:t>
                      </a:r>
                    </a:p>
                  </a:txBody>
                  <a:tcPr marL="101600" marR="101600" marT="101600" marB="101600" anchor="ctr" horzOverflow="overflow">
                    <a:solidFill>
                      <a:srgbClr val="48DA6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2"/>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4">
                            <a:extLst>
                              <a:ext uri="{A12FA001-AC4F-418D-AE19-62706E023703}">
                                <ahyp:hlinkClr xmlns:ahyp="http://schemas.microsoft.com/office/drawing/2018/hyperlinkcolor" val="tx"/>
                              </a:ext>
                            </a:extLst>
                          </a:hlinkClick>
                        </a:rPr>
                        <a:t>Россия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14.3</a:t>
                      </a:r>
                    </a:p>
                  </a:txBody>
                  <a:tcPr marL="101600" marR="101600" marT="101600" marB="101600" anchor="ctr" horzOverflow="overflow">
                    <a:solidFill>
                      <a:srgbClr val="5DDE7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15.1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3"/>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5">
                            <a:extLst>
                              <a:ext uri="{A12FA001-AC4F-418D-AE19-62706E023703}">
                                <ahyp:hlinkClr xmlns:ahyp="http://schemas.microsoft.com/office/drawing/2018/hyperlinkcolor" val="tx"/>
                              </a:ext>
                            </a:extLst>
                          </a:hlinkClick>
                        </a:rPr>
                        <a:t>Нидерланды</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12</a:t>
                      </a:r>
                    </a:p>
                  </a:txBody>
                  <a:tcPr marL="101600" marR="101600" marT="101600" marB="101600" anchor="ctr" horzOverflow="overflow">
                    <a:solidFill>
                      <a:srgbClr val="5DDE7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10.3</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4"/>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6">
                            <a:extLst>
                              <a:ext uri="{A12FA001-AC4F-418D-AE19-62706E023703}">
                                <ahyp:hlinkClr xmlns:ahyp="http://schemas.microsoft.com/office/drawing/2018/hyperlinkcolor" val="tx"/>
                              </a:ext>
                            </a:extLst>
                          </a:hlinkClick>
                        </a:rPr>
                        <a:t>Германия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a:t>
                      </a:r>
                    </a:p>
                  </a:txBody>
                  <a:tcPr marL="101600" marR="101600" marT="101600" marB="101600" anchor="ctr" horzOverflow="overflow">
                    <a:solidFill>
                      <a:srgbClr val="71E28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7.9</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5"/>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7">
                            <a:extLst>
                              <a:ext uri="{A12FA001-AC4F-418D-AE19-62706E023703}">
                                <ahyp:hlinkClr xmlns:ahyp="http://schemas.microsoft.com/office/drawing/2018/hyperlinkcolor" val="tx"/>
                              </a:ext>
                            </a:extLst>
                          </a:hlinkClick>
                        </a:rPr>
                        <a:t>Зона евро</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a:t>
                      </a:r>
                    </a:p>
                  </a:txBody>
                  <a:tcPr marL="101600" marR="101600" marT="101600" marB="101600" anchor="ctr" horzOverflow="overflow">
                    <a:solidFill>
                      <a:srgbClr val="71E28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9.1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6"/>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8">
                            <a:extLst>
                              <a:ext uri="{A12FA001-AC4F-418D-AE19-62706E023703}">
                                <ahyp:hlinkClr xmlns:ahyp="http://schemas.microsoft.com/office/drawing/2018/hyperlinkcolor" val="tx"/>
                              </a:ext>
                            </a:extLst>
                          </a:hlinkClick>
                        </a:rPr>
                        <a:t>Великобритания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9.9</a:t>
                      </a:r>
                    </a:p>
                  </a:txBody>
                  <a:tcPr marL="101600" marR="101600" marT="101600" marB="101600" anchor="ctr" horzOverflow="overflow">
                    <a:solidFill>
                      <a:srgbClr val="71E28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7"/>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9">
                            <a:extLst>
                              <a:ext uri="{A12FA001-AC4F-418D-AE19-62706E023703}">
                                <ahyp:hlinkClr xmlns:ahyp="http://schemas.microsoft.com/office/drawing/2018/hyperlinkcolor" val="tx"/>
                              </a:ext>
                            </a:extLst>
                          </a:hlinkClick>
                        </a:rPr>
                        <a:t>Испания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9</a:t>
                      </a:r>
                    </a:p>
                  </a:txBody>
                  <a:tcPr marL="101600" marR="101600" marT="101600" marB="101600" anchor="ctr" horzOverflow="overflow">
                    <a:solidFill>
                      <a:srgbClr val="85E69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8"/>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0">
                            <a:extLst>
                              <a:ext uri="{A12FA001-AC4F-418D-AE19-62706E023703}">
                                <ahyp:hlinkClr xmlns:ahyp="http://schemas.microsoft.com/office/drawing/2018/hyperlinkcolor" val="tx"/>
                              </a:ext>
                            </a:extLst>
                          </a:hlinkClick>
                        </a:rPr>
                        <a:t>Италия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8.9</a:t>
                      </a:r>
                    </a:p>
                  </a:txBody>
                  <a:tcPr marL="101600" marR="101600" marT="101600" marB="101600" anchor="ctr" horzOverflow="overflow">
                    <a:solidFill>
                      <a:srgbClr val="85E69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8.4</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9"/>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1">
                            <a:extLst>
                              <a:ext uri="{A12FA001-AC4F-418D-AE19-62706E023703}">
                                <ahyp:hlinkClr xmlns:ahyp="http://schemas.microsoft.com/office/drawing/2018/hyperlinkcolor" val="tx"/>
                              </a:ext>
                            </a:extLst>
                          </a:hlinkClick>
                        </a:rPr>
                        <a:t>Бразилия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8.73</a:t>
                      </a:r>
                    </a:p>
                  </a:txBody>
                  <a:tcPr marL="101600" marR="101600" marT="101600" marB="101600" anchor="ctr" horzOverflow="overflow">
                    <a:solidFill>
                      <a:srgbClr val="9AEBA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10.07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0"/>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2">
                            <a:extLst>
                              <a:ext uri="{A12FA001-AC4F-418D-AE19-62706E023703}">
                                <ahyp:hlinkClr xmlns:ahyp="http://schemas.microsoft.com/office/drawing/2018/hyperlinkcolor" val="tx"/>
                              </a:ext>
                            </a:extLst>
                          </a:hlinkClick>
                        </a:rPr>
                        <a:t>Мексика</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8.7</a:t>
                      </a:r>
                    </a:p>
                  </a:txBody>
                  <a:tcPr marL="101600" marR="101600" marT="101600" marB="101600" anchor="ctr" horzOverflow="overflow">
                    <a:solidFill>
                      <a:srgbClr val="9AEBA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8.15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1"/>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3">
                            <a:extLst>
                              <a:ext uri="{A12FA001-AC4F-418D-AE19-62706E023703}">
                                <ahyp:hlinkClr xmlns:ahyp="http://schemas.microsoft.com/office/drawing/2018/hyperlinkcolor" val="tx"/>
                              </a:ext>
                            </a:extLst>
                          </a:hlinkClick>
                        </a:rPr>
                        <a:t>Соединенные Штаты</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8.3</a:t>
                      </a:r>
                    </a:p>
                  </a:txBody>
                  <a:tcPr marL="101600" marR="101600" marT="101600" marB="101600" anchor="ctr" horzOverflow="overflow">
                    <a:solidFill>
                      <a:srgbClr val="9AEBA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2"/>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4">
                            <a:extLst>
                              <a:ext uri="{A12FA001-AC4F-418D-AE19-62706E023703}">
                                <ahyp:hlinkClr xmlns:ahyp="http://schemas.microsoft.com/office/drawing/2018/hyperlinkcolor" val="tx"/>
                              </a:ext>
                            </a:extLst>
                          </a:hlinkClick>
                        </a:rPr>
                        <a:t>ЮАР</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7.6</a:t>
                      </a:r>
                    </a:p>
                  </a:txBody>
                  <a:tcPr marL="101600" marR="101600" marT="101600" marB="101600" anchor="ctr" horzOverflow="overflow">
                    <a:solidFill>
                      <a:srgbClr val="AEEFB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7.8</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3"/>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5">
                            <a:extLst>
                              <a:ext uri="{A12FA001-AC4F-418D-AE19-62706E023703}">
                                <ahyp:hlinkClr xmlns:ahyp="http://schemas.microsoft.com/office/drawing/2018/hyperlinkcolor" val="tx"/>
                              </a:ext>
                            </a:extLst>
                          </a:hlinkClick>
                        </a:rPr>
                        <a:t>Сингапур</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7.5</a:t>
                      </a:r>
                    </a:p>
                  </a:txBody>
                  <a:tcPr marL="101600" marR="101600" marT="101600" marB="101600" anchor="ctr" horzOverflow="overflow">
                    <a:solidFill>
                      <a:srgbClr val="AEEFB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4"/>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6">
                            <a:extLst>
                              <a:ext uri="{A12FA001-AC4F-418D-AE19-62706E023703}">
                                <ahyp:hlinkClr xmlns:ahyp="http://schemas.microsoft.com/office/drawing/2018/hyperlinkcolor" val="tx"/>
                              </a:ext>
                            </a:extLst>
                          </a:hlinkClick>
                        </a:rPr>
                        <a:t>Индия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a:t>
                      </a:r>
                    </a:p>
                  </a:txBody>
                  <a:tcPr marL="101600" marR="101600" marT="101600" marB="101600" anchor="ctr" horzOverflow="overflow">
                    <a:solidFill>
                      <a:srgbClr val="C2F3C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6.71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5"/>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7">
                            <a:extLst>
                              <a:ext uri="{A12FA001-AC4F-418D-AE19-62706E023703}">
                                <ahyp:hlinkClr xmlns:ahyp="http://schemas.microsoft.com/office/drawing/2018/hyperlinkcolor" val="tx"/>
                              </a:ext>
                            </a:extLst>
                          </a:hlinkClick>
                        </a:rPr>
                        <a:t>Канада</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a:t>
                      </a:r>
                    </a:p>
                  </a:txBody>
                  <a:tcPr marL="101600" marR="101600" marT="101600" marB="101600" anchor="ctr" horzOverflow="overflow">
                    <a:solidFill>
                      <a:srgbClr val="C2F3C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7.6</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6"/>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8">
                            <a:extLst>
                              <a:ext uri="{A12FA001-AC4F-418D-AE19-62706E023703}">
                                <ahyp:hlinkClr xmlns:ahyp="http://schemas.microsoft.com/office/drawing/2018/hyperlinkcolor" val="tx"/>
                              </a:ext>
                            </a:extLst>
                          </a:hlinkClick>
                        </a:rPr>
                        <a:t>Австралия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6.1</a:t>
                      </a:r>
                    </a:p>
                  </a:txBody>
                  <a:tcPr marL="101600" marR="101600" marT="101600" marB="101600" anchor="ctr" horzOverflow="overflow">
                    <a:solidFill>
                      <a:srgbClr val="D6F7D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2022-06</a:t>
                      </a:r>
                    </a:p>
                  </a:txBody>
                  <a:tcPr marL="101600" marR="101600" marT="101600" marB="101600" horzOverflow="overflow"/>
                </a:tc>
                <a:extLst>
                  <a:ext uri="{0D108BD9-81ED-4DB2-BD59-A6C34878D82A}">
                    <a16:rowId xmlns:a16="http://schemas.microsoft.com/office/drawing/2014/main" val="10017"/>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9">
                            <a:extLst>
                              <a:ext uri="{A12FA001-AC4F-418D-AE19-62706E023703}">
                                <ahyp:hlinkClr xmlns:ahyp="http://schemas.microsoft.com/office/drawing/2018/hyperlinkcolor" val="tx"/>
                              </a:ext>
                            </a:extLst>
                          </a:hlinkClick>
                        </a:rPr>
                        <a:t>Индонезия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5.95</a:t>
                      </a:r>
                    </a:p>
                  </a:txBody>
                  <a:tcPr marL="101600" marR="101600" marT="101600" marB="101600" anchor="ctr" horzOverflow="overflow">
                    <a:solidFill>
                      <a:srgbClr val="D6F7D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4.69</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18"/>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0">
                            <a:extLst>
                              <a:ext uri="{A12FA001-AC4F-418D-AE19-62706E023703}">
                                <ahyp:hlinkClr xmlns:ahyp="http://schemas.microsoft.com/office/drawing/2018/hyperlinkcolor" val="tx"/>
                              </a:ext>
                            </a:extLst>
                          </a:hlinkClick>
                        </a:rPr>
                        <a:t>Франция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5.6</a:t>
                      </a:r>
                    </a:p>
                  </a:txBody>
                  <a:tcPr marL="101600" marR="101600" marT="101600" marB="101600" anchor="ctr" horzOverflow="overflow">
                    <a:solidFill>
                      <a:srgbClr val="EBFBE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5.9</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19"/>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1">
                            <a:extLst>
                              <a:ext uri="{A12FA001-AC4F-418D-AE19-62706E023703}">
                                <ahyp:hlinkClr xmlns:ahyp="http://schemas.microsoft.com/office/drawing/2018/hyperlinkcolor" val="tx"/>
                              </a:ext>
                            </a:extLst>
                          </a:hlinkClick>
                        </a:rPr>
                        <a:t>Южная Корея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5.6</a:t>
                      </a:r>
                    </a:p>
                  </a:txBody>
                  <a:tcPr marL="101600" marR="101600" marT="101600" marB="101600" anchor="ctr" horzOverflow="overflow">
                    <a:solidFill>
                      <a:srgbClr val="D6F7D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20"/>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2">
                            <a:extLst>
                              <a:ext uri="{A12FA001-AC4F-418D-AE19-62706E023703}">
                                <ahyp:hlinkClr xmlns:ahyp="http://schemas.microsoft.com/office/drawing/2018/hyperlinkcolor" val="tx"/>
                              </a:ext>
                            </a:extLst>
                          </a:hlinkClick>
                        </a:rPr>
                        <a:t>Швейцария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3.3</a:t>
                      </a:r>
                    </a:p>
                  </a:txBody>
                  <a:tcPr marL="101600" marR="101600" marT="101600" marB="101600" anchor="ctr" horzOverflow="overflow">
                    <a:solidFill>
                      <a:srgbClr val="EBFBE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21"/>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3">
                            <a:extLst>
                              <a:ext uri="{A12FA001-AC4F-418D-AE19-62706E023703}">
                                <ahyp:hlinkClr xmlns:ahyp="http://schemas.microsoft.com/office/drawing/2018/hyperlinkcolor" val="tx"/>
                              </a:ext>
                            </a:extLst>
                          </a:hlinkClick>
                        </a:rPr>
                        <a:t>Саудовская Аравия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a:t>
                      </a:r>
                    </a:p>
                  </a:txBody>
                  <a:tcPr marL="101600" marR="101600" marT="101600" marB="101600" anchor="ctr" horzOverflow="overflow">
                    <a:solidFill>
                      <a:srgbClr val="FFFFF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22"/>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4">
                            <a:extLst>
                              <a:ext uri="{A12FA001-AC4F-418D-AE19-62706E023703}">
                                <ahyp:hlinkClr xmlns:ahyp="http://schemas.microsoft.com/office/drawing/2018/hyperlinkcolor" val="tx"/>
                              </a:ext>
                            </a:extLst>
                          </a:hlinkClick>
                        </a:rPr>
                        <a:t>Япония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a:t>
                      </a:r>
                    </a:p>
                  </a:txBody>
                  <a:tcPr marL="101600" marR="101600" marT="101600" marB="101600" anchor="ctr" horzOverflow="overflow">
                    <a:solidFill>
                      <a:srgbClr val="FFFFF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2.6</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23"/>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5">
                            <a:extLst>
                              <a:ext uri="{A12FA001-AC4F-418D-AE19-62706E023703}">
                                <ahyp:hlinkClr xmlns:ahyp="http://schemas.microsoft.com/office/drawing/2018/hyperlinkcolor" val="tx"/>
                              </a:ext>
                            </a:extLst>
                          </a:hlinkClick>
                        </a:rPr>
                        <a:t>Китай</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2.5</a:t>
                      </a:r>
                    </a:p>
                  </a:txBody>
                  <a:tcPr marL="101600" marR="101600" marT="101600" marB="101600" anchor="ctr" horzOverflow="overflow">
                    <a:solidFill>
                      <a:srgbClr val="FFFFF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2.7</a:t>
                      </a:r>
                    </a:p>
                  </a:txBody>
                  <a:tcPr marL="101600" marR="101600" marT="101600" marB="101600" anchor="ctr" horzOverflow="overflow"/>
                </a:tc>
                <a:tc>
                  <a:txBody>
                    <a:bodyPr/>
                    <a:lstStyle/>
                    <a:p>
                      <a:pPr algn="r" defTabSz="457200">
                        <a:defRPr sz="1800"/>
                      </a:pPr>
                      <a:r>
                        <a:rPr sz="2200" dirty="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24"/>
                  </a:ext>
                </a:extLst>
              </a:tr>
            </a:tbl>
          </a:graphicData>
        </a:graphic>
      </p:graphicFrame>
      <p:sp>
        <p:nvSpPr>
          <p:cNvPr id="2" name="DXY">
            <a:extLst>
              <a:ext uri="{FF2B5EF4-FFF2-40B4-BE49-F238E27FC236}">
                <a16:creationId xmlns:a16="http://schemas.microsoft.com/office/drawing/2014/main" id="{C99C17B3-F4C8-9E47-BEFA-D5EBAC254EE5}"/>
              </a:ext>
            </a:extLst>
          </p:cNvPr>
          <p:cNvSpPr txBox="1">
            <a:spLocks noGrp="1"/>
          </p:cNvSpPr>
          <p:nvPr>
            <p:ph type="body" idx="21"/>
          </p:nvPr>
        </p:nvSpPr>
        <p:spPr>
          <a:xfrm>
            <a:off x="707708" y="898785"/>
            <a:ext cx="12788720" cy="1208992"/>
          </a:xfrm>
          <a:prstGeom prst="rect">
            <a:avLst/>
          </a:prstGeom>
        </p:spPr>
        <p:txBody>
          <a:bodyPr>
            <a:normAutofit/>
          </a:bodyPr>
          <a:lstStyle/>
          <a:p>
            <a:r>
              <a:rPr lang="ru-RU" dirty="0"/>
              <a:t>Инфляция</a:t>
            </a:r>
            <a:endParaRPr dirty="0"/>
          </a:p>
        </p:txBody>
      </p:sp>
      <p:sp>
        <p:nvSpPr>
          <p:cNvPr id="3" name="ИС2022">
            <a:extLst>
              <a:ext uri="{FF2B5EF4-FFF2-40B4-BE49-F238E27FC236}">
                <a16:creationId xmlns:a16="http://schemas.microsoft.com/office/drawing/2014/main" id="{CF36E644-B253-1C53-7A51-7DA039EDC9B5}"/>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grpSp>
        <p:nvGrpSpPr>
          <p:cNvPr id="6" name="Group 5">
            <a:extLst>
              <a:ext uri="{FF2B5EF4-FFF2-40B4-BE49-F238E27FC236}">
                <a16:creationId xmlns:a16="http://schemas.microsoft.com/office/drawing/2014/main" id="{D2717691-ABB8-C44E-193C-4C320F75C687}"/>
              </a:ext>
            </a:extLst>
          </p:cNvPr>
          <p:cNvGrpSpPr/>
          <p:nvPr/>
        </p:nvGrpSpPr>
        <p:grpSpPr>
          <a:xfrm>
            <a:off x="841520" y="2674226"/>
            <a:ext cx="5579357" cy="2856779"/>
            <a:chOff x="1605776" y="4369211"/>
            <a:chExt cx="15388683" cy="7879415"/>
          </a:xfrm>
        </p:grpSpPr>
        <p:pic>
          <p:nvPicPr>
            <p:cNvPr id="4" name="Image" descr="Image">
              <a:extLst>
                <a:ext uri="{FF2B5EF4-FFF2-40B4-BE49-F238E27FC236}">
                  <a16:creationId xmlns:a16="http://schemas.microsoft.com/office/drawing/2014/main" id="{43B073B5-CE57-C837-B423-D173D77D6650}"/>
                </a:ext>
              </a:extLst>
            </p:cNvPr>
            <p:cNvPicPr>
              <a:picLocks noChangeAspect="1"/>
            </p:cNvPicPr>
            <p:nvPr/>
          </p:nvPicPr>
          <p:blipFill rotWithShape="1">
            <a:blip r:embed="rId26"/>
            <a:srcRect l="4478" r="5970"/>
            <a:stretch/>
          </p:blipFill>
          <p:spPr>
            <a:xfrm>
              <a:off x="1605776" y="4369211"/>
              <a:ext cx="15388683" cy="7879415"/>
            </a:xfrm>
            <a:prstGeom prst="rect">
              <a:avLst/>
            </a:prstGeom>
            <a:ln w="1270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5" name="Еврозона">
              <a:extLst>
                <a:ext uri="{FF2B5EF4-FFF2-40B4-BE49-F238E27FC236}">
                  <a16:creationId xmlns:a16="http://schemas.microsoft.com/office/drawing/2014/main" id="{EA40C6CA-CB06-C44D-72AA-2975F6AD2F0A}"/>
                </a:ext>
              </a:extLst>
            </p:cNvPr>
            <p:cNvSpPr txBox="1"/>
            <p:nvPr/>
          </p:nvSpPr>
          <p:spPr>
            <a:xfrm>
              <a:off x="1836840" y="4607661"/>
              <a:ext cx="7167010" cy="148962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nSpc>
                  <a:spcPct val="90000"/>
                </a:lnSpc>
                <a:spcBef>
                  <a:spcPts val="2000"/>
                </a:spcBef>
                <a:defRPr sz="4200">
                  <a:solidFill>
                    <a:srgbClr val="FFFFFF"/>
                  </a:solidFill>
                  <a:latin typeface="Graphik RBC LC Semibold"/>
                  <a:ea typeface="Graphik RBC LC Semibold"/>
                  <a:cs typeface="Graphik RBC LC Semibold"/>
                  <a:sym typeface="Graphik RBC LC Semibold"/>
                </a:defRPr>
              </a:lvl1pPr>
            </a:lstStyle>
            <a:p>
              <a:r>
                <a:rPr lang="ru-RU" sz="3400" dirty="0">
                  <a:solidFill>
                    <a:schemeClr val="tx1">
                      <a:lumMod val="75000"/>
                      <a:lumOff val="25000"/>
                    </a:schemeClr>
                  </a:solidFill>
                  <a:latin typeface="Graphik RBC LC Regular" panose="020B0503030202060203" pitchFamily="34" charset="0"/>
                </a:rPr>
                <a:t>Европа</a:t>
              </a:r>
              <a:endParaRPr sz="3400" dirty="0">
                <a:solidFill>
                  <a:schemeClr val="tx1">
                    <a:lumMod val="75000"/>
                    <a:lumOff val="25000"/>
                  </a:schemeClr>
                </a:solidFill>
                <a:latin typeface="Graphik RBC LC Regular" panose="020B0503030202060203" pitchFamily="34" charset="0"/>
              </a:endParaRPr>
            </a:p>
          </p:txBody>
        </p:sp>
      </p:grpSp>
      <p:sp>
        <p:nvSpPr>
          <p:cNvPr id="16" name="Rectangle 15">
            <a:extLst>
              <a:ext uri="{FF2B5EF4-FFF2-40B4-BE49-F238E27FC236}">
                <a16:creationId xmlns:a16="http://schemas.microsoft.com/office/drawing/2014/main" id="{9C5EF71D-1DDF-7833-4FBC-042FA93A2C04}"/>
              </a:ext>
            </a:extLst>
          </p:cNvPr>
          <p:cNvSpPr/>
          <p:nvPr/>
        </p:nvSpPr>
        <p:spPr>
          <a:xfrm>
            <a:off x="12580923" y="-312234"/>
            <a:ext cx="12040970" cy="14429678"/>
          </a:xfrm>
          <a:prstGeom prst="rect">
            <a:avLst/>
          </a:prstGeom>
          <a:solidFill>
            <a:schemeClr val="bg2">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RU"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9" name="Group 8">
            <a:extLst>
              <a:ext uri="{FF2B5EF4-FFF2-40B4-BE49-F238E27FC236}">
                <a16:creationId xmlns:a16="http://schemas.microsoft.com/office/drawing/2014/main" id="{50D6D0AD-E56C-F114-2B20-36CA25C9DA2F}"/>
              </a:ext>
            </a:extLst>
          </p:cNvPr>
          <p:cNvGrpSpPr/>
          <p:nvPr/>
        </p:nvGrpSpPr>
        <p:grpSpPr>
          <a:xfrm>
            <a:off x="6650112" y="2607320"/>
            <a:ext cx="6067434" cy="3012896"/>
            <a:chOff x="796915" y="3701171"/>
            <a:chExt cx="15901329" cy="7896097"/>
          </a:xfrm>
        </p:grpSpPr>
        <p:pic>
          <p:nvPicPr>
            <p:cNvPr id="7" name="Image" descr="Image">
              <a:extLst>
                <a:ext uri="{FF2B5EF4-FFF2-40B4-BE49-F238E27FC236}">
                  <a16:creationId xmlns:a16="http://schemas.microsoft.com/office/drawing/2014/main" id="{5E4A833F-5EF9-38F4-FB41-358CD100E5D0}"/>
                </a:ext>
              </a:extLst>
            </p:cNvPr>
            <p:cNvPicPr>
              <a:picLocks noChangeAspect="1"/>
            </p:cNvPicPr>
            <p:nvPr/>
          </p:nvPicPr>
          <p:blipFill rotWithShape="1">
            <a:blip r:embed="rId27"/>
            <a:srcRect l="3212" r="5423"/>
            <a:stretch/>
          </p:blipFill>
          <p:spPr>
            <a:xfrm>
              <a:off x="796915" y="3701171"/>
              <a:ext cx="15901329" cy="7896097"/>
            </a:xfrm>
            <a:prstGeom prst="rect">
              <a:avLst/>
            </a:prstGeom>
            <a:ln>
              <a:noFill/>
            </a:ln>
            <a:effectLst>
              <a:outerShdw blurRad="292100" dist="139700" dir="2700000" algn="tl" rotWithShape="0">
                <a:srgbClr val="333333">
                  <a:alpha val="65000"/>
                </a:srgbClr>
              </a:outerShdw>
            </a:effectLst>
          </p:spPr>
        </p:pic>
        <p:sp>
          <p:nvSpPr>
            <p:cNvPr id="8" name="Еврозона">
              <a:extLst>
                <a:ext uri="{FF2B5EF4-FFF2-40B4-BE49-F238E27FC236}">
                  <a16:creationId xmlns:a16="http://schemas.microsoft.com/office/drawing/2014/main" id="{77DB7A0A-9D27-3D7A-2E40-AC890C4A333C}"/>
                </a:ext>
              </a:extLst>
            </p:cNvPr>
            <p:cNvSpPr txBox="1"/>
            <p:nvPr/>
          </p:nvSpPr>
          <p:spPr>
            <a:xfrm>
              <a:off x="1095520" y="3916690"/>
              <a:ext cx="4366910" cy="160182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nSpc>
                  <a:spcPct val="90000"/>
                </a:lnSpc>
                <a:spcBef>
                  <a:spcPts val="2000"/>
                </a:spcBef>
                <a:defRPr sz="4200">
                  <a:solidFill>
                    <a:srgbClr val="FFFFFF"/>
                  </a:solidFill>
                  <a:latin typeface="Graphik RBC LC Semibold"/>
                  <a:ea typeface="Graphik RBC LC Semibold"/>
                  <a:cs typeface="Graphik RBC LC Semibold"/>
                  <a:sym typeface="Graphik RBC LC Semibold"/>
                </a:defRPr>
              </a:lvl1pPr>
            </a:lstStyle>
            <a:p>
              <a:r>
                <a:rPr lang="ru-RU" sz="3400" dirty="0">
                  <a:solidFill>
                    <a:schemeClr val="tx1">
                      <a:lumMod val="75000"/>
                      <a:lumOff val="25000"/>
                    </a:schemeClr>
                  </a:solidFill>
                  <a:latin typeface="Graphik RBC LC Regular" panose="020B0503030202060203" pitchFamily="34" charset="0"/>
                </a:rPr>
                <a:t>США</a:t>
              </a:r>
              <a:endParaRPr sz="3400" dirty="0">
                <a:solidFill>
                  <a:schemeClr val="tx1">
                    <a:lumMod val="75000"/>
                    <a:lumOff val="25000"/>
                  </a:schemeClr>
                </a:solidFill>
                <a:latin typeface="Graphik RBC LC Regular" panose="020B0503030202060203" pitchFamily="34" charset="0"/>
              </a:endParaRPr>
            </a:p>
          </p:txBody>
        </p:sp>
      </p:grpSp>
      <p:grpSp>
        <p:nvGrpSpPr>
          <p:cNvPr id="12" name="Group 11">
            <a:extLst>
              <a:ext uri="{FF2B5EF4-FFF2-40B4-BE49-F238E27FC236}">
                <a16:creationId xmlns:a16="http://schemas.microsoft.com/office/drawing/2014/main" id="{D38DCB92-FFD2-B7FB-9D19-24BF744CF0F5}"/>
              </a:ext>
            </a:extLst>
          </p:cNvPr>
          <p:cNvGrpSpPr/>
          <p:nvPr/>
        </p:nvGrpSpPr>
        <p:grpSpPr>
          <a:xfrm>
            <a:off x="796916" y="5747216"/>
            <a:ext cx="5717972" cy="2856779"/>
            <a:chOff x="2096429" y="4102615"/>
            <a:chExt cx="14643772" cy="7316234"/>
          </a:xfrm>
        </p:grpSpPr>
        <p:pic>
          <p:nvPicPr>
            <p:cNvPr id="10" name="Image" descr="Image">
              <a:extLst>
                <a:ext uri="{FF2B5EF4-FFF2-40B4-BE49-F238E27FC236}">
                  <a16:creationId xmlns:a16="http://schemas.microsoft.com/office/drawing/2014/main" id="{39F13887-7761-2B3A-5D03-AC5090CF9937}"/>
                </a:ext>
              </a:extLst>
            </p:cNvPr>
            <p:cNvPicPr>
              <a:picLocks noChangeAspect="1"/>
            </p:cNvPicPr>
            <p:nvPr/>
          </p:nvPicPr>
          <p:blipFill rotWithShape="1">
            <a:blip r:embed="rId28"/>
            <a:srcRect l="4314" r="5080"/>
            <a:stretch/>
          </p:blipFill>
          <p:spPr>
            <a:xfrm>
              <a:off x="2096429" y="4102615"/>
              <a:ext cx="14643772" cy="7316234"/>
            </a:xfrm>
            <a:prstGeom prst="rect">
              <a:avLst/>
            </a:prstGeom>
            <a:ln>
              <a:noFill/>
            </a:ln>
            <a:effectLst>
              <a:outerShdw blurRad="292100" dist="139700" dir="2700000" algn="tl" rotWithShape="0">
                <a:srgbClr val="333333">
                  <a:alpha val="65000"/>
                </a:srgbClr>
              </a:outerShdw>
            </a:effectLst>
          </p:spPr>
        </p:pic>
        <p:sp>
          <p:nvSpPr>
            <p:cNvPr id="11" name="Еврозона">
              <a:extLst>
                <a:ext uri="{FF2B5EF4-FFF2-40B4-BE49-F238E27FC236}">
                  <a16:creationId xmlns:a16="http://schemas.microsoft.com/office/drawing/2014/main" id="{6A56C8FD-5116-5F2A-AB5A-4DBF642DB2C6}"/>
                </a:ext>
              </a:extLst>
            </p:cNvPr>
            <p:cNvSpPr txBox="1"/>
            <p:nvPr/>
          </p:nvSpPr>
          <p:spPr>
            <a:xfrm>
              <a:off x="2449029" y="4423548"/>
              <a:ext cx="4060680" cy="57603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nSpc>
                  <a:spcPct val="90000"/>
                </a:lnSpc>
                <a:spcBef>
                  <a:spcPts val="2000"/>
                </a:spcBef>
                <a:defRPr sz="4200">
                  <a:solidFill>
                    <a:srgbClr val="FFFFFF"/>
                  </a:solidFill>
                  <a:latin typeface="Graphik RBC LC Semibold"/>
                  <a:ea typeface="Graphik RBC LC Semibold"/>
                  <a:cs typeface="Graphik RBC LC Semibold"/>
                  <a:sym typeface="Graphik RBC LC Semibold"/>
                </a:defRPr>
              </a:lvl1pPr>
            </a:lstStyle>
            <a:p>
              <a:r>
                <a:rPr lang="ru-RU" sz="3400" dirty="0">
                  <a:solidFill>
                    <a:schemeClr val="tx1">
                      <a:lumMod val="75000"/>
                      <a:lumOff val="25000"/>
                    </a:schemeClr>
                  </a:solidFill>
                  <a:latin typeface="Graphik RBC LC Regular" panose="020B0503030202060203" pitchFamily="34" charset="0"/>
                </a:rPr>
                <a:t>Китай</a:t>
              </a:r>
              <a:endParaRPr sz="3400" dirty="0">
                <a:solidFill>
                  <a:schemeClr val="tx1">
                    <a:lumMod val="75000"/>
                    <a:lumOff val="25000"/>
                  </a:schemeClr>
                </a:solidFill>
                <a:latin typeface="Graphik RBC LC Regular" panose="020B0503030202060203" pitchFamily="34" charset="0"/>
              </a:endParaRPr>
            </a:p>
          </p:txBody>
        </p:sp>
      </p:grpSp>
      <p:grpSp>
        <p:nvGrpSpPr>
          <p:cNvPr id="15" name="Group 14">
            <a:extLst>
              <a:ext uri="{FF2B5EF4-FFF2-40B4-BE49-F238E27FC236}">
                <a16:creationId xmlns:a16="http://schemas.microsoft.com/office/drawing/2014/main" id="{FB9DB285-BA37-5A0B-1866-484AC6021F63}"/>
              </a:ext>
            </a:extLst>
          </p:cNvPr>
          <p:cNvGrpSpPr/>
          <p:nvPr/>
        </p:nvGrpSpPr>
        <p:grpSpPr>
          <a:xfrm>
            <a:off x="6650112" y="5747216"/>
            <a:ext cx="6066035" cy="2856779"/>
            <a:chOff x="1406570" y="4003978"/>
            <a:chExt cx="15086001" cy="7104702"/>
          </a:xfrm>
        </p:grpSpPr>
        <p:pic>
          <p:nvPicPr>
            <p:cNvPr id="13" name="Image" descr="Image">
              <a:extLst>
                <a:ext uri="{FF2B5EF4-FFF2-40B4-BE49-F238E27FC236}">
                  <a16:creationId xmlns:a16="http://schemas.microsoft.com/office/drawing/2014/main" id="{A3FEC9CF-354F-6C52-534A-727475E4B27E}"/>
                </a:ext>
              </a:extLst>
            </p:cNvPr>
            <p:cNvPicPr>
              <a:picLocks noChangeAspect="1"/>
            </p:cNvPicPr>
            <p:nvPr/>
          </p:nvPicPr>
          <p:blipFill rotWithShape="1">
            <a:blip r:embed="rId29"/>
            <a:srcRect l="2304" r="1695"/>
            <a:stretch/>
          </p:blipFill>
          <p:spPr>
            <a:xfrm>
              <a:off x="1406570" y="4003978"/>
              <a:ext cx="15086001" cy="7104702"/>
            </a:xfrm>
            <a:prstGeom prst="rect">
              <a:avLst/>
            </a:prstGeom>
            <a:ln>
              <a:noFill/>
            </a:ln>
            <a:effectLst>
              <a:outerShdw blurRad="292100" dist="139700" dir="2700000" algn="tl" rotWithShape="0">
                <a:srgbClr val="333333">
                  <a:alpha val="65000"/>
                </a:srgbClr>
              </a:outerShdw>
            </a:effectLst>
          </p:spPr>
        </p:pic>
        <p:sp>
          <p:nvSpPr>
            <p:cNvPr id="14" name="Еврозона">
              <a:extLst>
                <a:ext uri="{FF2B5EF4-FFF2-40B4-BE49-F238E27FC236}">
                  <a16:creationId xmlns:a16="http://schemas.microsoft.com/office/drawing/2014/main" id="{54E7FF5F-7567-DDC3-36FE-5C52FF251FA5}"/>
                </a:ext>
              </a:extLst>
            </p:cNvPr>
            <p:cNvSpPr txBox="1"/>
            <p:nvPr/>
          </p:nvSpPr>
          <p:spPr>
            <a:xfrm>
              <a:off x="1782845" y="4312036"/>
              <a:ext cx="5215809" cy="618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nSpc>
                  <a:spcPct val="90000"/>
                </a:lnSpc>
                <a:spcBef>
                  <a:spcPts val="2000"/>
                </a:spcBef>
                <a:defRPr sz="4200">
                  <a:solidFill>
                    <a:srgbClr val="FFFFFF"/>
                  </a:solidFill>
                  <a:latin typeface="Graphik RBC LC Semibold"/>
                  <a:ea typeface="Graphik RBC LC Semibold"/>
                  <a:cs typeface="Graphik RBC LC Semibold"/>
                  <a:sym typeface="Graphik RBC LC Semibold"/>
                </a:defRPr>
              </a:lvl1pPr>
            </a:lstStyle>
            <a:p>
              <a:r>
                <a:rPr lang="ru-RU" sz="3400" dirty="0">
                  <a:solidFill>
                    <a:schemeClr val="tx1">
                      <a:lumMod val="75000"/>
                      <a:lumOff val="25000"/>
                    </a:schemeClr>
                  </a:solidFill>
                  <a:latin typeface="Graphik RBC LC Regular" panose="020B0503030202060203" pitchFamily="34" charset="0"/>
                </a:rPr>
                <a:t>Россия</a:t>
              </a:r>
              <a:endParaRPr sz="3400" dirty="0">
                <a:solidFill>
                  <a:schemeClr val="tx1">
                    <a:lumMod val="75000"/>
                    <a:lumOff val="25000"/>
                  </a:schemeClr>
                </a:solidFill>
                <a:latin typeface="Graphik RBC LC Regular" panose="020B0503030202060203" pitchFamily="34" charset="0"/>
              </a:endParaRPr>
            </a:p>
          </p:txBody>
        </p:sp>
      </p:grpSp>
      <p:grpSp>
        <p:nvGrpSpPr>
          <p:cNvPr id="19" name="Group 18">
            <a:extLst>
              <a:ext uri="{FF2B5EF4-FFF2-40B4-BE49-F238E27FC236}">
                <a16:creationId xmlns:a16="http://schemas.microsoft.com/office/drawing/2014/main" id="{3669D1CB-BC0A-437C-04D3-ABE6B099F9F3}"/>
              </a:ext>
            </a:extLst>
          </p:cNvPr>
          <p:cNvGrpSpPr/>
          <p:nvPr/>
        </p:nvGrpSpPr>
        <p:grpSpPr>
          <a:xfrm>
            <a:off x="1413727" y="3972230"/>
            <a:ext cx="15117526" cy="7515653"/>
            <a:chOff x="1413727" y="3972230"/>
            <a:chExt cx="15117526" cy="7515653"/>
          </a:xfrm>
        </p:grpSpPr>
        <p:pic>
          <p:nvPicPr>
            <p:cNvPr id="17" name="Image" descr="Image">
              <a:extLst>
                <a:ext uri="{FF2B5EF4-FFF2-40B4-BE49-F238E27FC236}">
                  <a16:creationId xmlns:a16="http://schemas.microsoft.com/office/drawing/2014/main" id="{AA4FFBEB-2C9A-C89A-C3DA-843914632F06}"/>
                </a:ext>
              </a:extLst>
            </p:cNvPr>
            <p:cNvPicPr>
              <a:picLocks noChangeAspect="1"/>
            </p:cNvPicPr>
            <p:nvPr/>
          </p:nvPicPr>
          <p:blipFill rotWithShape="1">
            <a:blip r:embed="rId30"/>
            <a:srcRect l="4132" r="3977"/>
            <a:stretch/>
          </p:blipFill>
          <p:spPr>
            <a:xfrm>
              <a:off x="1413727" y="3972230"/>
              <a:ext cx="15117526" cy="7515653"/>
            </a:xfrm>
            <a:prstGeom prst="rect">
              <a:avLst/>
            </a:prstGeom>
            <a:ln>
              <a:noFill/>
            </a:ln>
            <a:effectLst>
              <a:outerShdw blurRad="292100" dist="139700" dir="2700000" algn="tl" rotWithShape="0">
                <a:srgbClr val="333333">
                  <a:alpha val="65000"/>
                </a:srgbClr>
              </a:outerShdw>
            </a:effectLst>
          </p:spPr>
        </p:pic>
        <p:sp>
          <p:nvSpPr>
            <p:cNvPr id="18" name="Еврозона">
              <a:extLst>
                <a:ext uri="{FF2B5EF4-FFF2-40B4-BE49-F238E27FC236}">
                  <a16:creationId xmlns:a16="http://schemas.microsoft.com/office/drawing/2014/main" id="{A701FE47-F859-82C2-47D4-3D7B7D408AD5}"/>
                </a:ext>
              </a:extLst>
            </p:cNvPr>
            <p:cNvSpPr txBox="1"/>
            <p:nvPr/>
          </p:nvSpPr>
          <p:spPr>
            <a:xfrm>
              <a:off x="1782847" y="4312037"/>
              <a:ext cx="3208067" cy="61120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nSpc>
                  <a:spcPct val="90000"/>
                </a:lnSpc>
                <a:spcBef>
                  <a:spcPts val="2000"/>
                </a:spcBef>
                <a:defRPr sz="4200">
                  <a:solidFill>
                    <a:srgbClr val="FFFFFF"/>
                  </a:solidFill>
                  <a:latin typeface="Graphik RBC LC Semibold"/>
                  <a:ea typeface="Graphik RBC LC Semibold"/>
                  <a:cs typeface="Graphik RBC LC Semibold"/>
                  <a:sym typeface="Graphik RBC LC Semibold"/>
                </a:defRPr>
              </a:lvl1pPr>
            </a:lstStyle>
            <a:p>
              <a:r>
                <a:rPr lang="ru-RU" sz="6000" dirty="0">
                  <a:solidFill>
                    <a:schemeClr val="tx1">
                      <a:lumMod val="75000"/>
                      <a:lumOff val="25000"/>
                    </a:schemeClr>
                  </a:solidFill>
                  <a:latin typeface="Graphik RBC LC Regular" panose="020B0503030202060203" pitchFamily="34" charset="0"/>
                </a:rPr>
                <a:t>Турция</a:t>
              </a:r>
              <a:endParaRPr sz="6000" dirty="0">
                <a:solidFill>
                  <a:schemeClr val="tx1">
                    <a:lumMod val="75000"/>
                    <a:lumOff val="25000"/>
                  </a:schemeClr>
                </a:solidFill>
                <a:latin typeface="Graphik RBC LC Regular" panose="020B0503030202060203" pitchFamily="34" charset="0"/>
              </a:endParaRPr>
            </a:p>
          </p:txBody>
        </p:sp>
      </p:grpSp>
    </p:spTree>
    <p:extLst>
      <p:ext uri="{BB962C8B-B14F-4D97-AF65-F5344CB8AC3E}">
        <p14:creationId xmlns:p14="http://schemas.microsoft.com/office/powerpoint/2010/main" val="182701321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Rectangle"/>
          <p:cNvSpPr/>
          <p:nvPr/>
        </p:nvSpPr>
        <p:spPr>
          <a:xfrm>
            <a:off x="12580923" y="0"/>
            <a:ext cx="11803077" cy="13725670"/>
          </a:xfrm>
          <a:prstGeom prst="rect">
            <a:avLst/>
          </a:prstGeom>
          <a:solidFill>
            <a:srgbClr val="FFFFFF"/>
          </a:solidFill>
          <a:ln w="12700">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a:p>
        </p:txBody>
      </p:sp>
      <p:sp>
        <p:nvSpPr>
          <p:cNvPr id="344" name="Slide Number"/>
          <p:cNvSpPr txBox="1">
            <a:spLocks noGrp="1"/>
          </p:cNvSpPr>
          <p:nvPr>
            <p:ph type="sldNum" sz="quarter" idx="2"/>
          </p:nvPr>
        </p:nvSpPr>
        <p:spPr>
          <a:xfrm>
            <a:off x="23205470" y="12818639"/>
            <a:ext cx="247651" cy="355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a:t>
            </a:fld>
            <a:endParaRPr/>
          </a:p>
        </p:txBody>
      </p:sp>
      <p:graphicFrame>
        <p:nvGraphicFramePr>
          <p:cNvPr id="345" name="Table"/>
          <p:cNvGraphicFramePr/>
          <p:nvPr/>
        </p:nvGraphicFramePr>
        <p:xfrm>
          <a:off x="12882343" y="127000"/>
          <a:ext cx="11200236" cy="13462000"/>
        </p:xfrm>
        <a:graphic>
          <a:graphicData uri="http://schemas.openxmlformats.org/drawingml/2006/table">
            <a:tbl>
              <a:tblPr firstRow="1" firstCol="1">
                <a:tableStyleId>{4C3C2611-4C71-4FC5-86AE-919BDF0F9419}</a:tableStyleId>
              </a:tblPr>
              <a:tblGrid>
                <a:gridCol w="3821882">
                  <a:extLst>
                    <a:ext uri="{9D8B030D-6E8A-4147-A177-3AD203B41FA5}">
                      <a16:colId xmlns:a16="http://schemas.microsoft.com/office/drawing/2014/main" val="20000"/>
                    </a:ext>
                  </a:extLst>
                </a:gridCol>
                <a:gridCol w="2521380">
                  <a:extLst>
                    <a:ext uri="{9D8B030D-6E8A-4147-A177-3AD203B41FA5}">
                      <a16:colId xmlns:a16="http://schemas.microsoft.com/office/drawing/2014/main" val="20001"/>
                    </a:ext>
                  </a:extLst>
                </a:gridCol>
                <a:gridCol w="2919493">
                  <a:extLst>
                    <a:ext uri="{9D8B030D-6E8A-4147-A177-3AD203B41FA5}">
                      <a16:colId xmlns:a16="http://schemas.microsoft.com/office/drawing/2014/main" val="20002"/>
                    </a:ext>
                  </a:extLst>
                </a:gridCol>
                <a:gridCol w="1937481">
                  <a:extLst>
                    <a:ext uri="{9D8B030D-6E8A-4147-A177-3AD203B41FA5}">
                      <a16:colId xmlns:a16="http://schemas.microsoft.com/office/drawing/2014/main" val="20003"/>
                    </a:ext>
                  </a:extLst>
                </a:gridCol>
              </a:tblGrid>
              <a:tr h="48450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sz="1800" b="0"/>
                      </a:pPr>
                      <a:r>
                        <a:rPr lang="ru-RU" sz="2200" b="0" i="0" u="none" strike="noStrike" cap="none" spc="0" baseline="0" dirty="0">
                          <a:solidFill>
                            <a:srgbClr val="333333"/>
                          </a:solidFill>
                          <a:uFillTx/>
                          <a:latin typeface="Graphik RBC LC Regular" panose="020B0503030202060203" pitchFamily="34" charset="0"/>
                          <a:ea typeface="Helvetica Neue"/>
                          <a:cs typeface="Helvetica Neue"/>
                          <a:sym typeface="Graphik RBC LC Regular"/>
                        </a:rPr>
                        <a:t>Страна / Инфляция,%</a:t>
                      </a:r>
                    </a:p>
                  </a:txBody>
                  <a:tcPr marL="101600" marR="101600" marT="101600" marB="101600" anchor="ctr" horzOverflow="overflow">
                    <a:solidFill>
                      <a:srgbClr val="FFFFFF"/>
                    </a:solidFill>
                  </a:tcPr>
                </a:tc>
                <a:tc>
                  <a:txBody>
                    <a:bodyPr/>
                    <a:lstStyle/>
                    <a:p>
                      <a:pPr defTabSz="457200">
                        <a:defRPr sz="1800" b="0"/>
                      </a:pPr>
                      <a:r>
                        <a:rPr sz="2200">
                          <a:solidFill>
                            <a:srgbClr val="333333"/>
                          </a:solidFill>
                          <a:latin typeface="Graphik RBC LC Regular" panose="020B0503030202060203" pitchFamily="34" charset="0"/>
                          <a:ea typeface="+mj-ea"/>
                          <a:cs typeface="+mj-cs"/>
                        </a:rPr>
                        <a:t>Последний</a:t>
                      </a:r>
                    </a:p>
                  </a:txBody>
                  <a:tcPr marL="101600" marR="101600" marT="101600" marB="101600" anchor="ctr" horzOverflow="overflow">
                    <a:solidFill>
                      <a:srgbClr val="FFFFFF"/>
                    </a:solidFill>
                  </a:tcPr>
                </a:tc>
                <a:tc>
                  <a:txBody>
                    <a:bodyPr/>
                    <a:lstStyle/>
                    <a:p>
                      <a:pPr defTabSz="457200">
                        <a:defRPr sz="1800" b="0"/>
                      </a:pPr>
                      <a:r>
                        <a:rPr sz="2200">
                          <a:solidFill>
                            <a:srgbClr val="333333"/>
                          </a:solidFill>
                          <a:latin typeface="Graphik RBC LC Regular" panose="020B0503030202060203" pitchFamily="34" charset="0"/>
                          <a:ea typeface="+mj-ea"/>
                          <a:cs typeface="+mj-cs"/>
                        </a:rPr>
                        <a:t>Предыдущий</a:t>
                      </a:r>
                    </a:p>
                  </a:txBody>
                  <a:tcPr marL="101600" marR="101600" marT="101600" marB="101600" anchor="ctr" horzOverflow="overflow">
                    <a:solidFill>
                      <a:srgbClr val="FFFFFF"/>
                    </a:solidFill>
                  </a:tcPr>
                </a:tc>
                <a:tc>
                  <a:txBody>
                    <a:bodyPr/>
                    <a:lstStyle/>
                    <a:p>
                      <a:pPr defTabSz="457200">
                        <a:defRPr sz="1800" b="0"/>
                      </a:pPr>
                      <a:r>
                        <a:rPr sz="2200" dirty="0" err="1">
                          <a:solidFill>
                            <a:srgbClr val="333333"/>
                          </a:solidFill>
                          <a:latin typeface="Graphik RBC LC Regular" panose="020B0503030202060203" pitchFamily="34" charset="0"/>
                          <a:ea typeface="+mj-ea"/>
                          <a:cs typeface="+mj-cs"/>
                        </a:rPr>
                        <a:t>Ссылка</a:t>
                      </a:r>
                      <a:endParaRPr sz="2200" dirty="0">
                        <a:solidFill>
                          <a:srgbClr val="333333"/>
                        </a:solidFill>
                        <a:latin typeface="Graphik RBC LC Regular" panose="020B0503030202060203" pitchFamily="34" charset="0"/>
                        <a:ea typeface="+mj-ea"/>
                        <a:cs typeface="+mj-cs"/>
                      </a:endParaRPr>
                    </a:p>
                  </a:txBody>
                  <a:tcPr marL="101600" marR="101600" marT="101600" marB="101600" anchor="ctr" horzOverflow="overflow">
                    <a:solidFill>
                      <a:srgbClr val="FFFFFF"/>
                    </a:solidFill>
                  </a:tcPr>
                </a:tc>
                <a:extLst>
                  <a:ext uri="{0D108BD9-81ED-4DB2-BD59-A6C34878D82A}">
                    <a16:rowId xmlns:a16="http://schemas.microsoft.com/office/drawing/2014/main" val="10000"/>
                  </a:ext>
                </a:extLst>
              </a:tr>
              <a:tr h="48450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
                            <a:extLst>
                              <a:ext uri="{A12FA001-AC4F-418D-AE19-62706E023703}">
                                <ahyp:hlinkClr xmlns:ahyp="http://schemas.microsoft.com/office/drawing/2018/hyperlinkcolor" val="tx"/>
                              </a:ext>
                            </a:extLst>
                          </a:hlinkClick>
                        </a:rPr>
                        <a:t>Турция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83.45</a:t>
                      </a:r>
                    </a:p>
                  </a:txBody>
                  <a:tcPr marL="101600" marR="101600" marT="101600" marB="101600" anchor="ctr" horzOverflow="overflow">
                    <a:solidFill>
                      <a:srgbClr val="48DA6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80.21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1"/>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3">
                            <a:extLst>
                              <a:ext uri="{A12FA001-AC4F-418D-AE19-62706E023703}">
                                <ahyp:hlinkClr xmlns:ahyp="http://schemas.microsoft.com/office/drawing/2018/hyperlinkcolor" val="tx"/>
                              </a:ext>
                            </a:extLst>
                          </a:hlinkClick>
                        </a:rPr>
                        <a:t>Аргентина</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78.5</a:t>
                      </a:r>
                    </a:p>
                  </a:txBody>
                  <a:tcPr marL="101600" marR="101600" marT="101600" marB="101600" anchor="ctr" horzOverflow="overflow">
                    <a:solidFill>
                      <a:srgbClr val="48DA6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2"/>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4">
                            <a:extLst>
                              <a:ext uri="{A12FA001-AC4F-418D-AE19-62706E023703}">
                                <ahyp:hlinkClr xmlns:ahyp="http://schemas.microsoft.com/office/drawing/2018/hyperlinkcolor" val="tx"/>
                              </a:ext>
                            </a:extLst>
                          </a:hlinkClick>
                        </a:rPr>
                        <a:t>Россия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14.3</a:t>
                      </a:r>
                    </a:p>
                  </a:txBody>
                  <a:tcPr marL="101600" marR="101600" marT="101600" marB="101600" anchor="ctr" horzOverflow="overflow">
                    <a:solidFill>
                      <a:srgbClr val="5DDE7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15.1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3"/>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5">
                            <a:extLst>
                              <a:ext uri="{A12FA001-AC4F-418D-AE19-62706E023703}">
                                <ahyp:hlinkClr xmlns:ahyp="http://schemas.microsoft.com/office/drawing/2018/hyperlinkcolor" val="tx"/>
                              </a:ext>
                            </a:extLst>
                          </a:hlinkClick>
                        </a:rPr>
                        <a:t>Нидерланды</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12</a:t>
                      </a:r>
                    </a:p>
                  </a:txBody>
                  <a:tcPr marL="101600" marR="101600" marT="101600" marB="101600" anchor="ctr" horzOverflow="overflow">
                    <a:solidFill>
                      <a:srgbClr val="5DDE7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10.3</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4"/>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6">
                            <a:extLst>
                              <a:ext uri="{A12FA001-AC4F-418D-AE19-62706E023703}">
                                <ahyp:hlinkClr xmlns:ahyp="http://schemas.microsoft.com/office/drawing/2018/hyperlinkcolor" val="tx"/>
                              </a:ext>
                            </a:extLst>
                          </a:hlinkClick>
                        </a:rPr>
                        <a:t>Германия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a:t>
                      </a:r>
                    </a:p>
                  </a:txBody>
                  <a:tcPr marL="101600" marR="101600" marT="101600" marB="101600" anchor="ctr" horzOverflow="overflow">
                    <a:solidFill>
                      <a:srgbClr val="71E28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7.9</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5"/>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7">
                            <a:extLst>
                              <a:ext uri="{A12FA001-AC4F-418D-AE19-62706E023703}">
                                <ahyp:hlinkClr xmlns:ahyp="http://schemas.microsoft.com/office/drawing/2018/hyperlinkcolor" val="tx"/>
                              </a:ext>
                            </a:extLst>
                          </a:hlinkClick>
                        </a:rPr>
                        <a:t>Зона евро</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a:t>
                      </a:r>
                    </a:p>
                  </a:txBody>
                  <a:tcPr marL="101600" marR="101600" marT="101600" marB="101600" anchor="ctr" horzOverflow="overflow">
                    <a:solidFill>
                      <a:srgbClr val="71E28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9.1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6"/>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8">
                            <a:extLst>
                              <a:ext uri="{A12FA001-AC4F-418D-AE19-62706E023703}">
                                <ahyp:hlinkClr xmlns:ahyp="http://schemas.microsoft.com/office/drawing/2018/hyperlinkcolor" val="tx"/>
                              </a:ext>
                            </a:extLst>
                          </a:hlinkClick>
                        </a:rPr>
                        <a:t>Великобритания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9.9</a:t>
                      </a:r>
                    </a:p>
                  </a:txBody>
                  <a:tcPr marL="101600" marR="101600" marT="101600" marB="101600" anchor="ctr" horzOverflow="overflow">
                    <a:solidFill>
                      <a:srgbClr val="71E28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07"/>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9">
                            <a:extLst>
                              <a:ext uri="{A12FA001-AC4F-418D-AE19-62706E023703}">
                                <ahyp:hlinkClr xmlns:ahyp="http://schemas.microsoft.com/office/drawing/2018/hyperlinkcolor" val="tx"/>
                              </a:ext>
                            </a:extLst>
                          </a:hlinkClick>
                        </a:rPr>
                        <a:t>Испания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9</a:t>
                      </a:r>
                    </a:p>
                  </a:txBody>
                  <a:tcPr marL="101600" marR="101600" marT="101600" marB="101600" anchor="ctr" horzOverflow="overflow">
                    <a:solidFill>
                      <a:srgbClr val="85E69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8"/>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0">
                            <a:extLst>
                              <a:ext uri="{A12FA001-AC4F-418D-AE19-62706E023703}">
                                <ahyp:hlinkClr xmlns:ahyp="http://schemas.microsoft.com/office/drawing/2018/hyperlinkcolor" val="tx"/>
                              </a:ext>
                            </a:extLst>
                          </a:hlinkClick>
                        </a:rPr>
                        <a:t>Италия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8.9</a:t>
                      </a:r>
                    </a:p>
                  </a:txBody>
                  <a:tcPr marL="101600" marR="101600" marT="101600" marB="101600" anchor="ctr" horzOverflow="overflow">
                    <a:solidFill>
                      <a:srgbClr val="85E69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8.4</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09"/>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1">
                            <a:extLst>
                              <a:ext uri="{A12FA001-AC4F-418D-AE19-62706E023703}">
                                <ahyp:hlinkClr xmlns:ahyp="http://schemas.microsoft.com/office/drawing/2018/hyperlinkcolor" val="tx"/>
                              </a:ext>
                            </a:extLst>
                          </a:hlinkClick>
                        </a:rPr>
                        <a:t>Бразилия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8.73</a:t>
                      </a:r>
                    </a:p>
                  </a:txBody>
                  <a:tcPr marL="101600" marR="101600" marT="101600" marB="101600" anchor="ctr" horzOverflow="overflow">
                    <a:solidFill>
                      <a:srgbClr val="9AEBA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10.07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0"/>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2">
                            <a:extLst>
                              <a:ext uri="{A12FA001-AC4F-418D-AE19-62706E023703}">
                                <ahyp:hlinkClr xmlns:ahyp="http://schemas.microsoft.com/office/drawing/2018/hyperlinkcolor" val="tx"/>
                              </a:ext>
                            </a:extLst>
                          </a:hlinkClick>
                        </a:rPr>
                        <a:t>Мексика</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8.7</a:t>
                      </a:r>
                    </a:p>
                  </a:txBody>
                  <a:tcPr marL="101600" marR="101600" marT="101600" marB="101600" anchor="ctr" horzOverflow="overflow">
                    <a:solidFill>
                      <a:srgbClr val="9AEBA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8.15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1"/>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3">
                            <a:extLst>
                              <a:ext uri="{A12FA001-AC4F-418D-AE19-62706E023703}">
                                <ahyp:hlinkClr xmlns:ahyp="http://schemas.microsoft.com/office/drawing/2018/hyperlinkcolor" val="tx"/>
                              </a:ext>
                            </a:extLst>
                          </a:hlinkClick>
                        </a:rPr>
                        <a:t>Соединенные Штаты</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8.3</a:t>
                      </a:r>
                    </a:p>
                  </a:txBody>
                  <a:tcPr marL="101600" marR="101600" marT="101600" marB="101600" anchor="ctr" horzOverflow="overflow">
                    <a:solidFill>
                      <a:srgbClr val="9AEBA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8.5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2"/>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4">
                            <a:extLst>
                              <a:ext uri="{A12FA001-AC4F-418D-AE19-62706E023703}">
                                <ahyp:hlinkClr xmlns:ahyp="http://schemas.microsoft.com/office/drawing/2018/hyperlinkcolor" val="tx"/>
                              </a:ext>
                            </a:extLst>
                          </a:hlinkClick>
                        </a:rPr>
                        <a:t>ЮАР</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7.6</a:t>
                      </a:r>
                    </a:p>
                  </a:txBody>
                  <a:tcPr marL="101600" marR="101600" marT="101600" marB="101600" anchor="ctr" horzOverflow="overflow">
                    <a:solidFill>
                      <a:srgbClr val="AEEFB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7.8</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3"/>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5">
                            <a:extLst>
                              <a:ext uri="{A12FA001-AC4F-418D-AE19-62706E023703}">
                                <ahyp:hlinkClr xmlns:ahyp="http://schemas.microsoft.com/office/drawing/2018/hyperlinkcolor" val="tx"/>
                              </a:ext>
                            </a:extLst>
                          </a:hlinkClick>
                        </a:rPr>
                        <a:t>Сингапур</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7.5</a:t>
                      </a:r>
                    </a:p>
                  </a:txBody>
                  <a:tcPr marL="101600" marR="101600" marT="101600" marB="101600" anchor="ctr" horzOverflow="overflow">
                    <a:solidFill>
                      <a:srgbClr val="AEEFB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4"/>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6">
                            <a:extLst>
                              <a:ext uri="{A12FA001-AC4F-418D-AE19-62706E023703}">
                                <ahyp:hlinkClr xmlns:ahyp="http://schemas.microsoft.com/office/drawing/2018/hyperlinkcolor" val="tx"/>
                              </a:ext>
                            </a:extLst>
                          </a:hlinkClick>
                        </a:rPr>
                        <a:t>Индия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a:t>
                      </a:r>
                    </a:p>
                  </a:txBody>
                  <a:tcPr marL="101600" marR="101600" marT="101600" marB="101600" anchor="ctr" horzOverflow="overflow">
                    <a:solidFill>
                      <a:srgbClr val="C2F3C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6.71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5"/>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7">
                            <a:extLst>
                              <a:ext uri="{A12FA001-AC4F-418D-AE19-62706E023703}">
                                <ahyp:hlinkClr xmlns:ahyp="http://schemas.microsoft.com/office/drawing/2018/hyperlinkcolor" val="tx"/>
                              </a:ext>
                            </a:extLst>
                          </a:hlinkClick>
                        </a:rPr>
                        <a:t>Канада</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a:t>
                      </a:r>
                    </a:p>
                  </a:txBody>
                  <a:tcPr marL="101600" marR="101600" marT="101600" marB="101600" anchor="ctr" horzOverflow="overflow">
                    <a:solidFill>
                      <a:srgbClr val="C2F3C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7.6</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16"/>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18">
                            <a:extLst>
                              <a:ext uri="{A12FA001-AC4F-418D-AE19-62706E023703}">
                                <ahyp:hlinkClr xmlns:ahyp="http://schemas.microsoft.com/office/drawing/2018/hyperlinkcolor" val="tx"/>
                              </a:ext>
                            </a:extLst>
                          </a:hlinkClick>
                        </a:rPr>
                        <a:t>Австралия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6.1</a:t>
                      </a:r>
                    </a:p>
                  </a:txBody>
                  <a:tcPr marL="101600" marR="101600" marT="101600" marB="101600" anchor="ctr" horzOverflow="overflow">
                    <a:solidFill>
                      <a:srgbClr val="D6F7D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5.1</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2022-06</a:t>
                      </a:r>
                    </a:p>
                  </a:txBody>
                  <a:tcPr marL="101600" marR="101600" marT="101600" marB="101600" horzOverflow="overflow"/>
                </a:tc>
                <a:extLst>
                  <a:ext uri="{0D108BD9-81ED-4DB2-BD59-A6C34878D82A}">
                    <a16:rowId xmlns:a16="http://schemas.microsoft.com/office/drawing/2014/main" val="10017"/>
                  </a:ext>
                </a:extLst>
              </a:tr>
              <a:tr h="481964">
                <a:tc>
                  <a:txBody>
                    <a:bodyPr/>
                    <a:lstStyle/>
                    <a:p>
                      <a:pPr algn="l" defTabSz="457200">
                        <a:defRPr sz="2200" b="0">
                          <a:latin typeface="Graphik RBC LC Medium"/>
                          <a:ea typeface="Graphik RBC LC Medium"/>
                          <a:cs typeface="Graphik RBC LC Medium"/>
                          <a:sym typeface="Graphik RBC LC Medium"/>
                        </a:defRPr>
                      </a:pPr>
                      <a:r>
                        <a:rPr u="none">
                          <a:solidFill>
                            <a:schemeClr val="tx1"/>
                          </a:solidFill>
                          <a:latin typeface="Graphik RBC LC Regular" panose="020B0503030202060203" pitchFamily="34" charset="0"/>
                          <a:hlinkClick r:id="rId19">
                            <a:extLst>
                              <a:ext uri="{A12FA001-AC4F-418D-AE19-62706E023703}">
                                <ahyp:hlinkClr xmlns:ahyp="http://schemas.microsoft.com/office/drawing/2018/hyperlinkcolor" val="tx"/>
                              </a:ext>
                            </a:extLst>
                          </a:hlinkClick>
                        </a:rPr>
                        <a:t>Индонезия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5.95</a:t>
                      </a:r>
                    </a:p>
                  </a:txBody>
                  <a:tcPr marL="101600" marR="101600" marT="101600" marB="101600" anchor="ctr" horzOverflow="overflow">
                    <a:solidFill>
                      <a:srgbClr val="D6F7D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4.69</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18"/>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0">
                            <a:extLst>
                              <a:ext uri="{A12FA001-AC4F-418D-AE19-62706E023703}">
                                <ahyp:hlinkClr xmlns:ahyp="http://schemas.microsoft.com/office/drawing/2018/hyperlinkcolor" val="tx"/>
                              </a:ext>
                            </a:extLst>
                          </a:hlinkClick>
                        </a:rPr>
                        <a:t>Франция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5.6</a:t>
                      </a:r>
                    </a:p>
                  </a:txBody>
                  <a:tcPr marL="101600" marR="101600" marT="101600" marB="101600" anchor="ctr" horzOverflow="overflow">
                    <a:solidFill>
                      <a:srgbClr val="EBFBE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5.9</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19"/>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1">
                            <a:extLst>
                              <a:ext uri="{A12FA001-AC4F-418D-AE19-62706E023703}">
                                <ahyp:hlinkClr xmlns:ahyp="http://schemas.microsoft.com/office/drawing/2018/hyperlinkcolor" val="tx"/>
                              </a:ext>
                            </a:extLst>
                          </a:hlinkClick>
                        </a:rPr>
                        <a:t>Южная Корея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5.6</a:t>
                      </a:r>
                    </a:p>
                  </a:txBody>
                  <a:tcPr marL="101600" marR="101600" marT="101600" marB="101600" anchor="ctr" horzOverflow="overflow">
                    <a:solidFill>
                      <a:srgbClr val="D6F7D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5.7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20"/>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2">
                            <a:extLst>
                              <a:ext uri="{A12FA001-AC4F-418D-AE19-62706E023703}">
                                <ahyp:hlinkClr xmlns:ahyp="http://schemas.microsoft.com/office/drawing/2018/hyperlinkcolor" val="tx"/>
                              </a:ext>
                            </a:extLst>
                          </a:hlinkClick>
                        </a:rPr>
                        <a:t>Швейцария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3.3</a:t>
                      </a:r>
                    </a:p>
                  </a:txBody>
                  <a:tcPr marL="101600" marR="101600" marT="101600" marB="101600" anchor="ctr" horzOverflow="overflow">
                    <a:solidFill>
                      <a:srgbClr val="EBFBE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3.5</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2022-09</a:t>
                      </a:r>
                    </a:p>
                  </a:txBody>
                  <a:tcPr marL="101600" marR="101600" marT="101600" marB="101600" horzOverflow="overflow"/>
                </a:tc>
                <a:extLst>
                  <a:ext uri="{0D108BD9-81ED-4DB2-BD59-A6C34878D82A}">
                    <a16:rowId xmlns:a16="http://schemas.microsoft.com/office/drawing/2014/main" val="10021"/>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3">
                            <a:extLst>
                              <a:ext uri="{A12FA001-AC4F-418D-AE19-62706E023703}">
                                <ahyp:hlinkClr xmlns:ahyp="http://schemas.microsoft.com/office/drawing/2018/hyperlinkcolor" val="tx"/>
                              </a:ext>
                            </a:extLst>
                          </a:hlinkClick>
                        </a:rPr>
                        <a:t>Саудовская Аравия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a:t>
                      </a:r>
                    </a:p>
                  </a:txBody>
                  <a:tcPr marL="101600" marR="101600" marT="101600" marB="101600" anchor="ctr" horzOverflow="overflow">
                    <a:solidFill>
                      <a:srgbClr val="FFFFF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2.7</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22"/>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4">
                            <a:extLst>
                              <a:ext uri="{A12FA001-AC4F-418D-AE19-62706E023703}">
                                <ahyp:hlinkClr xmlns:ahyp="http://schemas.microsoft.com/office/drawing/2018/hyperlinkcolor" val="tx"/>
                              </a:ext>
                            </a:extLst>
                          </a:hlinkClick>
                        </a:rPr>
                        <a:t>Япония</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3</a:t>
                      </a:r>
                    </a:p>
                  </a:txBody>
                  <a:tcPr marL="101600" marR="101600" marT="101600" marB="101600" anchor="ctr" horzOverflow="overflow">
                    <a:solidFill>
                      <a:srgbClr val="FFFFF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2.6</a:t>
                      </a:r>
                    </a:p>
                  </a:txBody>
                  <a:tcPr marL="101600" marR="101600" marT="101600" marB="101600" anchor="ctr" horzOverflow="overflow"/>
                </a:tc>
                <a:tc>
                  <a:txBody>
                    <a:bodyPr/>
                    <a:lstStyle/>
                    <a:p>
                      <a:pPr algn="r" defTabSz="457200">
                        <a:defRPr sz="1800"/>
                      </a:pPr>
                      <a:r>
                        <a:rPr sz="220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23"/>
                  </a:ext>
                </a:extLst>
              </a:tr>
              <a:tr h="481964">
                <a:tc>
                  <a:txBody>
                    <a:bodyPr/>
                    <a:lstStyle/>
                    <a:p>
                      <a:pPr algn="l" defTabSz="457200">
                        <a:defRPr sz="2200" b="0">
                          <a:latin typeface="Graphik RBC LC Medium"/>
                          <a:ea typeface="Graphik RBC LC Medium"/>
                          <a:cs typeface="Graphik RBC LC Medium"/>
                          <a:sym typeface="Graphik RBC LC Medium"/>
                        </a:defRPr>
                      </a:pPr>
                      <a:r>
                        <a:rPr u="none" dirty="0">
                          <a:solidFill>
                            <a:schemeClr val="tx1"/>
                          </a:solidFill>
                          <a:latin typeface="Graphik RBC LC Regular" panose="020B0503030202060203" pitchFamily="34" charset="0"/>
                          <a:hlinkClick r:id="rId25">
                            <a:extLst>
                              <a:ext uri="{A12FA001-AC4F-418D-AE19-62706E023703}">
                                <ahyp:hlinkClr xmlns:ahyp="http://schemas.microsoft.com/office/drawing/2018/hyperlinkcolor" val="tx"/>
                              </a:ext>
                            </a:extLst>
                          </a:hlinkClick>
                        </a:rPr>
                        <a:t>Китай</a:t>
                      </a:r>
                    </a:p>
                  </a:txBody>
                  <a:tcPr marL="127000" marR="101600" marT="101600" marB="101600" horzOverflow="overflow">
                    <a:no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2.5</a:t>
                      </a:r>
                    </a:p>
                  </a:txBody>
                  <a:tcPr marL="101600" marR="101600" marT="101600" marB="101600" anchor="ctr" horzOverflow="overflow">
                    <a:solidFill>
                      <a:srgbClr val="FFFFFF"/>
                    </a:solidFill>
                  </a:tcPr>
                </a:tc>
                <a:tc>
                  <a:txBody>
                    <a:bodyPr/>
                    <a:lstStyle/>
                    <a:p>
                      <a:pPr algn="r" defTabSz="457200">
                        <a:defRPr sz="1800"/>
                      </a:pPr>
                      <a:r>
                        <a:rPr sz="2200">
                          <a:solidFill>
                            <a:srgbClr val="333333"/>
                          </a:solidFill>
                          <a:latin typeface="Graphik RBC LC Regular" panose="020B0503030202060203" pitchFamily="34" charset="0"/>
                          <a:ea typeface="+mj-ea"/>
                          <a:cs typeface="+mj-cs"/>
                        </a:rPr>
                        <a:t>2.7</a:t>
                      </a:r>
                    </a:p>
                  </a:txBody>
                  <a:tcPr marL="101600" marR="101600" marT="101600" marB="101600" anchor="ctr" horzOverflow="overflow"/>
                </a:tc>
                <a:tc>
                  <a:txBody>
                    <a:bodyPr/>
                    <a:lstStyle/>
                    <a:p>
                      <a:pPr algn="r" defTabSz="457200">
                        <a:defRPr sz="1800"/>
                      </a:pPr>
                      <a:r>
                        <a:rPr sz="2200" dirty="0">
                          <a:solidFill>
                            <a:srgbClr val="333333"/>
                          </a:solidFill>
                          <a:latin typeface="Graphik RBC LC Regular" panose="020B0503030202060203" pitchFamily="34" charset="0"/>
                          <a:ea typeface="+mj-ea"/>
                          <a:cs typeface="+mj-cs"/>
                        </a:rPr>
                        <a:t>2022-08</a:t>
                      </a:r>
                    </a:p>
                  </a:txBody>
                  <a:tcPr marL="101600" marR="101600" marT="101600" marB="101600" horzOverflow="overflow"/>
                </a:tc>
                <a:extLst>
                  <a:ext uri="{0D108BD9-81ED-4DB2-BD59-A6C34878D82A}">
                    <a16:rowId xmlns:a16="http://schemas.microsoft.com/office/drawing/2014/main" val="10024"/>
                  </a:ext>
                </a:extLst>
              </a:tr>
            </a:tbl>
          </a:graphicData>
        </a:graphic>
      </p:graphicFrame>
      <p:sp>
        <p:nvSpPr>
          <p:cNvPr id="2" name="DXY">
            <a:extLst>
              <a:ext uri="{FF2B5EF4-FFF2-40B4-BE49-F238E27FC236}">
                <a16:creationId xmlns:a16="http://schemas.microsoft.com/office/drawing/2014/main" id="{C99C17B3-F4C8-9E47-BEFA-D5EBAC254EE5}"/>
              </a:ext>
            </a:extLst>
          </p:cNvPr>
          <p:cNvSpPr txBox="1">
            <a:spLocks noGrp="1"/>
          </p:cNvSpPr>
          <p:nvPr>
            <p:ph type="body" idx="21"/>
          </p:nvPr>
        </p:nvSpPr>
        <p:spPr>
          <a:xfrm>
            <a:off x="707708" y="898785"/>
            <a:ext cx="12788720" cy="1208992"/>
          </a:xfrm>
          <a:prstGeom prst="rect">
            <a:avLst/>
          </a:prstGeom>
        </p:spPr>
        <p:txBody>
          <a:bodyPr>
            <a:normAutofit/>
          </a:bodyPr>
          <a:lstStyle/>
          <a:p>
            <a:r>
              <a:rPr lang="ru-RU" dirty="0"/>
              <a:t>Инфляция</a:t>
            </a:r>
            <a:endParaRPr dirty="0"/>
          </a:p>
        </p:txBody>
      </p:sp>
      <p:sp>
        <p:nvSpPr>
          <p:cNvPr id="3" name="ИС2022">
            <a:extLst>
              <a:ext uri="{FF2B5EF4-FFF2-40B4-BE49-F238E27FC236}">
                <a16:creationId xmlns:a16="http://schemas.microsoft.com/office/drawing/2014/main" id="{CF36E644-B253-1C53-7A51-7DA039EDC9B5}"/>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grpSp>
        <p:nvGrpSpPr>
          <p:cNvPr id="6" name="Group 5">
            <a:extLst>
              <a:ext uri="{FF2B5EF4-FFF2-40B4-BE49-F238E27FC236}">
                <a16:creationId xmlns:a16="http://schemas.microsoft.com/office/drawing/2014/main" id="{D2717691-ABB8-C44E-193C-4C320F75C687}"/>
              </a:ext>
            </a:extLst>
          </p:cNvPr>
          <p:cNvGrpSpPr/>
          <p:nvPr/>
        </p:nvGrpSpPr>
        <p:grpSpPr>
          <a:xfrm>
            <a:off x="841520" y="2674226"/>
            <a:ext cx="5579357" cy="2856779"/>
            <a:chOff x="1605776" y="4369211"/>
            <a:chExt cx="15388683" cy="7879415"/>
          </a:xfrm>
        </p:grpSpPr>
        <p:pic>
          <p:nvPicPr>
            <p:cNvPr id="4" name="Image" descr="Image">
              <a:extLst>
                <a:ext uri="{FF2B5EF4-FFF2-40B4-BE49-F238E27FC236}">
                  <a16:creationId xmlns:a16="http://schemas.microsoft.com/office/drawing/2014/main" id="{43B073B5-CE57-C837-B423-D173D77D6650}"/>
                </a:ext>
              </a:extLst>
            </p:cNvPr>
            <p:cNvPicPr>
              <a:picLocks noChangeAspect="1"/>
            </p:cNvPicPr>
            <p:nvPr/>
          </p:nvPicPr>
          <p:blipFill rotWithShape="1">
            <a:blip r:embed="rId26"/>
            <a:srcRect l="4478" r="5970"/>
            <a:stretch/>
          </p:blipFill>
          <p:spPr>
            <a:xfrm>
              <a:off x="1605776" y="4369211"/>
              <a:ext cx="15388683" cy="7879415"/>
            </a:xfrm>
            <a:prstGeom prst="rect">
              <a:avLst/>
            </a:prstGeom>
            <a:ln w="1270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5" name="Еврозона">
              <a:extLst>
                <a:ext uri="{FF2B5EF4-FFF2-40B4-BE49-F238E27FC236}">
                  <a16:creationId xmlns:a16="http://schemas.microsoft.com/office/drawing/2014/main" id="{EA40C6CA-CB06-C44D-72AA-2975F6AD2F0A}"/>
                </a:ext>
              </a:extLst>
            </p:cNvPr>
            <p:cNvSpPr txBox="1"/>
            <p:nvPr/>
          </p:nvSpPr>
          <p:spPr>
            <a:xfrm>
              <a:off x="1836840" y="4607661"/>
              <a:ext cx="7167010" cy="148962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nSpc>
                  <a:spcPct val="90000"/>
                </a:lnSpc>
                <a:spcBef>
                  <a:spcPts val="2000"/>
                </a:spcBef>
                <a:defRPr sz="4200">
                  <a:solidFill>
                    <a:srgbClr val="FFFFFF"/>
                  </a:solidFill>
                  <a:latin typeface="Graphik RBC LC Semibold"/>
                  <a:ea typeface="Graphik RBC LC Semibold"/>
                  <a:cs typeface="Graphik RBC LC Semibold"/>
                  <a:sym typeface="Graphik RBC LC Semibold"/>
                </a:defRPr>
              </a:lvl1pPr>
            </a:lstStyle>
            <a:p>
              <a:r>
                <a:rPr lang="ru-RU" sz="3400" dirty="0">
                  <a:solidFill>
                    <a:schemeClr val="tx1">
                      <a:lumMod val="75000"/>
                      <a:lumOff val="25000"/>
                    </a:schemeClr>
                  </a:solidFill>
                  <a:latin typeface="Graphik RBC LC Regular" panose="020B0503030202060203" pitchFamily="34" charset="0"/>
                </a:rPr>
                <a:t>Европа</a:t>
              </a:r>
              <a:endParaRPr sz="3400" dirty="0">
                <a:solidFill>
                  <a:schemeClr val="tx1">
                    <a:lumMod val="75000"/>
                    <a:lumOff val="25000"/>
                  </a:schemeClr>
                </a:solidFill>
                <a:latin typeface="Graphik RBC LC Regular" panose="020B0503030202060203" pitchFamily="34" charset="0"/>
              </a:endParaRPr>
            </a:p>
          </p:txBody>
        </p:sp>
      </p:grpSp>
      <p:sp>
        <p:nvSpPr>
          <p:cNvPr id="16" name="Rectangle 15">
            <a:extLst>
              <a:ext uri="{FF2B5EF4-FFF2-40B4-BE49-F238E27FC236}">
                <a16:creationId xmlns:a16="http://schemas.microsoft.com/office/drawing/2014/main" id="{9C5EF71D-1DDF-7833-4FBC-042FA93A2C04}"/>
              </a:ext>
            </a:extLst>
          </p:cNvPr>
          <p:cNvSpPr/>
          <p:nvPr/>
        </p:nvSpPr>
        <p:spPr>
          <a:xfrm>
            <a:off x="12580923" y="-312234"/>
            <a:ext cx="12040970" cy="14429678"/>
          </a:xfrm>
          <a:prstGeom prst="rect">
            <a:avLst/>
          </a:prstGeom>
          <a:solidFill>
            <a:schemeClr val="bg2">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RU"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9" name="Group 8">
            <a:extLst>
              <a:ext uri="{FF2B5EF4-FFF2-40B4-BE49-F238E27FC236}">
                <a16:creationId xmlns:a16="http://schemas.microsoft.com/office/drawing/2014/main" id="{50D6D0AD-E56C-F114-2B20-36CA25C9DA2F}"/>
              </a:ext>
            </a:extLst>
          </p:cNvPr>
          <p:cNvGrpSpPr/>
          <p:nvPr/>
        </p:nvGrpSpPr>
        <p:grpSpPr>
          <a:xfrm>
            <a:off x="6650112" y="2607320"/>
            <a:ext cx="6067434" cy="3012896"/>
            <a:chOff x="796915" y="3701171"/>
            <a:chExt cx="15901329" cy="7896097"/>
          </a:xfrm>
        </p:grpSpPr>
        <p:pic>
          <p:nvPicPr>
            <p:cNvPr id="7" name="Image" descr="Image">
              <a:extLst>
                <a:ext uri="{FF2B5EF4-FFF2-40B4-BE49-F238E27FC236}">
                  <a16:creationId xmlns:a16="http://schemas.microsoft.com/office/drawing/2014/main" id="{5E4A833F-5EF9-38F4-FB41-358CD100E5D0}"/>
                </a:ext>
              </a:extLst>
            </p:cNvPr>
            <p:cNvPicPr>
              <a:picLocks noChangeAspect="1"/>
            </p:cNvPicPr>
            <p:nvPr/>
          </p:nvPicPr>
          <p:blipFill rotWithShape="1">
            <a:blip r:embed="rId27"/>
            <a:srcRect l="3212" r="5423"/>
            <a:stretch/>
          </p:blipFill>
          <p:spPr>
            <a:xfrm>
              <a:off x="796915" y="3701171"/>
              <a:ext cx="15901329" cy="7896097"/>
            </a:xfrm>
            <a:prstGeom prst="rect">
              <a:avLst/>
            </a:prstGeom>
            <a:ln>
              <a:noFill/>
            </a:ln>
            <a:effectLst>
              <a:outerShdw blurRad="292100" dist="139700" dir="2700000" algn="tl" rotWithShape="0">
                <a:srgbClr val="333333">
                  <a:alpha val="65000"/>
                </a:srgbClr>
              </a:outerShdw>
            </a:effectLst>
          </p:spPr>
        </p:pic>
        <p:sp>
          <p:nvSpPr>
            <p:cNvPr id="8" name="Еврозона">
              <a:extLst>
                <a:ext uri="{FF2B5EF4-FFF2-40B4-BE49-F238E27FC236}">
                  <a16:creationId xmlns:a16="http://schemas.microsoft.com/office/drawing/2014/main" id="{77DB7A0A-9D27-3D7A-2E40-AC890C4A333C}"/>
                </a:ext>
              </a:extLst>
            </p:cNvPr>
            <p:cNvSpPr txBox="1"/>
            <p:nvPr/>
          </p:nvSpPr>
          <p:spPr>
            <a:xfrm>
              <a:off x="1095520" y="3916690"/>
              <a:ext cx="4366910" cy="160182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nSpc>
                  <a:spcPct val="90000"/>
                </a:lnSpc>
                <a:spcBef>
                  <a:spcPts val="2000"/>
                </a:spcBef>
                <a:defRPr sz="4200">
                  <a:solidFill>
                    <a:srgbClr val="FFFFFF"/>
                  </a:solidFill>
                  <a:latin typeface="Graphik RBC LC Semibold"/>
                  <a:ea typeface="Graphik RBC LC Semibold"/>
                  <a:cs typeface="Graphik RBC LC Semibold"/>
                  <a:sym typeface="Graphik RBC LC Semibold"/>
                </a:defRPr>
              </a:lvl1pPr>
            </a:lstStyle>
            <a:p>
              <a:r>
                <a:rPr lang="ru-RU" sz="3400" dirty="0">
                  <a:solidFill>
                    <a:schemeClr val="tx1">
                      <a:lumMod val="75000"/>
                      <a:lumOff val="25000"/>
                    </a:schemeClr>
                  </a:solidFill>
                  <a:latin typeface="Graphik RBC LC Regular" panose="020B0503030202060203" pitchFamily="34" charset="0"/>
                </a:rPr>
                <a:t>США</a:t>
              </a:r>
              <a:endParaRPr sz="3400" dirty="0">
                <a:solidFill>
                  <a:schemeClr val="tx1">
                    <a:lumMod val="75000"/>
                    <a:lumOff val="25000"/>
                  </a:schemeClr>
                </a:solidFill>
                <a:latin typeface="Graphik RBC LC Regular" panose="020B0503030202060203" pitchFamily="34" charset="0"/>
              </a:endParaRPr>
            </a:p>
          </p:txBody>
        </p:sp>
      </p:grpSp>
      <p:grpSp>
        <p:nvGrpSpPr>
          <p:cNvPr id="12" name="Group 11">
            <a:extLst>
              <a:ext uri="{FF2B5EF4-FFF2-40B4-BE49-F238E27FC236}">
                <a16:creationId xmlns:a16="http://schemas.microsoft.com/office/drawing/2014/main" id="{D38DCB92-FFD2-B7FB-9D19-24BF744CF0F5}"/>
              </a:ext>
            </a:extLst>
          </p:cNvPr>
          <p:cNvGrpSpPr/>
          <p:nvPr/>
        </p:nvGrpSpPr>
        <p:grpSpPr>
          <a:xfrm>
            <a:off x="796916" y="5747216"/>
            <a:ext cx="5717972" cy="2856779"/>
            <a:chOff x="2096429" y="4102615"/>
            <a:chExt cx="14643772" cy="7316234"/>
          </a:xfrm>
        </p:grpSpPr>
        <p:pic>
          <p:nvPicPr>
            <p:cNvPr id="10" name="Image" descr="Image">
              <a:extLst>
                <a:ext uri="{FF2B5EF4-FFF2-40B4-BE49-F238E27FC236}">
                  <a16:creationId xmlns:a16="http://schemas.microsoft.com/office/drawing/2014/main" id="{39F13887-7761-2B3A-5D03-AC5090CF9937}"/>
                </a:ext>
              </a:extLst>
            </p:cNvPr>
            <p:cNvPicPr>
              <a:picLocks noChangeAspect="1"/>
            </p:cNvPicPr>
            <p:nvPr/>
          </p:nvPicPr>
          <p:blipFill rotWithShape="1">
            <a:blip r:embed="rId28"/>
            <a:srcRect l="4314" r="5080"/>
            <a:stretch/>
          </p:blipFill>
          <p:spPr>
            <a:xfrm>
              <a:off x="2096429" y="4102615"/>
              <a:ext cx="14643772" cy="7316234"/>
            </a:xfrm>
            <a:prstGeom prst="rect">
              <a:avLst/>
            </a:prstGeom>
            <a:ln>
              <a:noFill/>
            </a:ln>
            <a:effectLst>
              <a:outerShdw blurRad="292100" dist="139700" dir="2700000" algn="tl" rotWithShape="0">
                <a:srgbClr val="333333">
                  <a:alpha val="65000"/>
                </a:srgbClr>
              </a:outerShdw>
            </a:effectLst>
          </p:spPr>
        </p:pic>
        <p:sp>
          <p:nvSpPr>
            <p:cNvPr id="11" name="Еврозона">
              <a:extLst>
                <a:ext uri="{FF2B5EF4-FFF2-40B4-BE49-F238E27FC236}">
                  <a16:creationId xmlns:a16="http://schemas.microsoft.com/office/drawing/2014/main" id="{6A56C8FD-5116-5F2A-AB5A-4DBF642DB2C6}"/>
                </a:ext>
              </a:extLst>
            </p:cNvPr>
            <p:cNvSpPr txBox="1"/>
            <p:nvPr/>
          </p:nvSpPr>
          <p:spPr>
            <a:xfrm>
              <a:off x="2449029" y="4423548"/>
              <a:ext cx="4060680" cy="57603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nSpc>
                  <a:spcPct val="90000"/>
                </a:lnSpc>
                <a:spcBef>
                  <a:spcPts val="2000"/>
                </a:spcBef>
                <a:defRPr sz="4200">
                  <a:solidFill>
                    <a:srgbClr val="FFFFFF"/>
                  </a:solidFill>
                  <a:latin typeface="Graphik RBC LC Semibold"/>
                  <a:ea typeface="Graphik RBC LC Semibold"/>
                  <a:cs typeface="Graphik RBC LC Semibold"/>
                  <a:sym typeface="Graphik RBC LC Semibold"/>
                </a:defRPr>
              </a:lvl1pPr>
            </a:lstStyle>
            <a:p>
              <a:r>
                <a:rPr lang="ru-RU" sz="3400" dirty="0">
                  <a:solidFill>
                    <a:schemeClr val="tx1">
                      <a:lumMod val="75000"/>
                      <a:lumOff val="25000"/>
                    </a:schemeClr>
                  </a:solidFill>
                  <a:latin typeface="Graphik RBC LC Regular" panose="020B0503030202060203" pitchFamily="34" charset="0"/>
                </a:rPr>
                <a:t>Китай</a:t>
              </a:r>
              <a:endParaRPr sz="3400" dirty="0">
                <a:solidFill>
                  <a:schemeClr val="tx1">
                    <a:lumMod val="75000"/>
                    <a:lumOff val="25000"/>
                  </a:schemeClr>
                </a:solidFill>
                <a:latin typeface="Graphik RBC LC Regular" panose="020B0503030202060203" pitchFamily="34" charset="0"/>
              </a:endParaRPr>
            </a:p>
          </p:txBody>
        </p:sp>
      </p:grpSp>
      <p:grpSp>
        <p:nvGrpSpPr>
          <p:cNvPr id="15" name="Group 14">
            <a:extLst>
              <a:ext uri="{FF2B5EF4-FFF2-40B4-BE49-F238E27FC236}">
                <a16:creationId xmlns:a16="http://schemas.microsoft.com/office/drawing/2014/main" id="{FB9DB285-BA37-5A0B-1866-484AC6021F63}"/>
              </a:ext>
            </a:extLst>
          </p:cNvPr>
          <p:cNvGrpSpPr/>
          <p:nvPr/>
        </p:nvGrpSpPr>
        <p:grpSpPr>
          <a:xfrm>
            <a:off x="6650112" y="5747216"/>
            <a:ext cx="6066035" cy="2856779"/>
            <a:chOff x="1406570" y="4003978"/>
            <a:chExt cx="15086001" cy="7104702"/>
          </a:xfrm>
        </p:grpSpPr>
        <p:pic>
          <p:nvPicPr>
            <p:cNvPr id="13" name="Image" descr="Image">
              <a:extLst>
                <a:ext uri="{FF2B5EF4-FFF2-40B4-BE49-F238E27FC236}">
                  <a16:creationId xmlns:a16="http://schemas.microsoft.com/office/drawing/2014/main" id="{A3FEC9CF-354F-6C52-534A-727475E4B27E}"/>
                </a:ext>
              </a:extLst>
            </p:cNvPr>
            <p:cNvPicPr>
              <a:picLocks noChangeAspect="1"/>
            </p:cNvPicPr>
            <p:nvPr/>
          </p:nvPicPr>
          <p:blipFill rotWithShape="1">
            <a:blip r:embed="rId29"/>
            <a:srcRect l="2304" r="1695"/>
            <a:stretch/>
          </p:blipFill>
          <p:spPr>
            <a:xfrm>
              <a:off x="1406570" y="4003978"/>
              <a:ext cx="15086001" cy="7104702"/>
            </a:xfrm>
            <a:prstGeom prst="rect">
              <a:avLst/>
            </a:prstGeom>
            <a:ln>
              <a:noFill/>
            </a:ln>
            <a:effectLst>
              <a:outerShdw blurRad="292100" dist="139700" dir="2700000" algn="tl" rotWithShape="0">
                <a:srgbClr val="333333">
                  <a:alpha val="65000"/>
                </a:srgbClr>
              </a:outerShdw>
            </a:effectLst>
          </p:spPr>
        </p:pic>
        <p:sp>
          <p:nvSpPr>
            <p:cNvPr id="14" name="Еврозона">
              <a:extLst>
                <a:ext uri="{FF2B5EF4-FFF2-40B4-BE49-F238E27FC236}">
                  <a16:creationId xmlns:a16="http://schemas.microsoft.com/office/drawing/2014/main" id="{54E7FF5F-7567-DDC3-36FE-5C52FF251FA5}"/>
                </a:ext>
              </a:extLst>
            </p:cNvPr>
            <p:cNvSpPr txBox="1"/>
            <p:nvPr/>
          </p:nvSpPr>
          <p:spPr>
            <a:xfrm>
              <a:off x="1782845" y="4312036"/>
              <a:ext cx="5215809" cy="618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nSpc>
                  <a:spcPct val="90000"/>
                </a:lnSpc>
                <a:spcBef>
                  <a:spcPts val="2000"/>
                </a:spcBef>
                <a:defRPr sz="4200">
                  <a:solidFill>
                    <a:srgbClr val="FFFFFF"/>
                  </a:solidFill>
                  <a:latin typeface="Graphik RBC LC Semibold"/>
                  <a:ea typeface="Graphik RBC LC Semibold"/>
                  <a:cs typeface="Graphik RBC LC Semibold"/>
                  <a:sym typeface="Graphik RBC LC Semibold"/>
                </a:defRPr>
              </a:lvl1pPr>
            </a:lstStyle>
            <a:p>
              <a:r>
                <a:rPr lang="ru-RU" sz="3400" dirty="0">
                  <a:solidFill>
                    <a:schemeClr val="tx1">
                      <a:lumMod val="75000"/>
                      <a:lumOff val="25000"/>
                    </a:schemeClr>
                  </a:solidFill>
                  <a:latin typeface="Graphik RBC LC Regular" panose="020B0503030202060203" pitchFamily="34" charset="0"/>
                </a:rPr>
                <a:t>Россия</a:t>
              </a:r>
              <a:endParaRPr sz="3400" dirty="0">
                <a:solidFill>
                  <a:schemeClr val="tx1">
                    <a:lumMod val="75000"/>
                    <a:lumOff val="25000"/>
                  </a:schemeClr>
                </a:solidFill>
                <a:latin typeface="Graphik RBC LC Regular" panose="020B0503030202060203" pitchFamily="34" charset="0"/>
              </a:endParaRPr>
            </a:p>
          </p:txBody>
        </p:sp>
      </p:grpSp>
      <p:grpSp>
        <p:nvGrpSpPr>
          <p:cNvPr id="19" name="Group 18">
            <a:extLst>
              <a:ext uri="{FF2B5EF4-FFF2-40B4-BE49-F238E27FC236}">
                <a16:creationId xmlns:a16="http://schemas.microsoft.com/office/drawing/2014/main" id="{3669D1CB-BC0A-437C-04D3-ABE6B099F9F3}"/>
              </a:ext>
            </a:extLst>
          </p:cNvPr>
          <p:cNvGrpSpPr/>
          <p:nvPr/>
        </p:nvGrpSpPr>
        <p:grpSpPr>
          <a:xfrm>
            <a:off x="796916" y="8733397"/>
            <a:ext cx="5746331" cy="2856779"/>
            <a:chOff x="1413727" y="3972230"/>
            <a:chExt cx="15117526" cy="7515653"/>
          </a:xfrm>
        </p:grpSpPr>
        <p:pic>
          <p:nvPicPr>
            <p:cNvPr id="17" name="Image" descr="Image">
              <a:extLst>
                <a:ext uri="{FF2B5EF4-FFF2-40B4-BE49-F238E27FC236}">
                  <a16:creationId xmlns:a16="http://schemas.microsoft.com/office/drawing/2014/main" id="{AA4FFBEB-2C9A-C89A-C3DA-843914632F06}"/>
                </a:ext>
              </a:extLst>
            </p:cNvPr>
            <p:cNvPicPr>
              <a:picLocks noChangeAspect="1"/>
            </p:cNvPicPr>
            <p:nvPr/>
          </p:nvPicPr>
          <p:blipFill rotWithShape="1">
            <a:blip r:embed="rId30"/>
            <a:srcRect l="4132" r="3977"/>
            <a:stretch/>
          </p:blipFill>
          <p:spPr>
            <a:xfrm>
              <a:off x="1413727" y="3972230"/>
              <a:ext cx="15117526" cy="7515653"/>
            </a:xfrm>
            <a:prstGeom prst="rect">
              <a:avLst/>
            </a:prstGeom>
            <a:ln>
              <a:noFill/>
            </a:ln>
            <a:effectLst>
              <a:outerShdw blurRad="292100" dist="139700" dir="2700000" algn="tl" rotWithShape="0">
                <a:srgbClr val="333333">
                  <a:alpha val="65000"/>
                </a:srgbClr>
              </a:outerShdw>
            </a:effectLst>
          </p:spPr>
        </p:pic>
        <p:sp>
          <p:nvSpPr>
            <p:cNvPr id="18" name="Еврозона">
              <a:extLst>
                <a:ext uri="{FF2B5EF4-FFF2-40B4-BE49-F238E27FC236}">
                  <a16:creationId xmlns:a16="http://schemas.microsoft.com/office/drawing/2014/main" id="{A701FE47-F859-82C2-47D4-3D7B7D408AD5}"/>
                </a:ext>
              </a:extLst>
            </p:cNvPr>
            <p:cNvSpPr txBox="1"/>
            <p:nvPr/>
          </p:nvSpPr>
          <p:spPr>
            <a:xfrm>
              <a:off x="1782846" y="4312034"/>
              <a:ext cx="5853766" cy="154228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nSpc>
                  <a:spcPct val="90000"/>
                </a:lnSpc>
                <a:spcBef>
                  <a:spcPts val="2000"/>
                </a:spcBef>
                <a:defRPr sz="4200">
                  <a:solidFill>
                    <a:srgbClr val="FFFFFF"/>
                  </a:solidFill>
                  <a:latin typeface="Graphik RBC LC Semibold"/>
                  <a:ea typeface="Graphik RBC LC Semibold"/>
                  <a:cs typeface="Graphik RBC LC Semibold"/>
                  <a:sym typeface="Graphik RBC LC Semibold"/>
                </a:defRPr>
              </a:lvl1pPr>
            </a:lstStyle>
            <a:p>
              <a:r>
                <a:rPr lang="ru-RU" sz="3400" dirty="0">
                  <a:solidFill>
                    <a:schemeClr val="tx1">
                      <a:lumMod val="75000"/>
                      <a:lumOff val="25000"/>
                    </a:schemeClr>
                  </a:solidFill>
                  <a:latin typeface="Graphik RBC LC Regular" panose="020B0503030202060203" pitchFamily="34" charset="0"/>
                </a:rPr>
                <a:t>Турция</a:t>
              </a:r>
              <a:endParaRPr sz="3400" dirty="0">
                <a:solidFill>
                  <a:schemeClr val="tx1">
                    <a:lumMod val="75000"/>
                    <a:lumOff val="25000"/>
                  </a:schemeClr>
                </a:solidFill>
                <a:latin typeface="Graphik RBC LC Regular" panose="020B0503030202060203" pitchFamily="34" charset="0"/>
              </a:endParaRPr>
            </a:p>
          </p:txBody>
        </p:sp>
      </p:grpSp>
    </p:spTree>
    <p:extLst>
      <p:ext uri="{BB962C8B-B14F-4D97-AF65-F5344CB8AC3E}">
        <p14:creationId xmlns:p14="http://schemas.microsoft.com/office/powerpoint/2010/main" val="302703575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lide Number"/>
          <p:cNvSpPr txBox="1">
            <a:spLocks noGrp="1"/>
          </p:cNvSpPr>
          <p:nvPr>
            <p:ph type="sldNum" sz="quarter" idx="2"/>
          </p:nvPr>
        </p:nvSpPr>
        <p:spPr>
          <a:xfrm>
            <a:off x="23205470" y="12818639"/>
            <a:ext cx="271527" cy="355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dirty="0"/>
          </a:p>
        </p:txBody>
      </p:sp>
      <p:sp>
        <p:nvSpPr>
          <p:cNvPr id="338" name="DXY"/>
          <p:cNvSpPr txBox="1">
            <a:spLocks noGrp="1"/>
          </p:cNvSpPr>
          <p:nvPr>
            <p:ph type="body" idx="21"/>
          </p:nvPr>
        </p:nvSpPr>
        <p:spPr>
          <a:xfrm>
            <a:off x="809574" y="7686568"/>
            <a:ext cx="2145945" cy="1208992"/>
          </a:xfrm>
          <a:prstGeom prst="rect">
            <a:avLst/>
          </a:prstGeom>
        </p:spPr>
        <p:txBody>
          <a:bodyPr>
            <a:normAutofit/>
          </a:bodyPr>
          <a:lstStyle/>
          <a:p>
            <a:r>
              <a:rPr lang="en-US" sz="5000" dirty="0"/>
              <a:t>DXY</a:t>
            </a:r>
            <a:endParaRPr sz="5000" dirty="0"/>
          </a:p>
        </p:txBody>
      </p:sp>
      <p:sp>
        <p:nvSpPr>
          <p:cNvPr id="339" name="Угроза корпоративным доходам…"/>
          <p:cNvSpPr txBox="1">
            <a:spLocks noGrp="1"/>
          </p:cNvSpPr>
          <p:nvPr>
            <p:ph type="body" idx="22"/>
          </p:nvPr>
        </p:nvSpPr>
        <p:spPr>
          <a:xfrm>
            <a:off x="816411" y="9504718"/>
            <a:ext cx="6824451" cy="2849881"/>
          </a:xfrm>
          <a:prstGeom prst="rect">
            <a:avLst/>
          </a:prstGeom>
        </p:spPr>
        <p:txBody>
          <a:bodyPr/>
          <a:lstStyle/>
          <a:p>
            <a:pPr marL="300789" indent="-300789" defTabSz="457200">
              <a:lnSpc>
                <a:spcPts val="4500"/>
              </a:lnSpc>
              <a:spcBef>
                <a:spcPts val="0"/>
              </a:spcBef>
              <a:buSzPct val="100000"/>
              <a:buChar char="•"/>
              <a:defRPr sz="3000"/>
            </a:pPr>
            <a:r>
              <a:rPr lang="ru-RU" dirty="0"/>
              <a:t>Угроза корпоративным доходам</a:t>
            </a:r>
          </a:p>
          <a:p>
            <a:pPr marL="300789" indent="-300789" defTabSz="457200">
              <a:lnSpc>
                <a:spcPts val="4500"/>
              </a:lnSpc>
              <a:spcBef>
                <a:spcPts val="0"/>
              </a:spcBef>
              <a:buSzPct val="100000"/>
              <a:buChar char="•"/>
              <a:defRPr sz="3000"/>
            </a:pPr>
            <a:r>
              <a:rPr lang="ru-RU" dirty="0"/>
              <a:t>Удар по привлекательности финансовых активов</a:t>
            </a:r>
          </a:p>
          <a:p>
            <a:pPr marL="300789" indent="-300789" defTabSz="457200">
              <a:lnSpc>
                <a:spcPts val="4500"/>
              </a:lnSpc>
              <a:spcBef>
                <a:spcPts val="0"/>
              </a:spcBef>
              <a:buSzPct val="100000"/>
              <a:buChar char="•"/>
              <a:defRPr sz="3000"/>
            </a:pPr>
            <a:r>
              <a:rPr lang="ru-RU" dirty="0"/>
              <a:t>Увеличение дефицита торгового баланса</a:t>
            </a:r>
          </a:p>
        </p:txBody>
      </p:sp>
      <p:sp>
        <p:nvSpPr>
          <p:cNvPr id="341" name="+17,62%"/>
          <p:cNvSpPr txBox="1"/>
          <p:nvPr/>
        </p:nvSpPr>
        <p:spPr>
          <a:xfrm>
            <a:off x="820083" y="8344148"/>
            <a:ext cx="3919323" cy="11455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defTabSz="457200">
              <a:lnSpc>
                <a:spcPts val="10100"/>
              </a:lnSpc>
              <a:defRPr sz="7600">
                <a:solidFill>
                  <a:srgbClr val="00AB61"/>
                </a:solidFill>
                <a:latin typeface="Graphik RBC LC Bold"/>
                <a:ea typeface="Graphik RBC LC Bold"/>
                <a:cs typeface="Graphik RBC LC Bold"/>
                <a:sym typeface="Graphik RBC LC Bold"/>
              </a:defRPr>
            </a:lvl1pPr>
          </a:lstStyle>
          <a:p>
            <a:r>
              <a:rPr dirty="0"/>
              <a:t>+17,62%</a:t>
            </a:r>
          </a:p>
        </p:txBody>
      </p:sp>
      <p:sp>
        <p:nvSpPr>
          <p:cNvPr id="2" name="DXY">
            <a:extLst>
              <a:ext uri="{FF2B5EF4-FFF2-40B4-BE49-F238E27FC236}">
                <a16:creationId xmlns:a16="http://schemas.microsoft.com/office/drawing/2014/main" id="{87DA7A15-597B-542B-BA65-59121AAF407B}"/>
              </a:ext>
            </a:extLst>
          </p:cNvPr>
          <p:cNvSpPr txBox="1">
            <a:spLocks/>
          </p:cNvSpPr>
          <p:nvPr/>
        </p:nvSpPr>
        <p:spPr>
          <a:xfrm>
            <a:off x="809574" y="4651538"/>
            <a:ext cx="3919323" cy="120899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marL="0" marR="0" indent="0" algn="l" defTabSz="1828800" latinLnBrk="0">
              <a:lnSpc>
                <a:spcPct val="90000"/>
              </a:lnSpc>
              <a:spcBef>
                <a:spcPts val="2000"/>
              </a:spcBef>
              <a:spcAft>
                <a:spcPts val="0"/>
              </a:spcAft>
              <a:buClrTx/>
              <a:buSzTx/>
              <a:buFontTx/>
              <a:buNone/>
              <a:tabLst/>
              <a:defRPr sz="6500" b="0" i="0" u="none" strike="noStrike" cap="none" spc="0" baseline="0">
                <a:solidFill>
                  <a:srgbClr val="FFFFFF"/>
                </a:solidFill>
                <a:uFillTx/>
                <a:latin typeface="Graphik RBC LC Semibold"/>
                <a:ea typeface="Graphik RBC LC Semibold"/>
                <a:cs typeface="Graphik RBC LC Semibold"/>
                <a:sym typeface="Graphik RBC LC Semibold"/>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ru-RU" sz="5000" dirty="0">
                <a:latin typeface="Graphik RBC LC Regular" panose="020B0503030202060203" pitchFamily="34" charset="0"/>
              </a:rPr>
              <a:t>Ключевая ставка ФРС</a:t>
            </a:r>
            <a:endParaRPr lang="en-GB" sz="5000" dirty="0">
              <a:latin typeface="Graphik RBC LC Regular" panose="020B0503030202060203" pitchFamily="34" charset="0"/>
            </a:endParaRPr>
          </a:p>
        </p:txBody>
      </p:sp>
      <p:sp>
        <p:nvSpPr>
          <p:cNvPr id="3" name="+17,62%">
            <a:extLst>
              <a:ext uri="{FF2B5EF4-FFF2-40B4-BE49-F238E27FC236}">
                <a16:creationId xmlns:a16="http://schemas.microsoft.com/office/drawing/2014/main" id="{47C8A032-C39D-7FAB-0095-B46D08DBF538}"/>
              </a:ext>
            </a:extLst>
          </p:cNvPr>
          <p:cNvSpPr txBox="1"/>
          <p:nvPr/>
        </p:nvSpPr>
        <p:spPr>
          <a:xfrm>
            <a:off x="707708" y="5860530"/>
            <a:ext cx="4145687" cy="136889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defTabSz="457200">
              <a:lnSpc>
                <a:spcPts val="10100"/>
              </a:lnSpc>
              <a:defRPr sz="7600">
                <a:solidFill>
                  <a:srgbClr val="00AB61"/>
                </a:solidFill>
                <a:latin typeface="Graphik RBC LC Bold"/>
                <a:ea typeface="Graphik RBC LC Bold"/>
                <a:cs typeface="Graphik RBC LC Bold"/>
                <a:sym typeface="Graphik RBC LC Bold"/>
              </a:defRPr>
            </a:lvl1pPr>
          </a:lstStyle>
          <a:p>
            <a:r>
              <a:rPr lang="ru-RU" dirty="0"/>
              <a:t>3-3,25%</a:t>
            </a:r>
            <a:endParaRPr dirty="0"/>
          </a:p>
        </p:txBody>
      </p:sp>
      <p:sp>
        <p:nvSpPr>
          <p:cNvPr id="4" name="DXY">
            <a:extLst>
              <a:ext uri="{FF2B5EF4-FFF2-40B4-BE49-F238E27FC236}">
                <a16:creationId xmlns:a16="http://schemas.microsoft.com/office/drawing/2014/main" id="{38A73DD0-0248-A070-889D-BDC3B729F8AF}"/>
              </a:ext>
            </a:extLst>
          </p:cNvPr>
          <p:cNvSpPr txBox="1">
            <a:spLocks/>
          </p:cNvSpPr>
          <p:nvPr/>
        </p:nvSpPr>
        <p:spPr>
          <a:xfrm>
            <a:off x="816411" y="1628270"/>
            <a:ext cx="4950939" cy="137868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marL="0" marR="0" indent="0" algn="l" defTabSz="1828800" latinLnBrk="0">
              <a:lnSpc>
                <a:spcPct val="90000"/>
              </a:lnSpc>
              <a:spcBef>
                <a:spcPts val="2000"/>
              </a:spcBef>
              <a:spcAft>
                <a:spcPts val="0"/>
              </a:spcAft>
              <a:buClrTx/>
              <a:buSzTx/>
              <a:buFontTx/>
              <a:buNone/>
              <a:tabLst/>
              <a:defRPr sz="6500" b="0" i="0" u="none" strike="noStrike" cap="none" spc="0" baseline="0">
                <a:solidFill>
                  <a:srgbClr val="FFFFFF"/>
                </a:solidFill>
                <a:uFillTx/>
                <a:latin typeface="Graphik RBC LC Semibold"/>
                <a:ea typeface="Graphik RBC LC Semibold"/>
                <a:cs typeface="Graphik RBC LC Semibold"/>
                <a:sym typeface="Graphik RBC LC Semibold"/>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ru-RU" sz="5000" dirty="0">
                <a:latin typeface="Graphik RBC LC Regular" panose="020B0503030202060203" pitchFamily="34" charset="0"/>
              </a:rPr>
              <a:t>Прирост ВВП</a:t>
            </a:r>
            <a:endParaRPr lang="en-GB" sz="5000" dirty="0">
              <a:latin typeface="Graphik RBC LC Regular" panose="020B0503030202060203" pitchFamily="34" charset="0"/>
            </a:endParaRPr>
          </a:p>
        </p:txBody>
      </p:sp>
      <p:sp>
        <p:nvSpPr>
          <p:cNvPr id="5" name="+17,62%">
            <a:extLst>
              <a:ext uri="{FF2B5EF4-FFF2-40B4-BE49-F238E27FC236}">
                <a16:creationId xmlns:a16="http://schemas.microsoft.com/office/drawing/2014/main" id="{B94B11D6-301E-4DC4-D093-69D14F46C05A}"/>
              </a:ext>
            </a:extLst>
          </p:cNvPr>
          <p:cNvSpPr txBox="1"/>
          <p:nvPr/>
        </p:nvSpPr>
        <p:spPr>
          <a:xfrm>
            <a:off x="707708" y="2241529"/>
            <a:ext cx="4294606" cy="18158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ctr" defTabSz="457200">
              <a:lnSpc>
                <a:spcPts val="10100"/>
              </a:lnSpc>
              <a:defRPr sz="7600">
                <a:solidFill>
                  <a:srgbClr val="00AB61"/>
                </a:solidFill>
                <a:latin typeface="Graphik RBC LC Bold"/>
                <a:ea typeface="Graphik RBC LC Bold"/>
                <a:cs typeface="Graphik RBC LC Bold"/>
                <a:sym typeface="Graphik RBC LC Bold"/>
              </a:defRPr>
            </a:lvl1pPr>
          </a:lstStyle>
          <a:p>
            <a:pPr algn="l">
              <a:lnSpc>
                <a:spcPct val="100000"/>
              </a:lnSpc>
            </a:pPr>
            <a:r>
              <a:rPr lang="ru-RU" dirty="0">
                <a:solidFill>
                  <a:srgbClr val="C00000"/>
                </a:solidFill>
              </a:rPr>
              <a:t>0.2% </a:t>
            </a:r>
            <a:r>
              <a:rPr lang="ru-RU" sz="3000" dirty="0">
                <a:solidFill>
                  <a:srgbClr val="C00000"/>
                </a:solidFill>
                <a:latin typeface="Graphik RBC LC Regular" panose="020B0503030202060203" pitchFamily="34" charset="0"/>
              </a:rPr>
              <a:t>в 2022; планировался 2,8%</a:t>
            </a:r>
            <a:endParaRPr sz="3000" dirty="0">
              <a:solidFill>
                <a:srgbClr val="C00000"/>
              </a:solidFill>
              <a:latin typeface="Graphik RBC LC Regular" panose="020B0503030202060203" pitchFamily="34" charset="0"/>
            </a:endParaRPr>
          </a:p>
        </p:txBody>
      </p:sp>
      <p:pic>
        <p:nvPicPr>
          <p:cNvPr id="6" name="Picture 5">
            <a:extLst>
              <a:ext uri="{FF2B5EF4-FFF2-40B4-BE49-F238E27FC236}">
                <a16:creationId xmlns:a16="http://schemas.microsoft.com/office/drawing/2014/main" id="{F1396CB9-65D2-FF8B-4F87-1F917C487179}"/>
              </a:ext>
            </a:extLst>
          </p:cNvPr>
          <p:cNvPicPr>
            <a:picLocks noChangeAspect="1"/>
          </p:cNvPicPr>
          <p:nvPr/>
        </p:nvPicPr>
        <p:blipFill>
          <a:blip r:embed="rId2"/>
          <a:stretch>
            <a:fillRect/>
          </a:stretch>
        </p:blipFill>
        <p:spPr>
          <a:xfrm>
            <a:off x="809574" y="445259"/>
            <a:ext cx="1947083" cy="1026644"/>
          </a:xfrm>
          <a:prstGeom prst="rect">
            <a:avLst/>
          </a:prstGeom>
        </p:spPr>
      </p:pic>
      <p:pic>
        <p:nvPicPr>
          <p:cNvPr id="7" name="Picture 6">
            <a:extLst>
              <a:ext uri="{FF2B5EF4-FFF2-40B4-BE49-F238E27FC236}">
                <a16:creationId xmlns:a16="http://schemas.microsoft.com/office/drawing/2014/main" id="{3919E148-FD23-E951-7F80-BA7E54ED4CCA}"/>
              </a:ext>
            </a:extLst>
          </p:cNvPr>
          <p:cNvPicPr>
            <a:picLocks noChangeAspect="1"/>
          </p:cNvPicPr>
          <p:nvPr/>
        </p:nvPicPr>
        <p:blipFill rotWithShape="1">
          <a:blip r:embed="rId3"/>
          <a:srcRect b="23739"/>
          <a:stretch/>
        </p:blipFill>
        <p:spPr>
          <a:xfrm>
            <a:off x="17443280" y="393722"/>
            <a:ext cx="2016799" cy="1026644"/>
          </a:xfrm>
          <a:prstGeom prst="rect">
            <a:avLst/>
          </a:prstGeom>
        </p:spPr>
      </p:pic>
      <p:sp>
        <p:nvSpPr>
          <p:cNvPr id="8" name="DXY">
            <a:extLst>
              <a:ext uri="{FF2B5EF4-FFF2-40B4-BE49-F238E27FC236}">
                <a16:creationId xmlns:a16="http://schemas.microsoft.com/office/drawing/2014/main" id="{851DE0BA-955C-F4E4-5BAC-D6055C4ADD6B}"/>
              </a:ext>
            </a:extLst>
          </p:cNvPr>
          <p:cNvSpPr txBox="1">
            <a:spLocks/>
          </p:cNvSpPr>
          <p:nvPr/>
        </p:nvSpPr>
        <p:spPr>
          <a:xfrm>
            <a:off x="17323590" y="1603590"/>
            <a:ext cx="5537254" cy="137868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marL="0" marR="0" indent="0" algn="l" defTabSz="1828800" latinLnBrk="0">
              <a:lnSpc>
                <a:spcPct val="90000"/>
              </a:lnSpc>
              <a:spcBef>
                <a:spcPts val="2000"/>
              </a:spcBef>
              <a:spcAft>
                <a:spcPts val="0"/>
              </a:spcAft>
              <a:buClrTx/>
              <a:buSzTx/>
              <a:buFontTx/>
              <a:buNone/>
              <a:tabLst/>
              <a:defRPr sz="6500" b="0" i="0" u="none" strike="noStrike" cap="none" spc="0" baseline="0">
                <a:solidFill>
                  <a:srgbClr val="FFFFFF"/>
                </a:solidFill>
                <a:uFillTx/>
                <a:latin typeface="Graphik RBC LC Semibold"/>
                <a:ea typeface="Graphik RBC LC Semibold"/>
                <a:cs typeface="Graphik RBC LC Semibold"/>
                <a:sym typeface="Graphik RBC LC Semibold"/>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ru-RU" sz="5000" dirty="0">
                <a:latin typeface="Graphik RBC LC Regular" panose="020B0503030202060203" pitchFamily="34" charset="0"/>
              </a:rPr>
              <a:t>Прирост ВВП</a:t>
            </a:r>
            <a:endParaRPr lang="en-GB" sz="5000" dirty="0">
              <a:latin typeface="Graphik RBC LC Regular" panose="020B0503030202060203" pitchFamily="34" charset="0"/>
            </a:endParaRPr>
          </a:p>
        </p:txBody>
      </p:sp>
      <p:sp>
        <p:nvSpPr>
          <p:cNvPr id="9" name="+17,62%">
            <a:extLst>
              <a:ext uri="{FF2B5EF4-FFF2-40B4-BE49-F238E27FC236}">
                <a16:creationId xmlns:a16="http://schemas.microsoft.com/office/drawing/2014/main" id="{CE4D867E-FE74-DF2D-0EAC-5F2FC431CE71}"/>
              </a:ext>
            </a:extLst>
          </p:cNvPr>
          <p:cNvSpPr txBox="1"/>
          <p:nvPr/>
        </p:nvSpPr>
        <p:spPr>
          <a:xfrm>
            <a:off x="17380913" y="2216849"/>
            <a:ext cx="6020673" cy="18158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ctr" defTabSz="457200">
              <a:lnSpc>
                <a:spcPts val="10100"/>
              </a:lnSpc>
              <a:defRPr sz="7600">
                <a:solidFill>
                  <a:srgbClr val="00AB61"/>
                </a:solidFill>
                <a:latin typeface="Graphik RBC LC Bold"/>
                <a:ea typeface="Graphik RBC LC Bold"/>
                <a:cs typeface="Graphik RBC LC Bold"/>
                <a:sym typeface="Graphik RBC LC Bold"/>
              </a:defRPr>
            </a:lvl1pPr>
          </a:lstStyle>
          <a:p>
            <a:pPr algn="l">
              <a:lnSpc>
                <a:spcPct val="100000"/>
              </a:lnSpc>
            </a:pPr>
            <a:r>
              <a:rPr lang="en-US" dirty="0">
                <a:solidFill>
                  <a:srgbClr val="C00000"/>
                </a:solidFill>
              </a:rPr>
              <a:t>2</a:t>
            </a:r>
            <a:r>
              <a:rPr lang="ru-RU" dirty="0">
                <a:solidFill>
                  <a:srgbClr val="C00000"/>
                </a:solidFill>
              </a:rPr>
              <a:t>,8-3,5% </a:t>
            </a:r>
            <a:r>
              <a:rPr lang="ru-RU" sz="3000" dirty="0">
                <a:solidFill>
                  <a:srgbClr val="C00000"/>
                </a:solidFill>
                <a:latin typeface="Graphik RBC LC Regular" panose="020B0503030202060203" pitchFamily="34" charset="0"/>
              </a:rPr>
              <a:t>в 2022; официальная цель 5,5%</a:t>
            </a:r>
            <a:endParaRPr sz="3000" dirty="0">
              <a:solidFill>
                <a:srgbClr val="C00000"/>
              </a:solidFill>
              <a:latin typeface="Graphik RBC LC Regular" panose="020B0503030202060203" pitchFamily="34" charset="0"/>
            </a:endParaRPr>
          </a:p>
        </p:txBody>
      </p:sp>
      <p:pic>
        <p:nvPicPr>
          <p:cNvPr id="11" name="Picture 10">
            <a:extLst>
              <a:ext uri="{FF2B5EF4-FFF2-40B4-BE49-F238E27FC236}">
                <a16:creationId xmlns:a16="http://schemas.microsoft.com/office/drawing/2014/main" id="{CD5FBA38-558F-D27A-1E76-3E4DF4F3685C}"/>
              </a:ext>
            </a:extLst>
          </p:cNvPr>
          <p:cNvPicPr>
            <a:picLocks noChangeAspect="1"/>
          </p:cNvPicPr>
          <p:nvPr/>
        </p:nvPicPr>
        <p:blipFill>
          <a:blip r:embed="rId4"/>
          <a:stretch>
            <a:fillRect/>
          </a:stretch>
        </p:blipFill>
        <p:spPr>
          <a:xfrm>
            <a:off x="9326894" y="393723"/>
            <a:ext cx="1546149" cy="1026643"/>
          </a:xfrm>
          <a:prstGeom prst="rect">
            <a:avLst/>
          </a:prstGeom>
        </p:spPr>
      </p:pic>
      <p:sp>
        <p:nvSpPr>
          <p:cNvPr id="14" name="DXY">
            <a:extLst>
              <a:ext uri="{FF2B5EF4-FFF2-40B4-BE49-F238E27FC236}">
                <a16:creationId xmlns:a16="http://schemas.microsoft.com/office/drawing/2014/main" id="{E5C66ECA-051B-13C0-76AF-7CE994B30220}"/>
              </a:ext>
            </a:extLst>
          </p:cNvPr>
          <p:cNvSpPr txBox="1">
            <a:spLocks/>
          </p:cNvSpPr>
          <p:nvPr/>
        </p:nvSpPr>
        <p:spPr>
          <a:xfrm>
            <a:off x="9326895" y="1585650"/>
            <a:ext cx="4950939" cy="120899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marL="0" marR="0" indent="0" algn="l" defTabSz="1828800" latinLnBrk="0">
              <a:lnSpc>
                <a:spcPct val="90000"/>
              </a:lnSpc>
              <a:spcBef>
                <a:spcPts val="2000"/>
              </a:spcBef>
              <a:spcAft>
                <a:spcPts val="0"/>
              </a:spcAft>
              <a:buClrTx/>
              <a:buSzTx/>
              <a:buFontTx/>
              <a:buNone/>
              <a:tabLst/>
              <a:defRPr sz="6500" b="0" i="0" u="none" strike="noStrike" cap="none" spc="0" baseline="0">
                <a:solidFill>
                  <a:srgbClr val="FFFFFF"/>
                </a:solidFill>
                <a:uFillTx/>
                <a:latin typeface="Graphik RBC LC Semibold"/>
                <a:ea typeface="Graphik RBC LC Semibold"/>
                <a:cs typeface="Graphik RBC LC Semibold"/>
                <a:sym typeface="Graphik RBC LC Semibold"/>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ru-RU" sz="5000" dirty="0">
                <a:latin typeface="Graphik RBC LC Regular" panose="020B0503030202060203" pitchFamily="34" charset="0"/>
              </a:rPr>
              <a:t>Прирост ВВП</a:t>
            </a:r>
            <a:endParaRPr lang="en-GB" sz="5000" dirty="0">
              <a:latin typeface="Graphik RBC LC Regular" panose="020B0503030202060203" pitchFamily="34" charset="0"/>
            </a:endParaRPr>
          </a:p>
        </p:txBody>
      </p:sp>
      <p:sp>
        <p:nvSpPr>
          <p:cNvPr id="15" name="+17,62%">
            <a:extLst>
              <a:ext uri="{FF2B5EF4-FFF2-40B4-BE49-F238E27FC236}">
                <a16:creationId xmlns:a16="http://schemas.microsoft.com/office/drawing/2014/main" id="{8D35BAA5-1D2C-DBB9-A77C-BB7BE52BC673}"/>
              </a:ext>
            </a:extLst>
          </p:cNvPr>
          <p:cNvSpPr txBox="1"/>
          <p:nvPr/>
        </p:nvSpPr>
        <p:spPr>
          <a:xfrm>
            <a:off x="9314113" y="2198909"/>
            <a:ext cx="4950939" cy="18158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ctr" defTabSz="457200">
              <a:lnSpc>
                <a:spcPts val="10100"/>
              </a:lnSpc>
              <a:defRPr sz="7600">
                <a:solidFill>
                  <a:srgbClr val="00AB61"/>
                </a:solidFill>
                <a:latin typeface="Graphik RBC LC Bold"/>
                <a:ea typeface="Graphik RBC LC Bold"/>
                <a:cs typeface="Graphik RBC LC Bold"/>
                <a:sym typeface="Graphik RBC LC Bold"/>
              </a:defRPr>
            </a:lvl1pPr>
          </a:lstStyle>
          <a:p>
            <a:pPr algn="l">
              <a:lnSpc>
                <a:spcPct val="100000"/>
              </a:lnSpc>
            </a:pPr>
            <a:r>
              <a:rPr lang="ru-RU" dirty="0">
                <a:solidFill>
                  <a:schemeClr val="tx1">
                    <a:lumMod val="50000"/>
                    <a:lumOff val="50000"/>
                  </a:schemeClr>
                </a:solidFill>
              </a:rPr>
              <a:t>2,7%</a:t>
            </a:r>
            <a:r>
              <a:rPr lang="ru-RU" sz="3200" dirty="0">
                <a:solidFill>
                  <a:schemeClr val="tx1">
                    <a:lumMod val="50000"/>
                    <a:lumOff val="50000"/>
                  </a:schemeClr>
                </a:solidFill>
                <a:latin typeface="Graphik RBC LC Regular" panose="020B0503030202060203" pitchFamily="34" charset="0"/>
              </a:rPr>
              <a:t> </a:t>
            </a:r>
            <a:r>
              <a:rPr lang="ru-RU" sz="3000" dirty="0">
                <a:solidFill>
                  <a:schemeClr val="tx1">
                    <a:lumMod val="50000"/>
                    <a:lumOff val="50000"/>
                  </a:schemeClr>
                </a:solidFill>
                <a:latin typeface="Graphik RBC LC Regular" panose="020B0503030202060203" pitchFamily="34" charset="0"/>
              </a:rPr>
              <a:t>официальная цель на 2022</a:t>
            </a:r>
            <a:endParaRPr sz="3000" dirty="0">
              <a:solidFill>
                <a:schemeClr val="tx1">
                  <a:lumMod val="50000"/>
                  <a:lumOff val="50000"/>
                </a:schemeClr>
              </a:solidFill>
              <a:latin typeface="Graphik RBC LC Regular" panose="020B0503030202060203" pitchFamily="34" charset="0"/>
            </a:endParaRPr>
          </a:p>
        </p:txBody>
      </p:sp>
      <p:sp>
        <p:nvSpPr>
          <p:cNvPr id="16" name="DXY">
            <a:extLst>
              <a:ext uri="{FF2B5EF4-FFF2-40B4-BE49-F238E27FC236}">
                <a16:creationId xmlns:a16="http://schemas.microsoft.com/office/drawing/2014/main" id="{44C32AE2-387A-A85A-EAC7-9256614089D8}"/>
              </a:ext>
            </a:extLst>
          </p:cNvPr>
          <p:cNvSpPr txBox="1">
            <a:spLocks/>
          </p:cNvSpPr>
          <p:nvPr/>
        </p:nvSpPr>
        <p:spPr>
          <a:xfrm>
            <a:off x="9326894" y="4626858"/>
            <a:ext cx="4950939" cy="120899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marL="0" marR="0" indent="0" algn="l" defTabSz="1828800" latinLnBrk="0">
              <a:lnSpc>
                <a:spcPct val="90000"/>
              </a:lnSpc>
              <a:spcBef>
                <a:spcPts val="2000"/>
              </a:spcBef>
              <a:spcAft>
                <a:spcPts val="0"/>
              </a:spcAft>
              <a:buClrTx/>
              <a:buSzTx/>
              <a:buFontTx/>
              <a:buNone/>
              <a:tabLst/>
              <a:defRPr sz="6500" b="0" i="0" u="none" strike="noStrike" cap="none" spc="0" baseline="0">
                <a:solidFill>
                  <a:srgbClr val="FFFFFF"/>
                </a:solidFill>
                <a:uFillTx/>
                <a:latin typeface="Graphik RBC LC Semibold"/>
                <a:ea typeface="Graphik RBC LC Semibold"/>
                <a:cs typeface="Graphik RBC LC Semibold"/>
                <a:sym typeface="Graphik RBC LC Semibold"/>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ru-RU" sz="5000" dirty="0">
                <a:latin typeface="Graphik RBC LC Regular" panose="020B0503030202060203" pitchFamily="34" charset="0"/>
              </a:rPr>
              <a:t>Ключевая ставка ЕЦБ</a:t>
            </a:r>
            <a:endParaRPr lang="en-GB" sz="5000" dirty="0">
              <a:latin typeface="Graphik RBC LC Regular" panose="020B0503030202060203" pitchFamily="34" charset="0"/>
            </a:endParaRPr>
          </a:p>
        </p:txBody>
      </p:sp>
      <p:sp>
        <p:nvSpPr>
          <p:cNvPr id="17" name="+17,62%">
            <a:extLst>
              <a:ext uri="{FF2B5EF4-FFF2-40B4-BE49-F238E27FC236}">
                <a16:creationId xmlns:a16="http://schemas.microsoft.com/office/drawing/2014/main" id="{46107E50-02DB-7B07-88FE-175DF0892060}"/>
              </a:ext>
            </a:extLst>
          </p:cNvPr>
          <p:cNvSpPr txBox="1"/>
          <p:nvPr/>
        </p:nvSpPr>
        <p:spPr>
          <a:xfrm>
            <a:off x="9339491" y="5835850"/>
            <a:ext cx="3679417" cy="227754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ctr" defTabSz="457200">
              <a:lnSpc>
                <a:spcPts val="10100"/>
              </a:lnSpc>
              <a:defRPr sz="7600">
                <a:solidFill>
                  <a:srgbClr val="00AB61"/>
                </a:solidFill>
                <a:latin typeface="Graphik RBC LC Bold"/>
                <a:ea typeface="Graphik RBC LC Bold"/>
                <a:cs typeface="Graphik RBC LC Bold"/>
                <a:sym typeface="Graphik RBC LC Bold"/>
              </a:defRPr>
            </a:lvl1pPr>
          </a:lstStyle>
          <a:p>
            <a:pPr algn="l">
              <a:lnSpc>
                <a:spcPct val="100000"/>
              </a:lnSpc>
            </a:pPr>
            <a:r>
              <a:rPr lang="ru-RU" dirty="0"/>
              <a:t>1,25%</a:t>
            </a:r>
            <a:r>
              <a:rPr lang="ru-RU" sz="3200" dirty="0"/>
              <a:t> </a:t>
            </a:r>
            <a:r>
              <a:rPr lang="ru-RU" sz="3000" dirty="0">
                <a:latin typeface="Graphik RBC LC Regular" panose="020B0503030202060203" pitchFamily="34" charset="0"/>
              </a:rPr>
              <a:t>с перспективой повышения до 2%</a:t>
            </a:r>
            <a:endParaRPr sz="3000" dirty="0"/>
          </a:p>
        </p:txBody>
      </p:sp>
      <p:sp>
        <p:nvSpPr>
          <p:cNvPr id="18" name="Угроза корпоративным доходам…">
            <a:extLst>
              <a:ext uri="{FF2B5EF4-FFF2-40B4-BE49-F238E27FC236}">
                <a16:creationId xmlns:a16="http://schemas.microsoft.com/office/drawing/2014/main" id="{E34955B7-231F-8B30-3BB5-29171F2BFD2F}"/>
              </a:ext>
            </a:extLst>
          </p:cNvPr>
          <p:cNvSpPr txBox="1">
            <a:spLocks/>
          </p:cNvSpPr>
          <p:nvPr/>
        </p:nvSpPr>
        <p:spPr>
          <a:xfrm>
            <a:off x="9326895" y="9480038"/>
            <a:ext cx="6824451" cy="300979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marL="300789" indent="-300789" defTabSz="457200" hangingPunct="1">
              <a:lnSpc>
                <a:spcPts val="4500"/>
              </a:lnSpc>
              <a:spcBef>
                <a:spcPts val="0"/>
              </a:spcBef>
              <a:buSzPct val="100000"/>
              <a:buFontTx/>
              <a:buChar char="•"/>
              <a:defRPr sz="3000"/>
            </a:pPr>
            <a:r>
              <a:rPr lang="ru-RU" sz="3000" dirty="0"/>
              <a:t>Энергетический кризис</a:t>
            </a:r>
          </a:p>
          <a:p>
            <a:pPr marL="300789" indent="-300789" defTabSz="457200" hangingPunct="1">
              <a:lnSpc>
                <a:spcPts val="4500"/>
              </a:lnSpc>
              <a:spcBef>
                <a:spcPts val="0"/>
              </a:spcBef>
              <a:buSzPct val="100000"/>
              <a:buFontTx/>
              <a:buChar char="•"/>
              <a:defRPr sz="3000"/>
            </a:pPr>
            <a:r>
              <a:rPr lang="en-US" sz="3000" dirty="0"/>
              <a:t>Credit Suisse</a:t>
            </a:r>
            <a:endParaRPr lang="ru-RU" sz="3000" dirty="0"/>
          </a:p>
          <a:p>
            <a:pPr marL="300789" indent="-300789" defTabSz="457200" hangingPunct="1">
              <a:lnSpc>
                <a:spcPts val="4500"/>
              </a:lnSpc>
              <a:spcBef>
                <a:spcPts val="0"/>
              </a:spcBef>
              <a:buSzPct val="100000"/>
              <a:buFontTx/>
              <a:buChar char="•"/>
              <a:defRPr sz="3000"/>
            </a:pPr>
            <a:r>
              <a:rPr lang="ru-RU" sz="3000" dirty="0"/>
              <a:t>«Террариум единомышленников» (Италия, подход к санкциям, Восток-Запад)</a:t>
            </a:r>
          </a:p>
        </p:txBody>
      </p:sp>
      <p:sp>
        <p:nvSpPr>
          <p:cNvPr id="19" name="Угроза корпоративным доходам…">
            <a:extLst>
              <a:ext uri="{FF2B5EF4-FFF2-40B4-BE49-F238E27FC236}">
                <a16:creationId xmlns:a16="http://schemas.microsoft.com/office/drawing/2014/main" id="{FDCEBE45-6FFC-1A95-62D0-D1A6E9D42547}"/>
              </a:ext>
            </a:extLst>
          </p:cNvPr>
          <p:cNvSpPr txBox="1">
            <a:spLocks/>
          </p:cNvSpPr>
          <p:nvPr/>
        </p:nvSpPr>
        <p:spPr>
          <a:xfrm>
            <a:off x="17323590" y="9480038"/>
            <a:ext cx="6153407" cy="185563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marL="300789" indent="-300789" defTabSz="457200" hangingPunct="1">
              <a:lnSpc>
                <a:spcPts val="4500"/>
              </a:lnSpc>
              <a:spcBef>
                <a:spcPts val="0"/>
              </a:spcBef>
              <a:buSzPct val="100000"/>
              <a:buFontTx/>
              <a:buChar char="•"/>
              <a:defRPr sz="3000"/>
            </a:pPr>
            <a:r>
              <a:rPr lang="ru-RU" sz="3000" dirty="0"/>
              <a:t>Пузырь на рынке недвижимости</a:t>
            </a:r>
          </a:p>
          <a:p>
            <a:pPr marL="300789" indent="-300789" defTabSz="457200" hangingPunct="1">
              <a:lnSpc>
                <a:spcPts val="4500"/>
              </a:lnSpc>
              <a:spcBef>
                <a:spcPts val="0"/>
              </a:spcBef>
              <a:buSzPct val="100000"/>
              <a:buFontTx/>
              <a:buChar char="•"/>
              <a:defRPr sz="3000"/>
            </a:pPr>
            <a:r>
              <a:rPr lang="ru-RU" sz="3000" dirty="0"/>
              <a:t>Тайвань</a:t>
            </a:r>
          </a:p>
        </p:txBody>
      </p:sp>
      <p:sp>
        <p:nvSpPr>
          <p:cNvPr id="22" name="ИС2022">
            <a:extLst>
              <a:ext uri="{FF2B5EF4-FFF2-40B4-BE49-F238E27FC236}">
                <a16:creationId xmlns:a16="http://schemas.microsoft.com/office/drawing/2014/main" id="{CE998A99-A7F5-F0D5-F5AE-B2CB99B9E5FC}"/>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spTree>
    <p:extLst>
      <p:ext uri="{BB962C8B-B14F-4D97-AF65-F5344CB8AC3E}">
        <p14:creationId xmlns:p14="http://schemas.microsoft.com/office/powerpoint/2010/main" val="319640200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lide Number"/>
          <p:cNvSpPr txBox="1">
            <a:spLocks noGrp="1"/>
          </p:cNvSpPr>
          <p:nvPr>
            <p:ph type="sldNum" sz="quarter" idx="2"/>
          </p:nvPr>
        </p:nvSpPr>
        <p:spPr>
          <a:xfrm>
            <a:off x="23205470" y="12818639"/>
            <a:ext cx="255017"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306" name="ИС2022"/>
          <p:cNvSpPr txBox="1">
            <a:spLocks noGrp="1"/>
          </p:cNvSpPr>
          <p:nvPr>
            <p:ph type="body" idx="23"/>
          </p:nvPr>
        </p:nvSpPr>
        <p:spPr>
          <a:prstGeom prst="rect">
            <a:avLst/>
          </a:prstGeom>
        </p:spPr>
        <p:txBody>
          <a:bodyPr/>
          <a:lstStyle/>
          <a:p>
            <a:r>
              <a:t>ИС2022</a:t>
            </a:r>
          </a:p>
        </p:txBody>
      </p:sp>
      <p:pic>
        <p:nvPicPr>
          <p:cNvPr id="307" name="download" descr="download"/>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4891" y="-1"/>
            <a:ext cx="24374218" cy="13716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66" fill="hold"/>
                                        <p:tgtEl>
                                          <p:spTgt spid="30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30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07"/>
                </p:tgtEl>
              </p:cMediaNode>
            </p:video>
            <p:seq concurrent="1" prevAc="none" nextAc="seek">
              <p:cTn id="12" restart="whenNotActive" fill="hold" evtFilter="cancelBubble" nodeType="interactiveSeq">
                <p:stCondLst>
                  <p:cond evt="onClick" delay="0">
                    <p:tgtEl>
                      <p:spTgt spid="30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07"/>
                                        </p:tgtEl>
                                      </p:cBhvr>
                                    </p:cmd>
                                  </p:childTnLst>
                                </p:cTn>
                              </p:par>
                            </p:childTnLst>
                          </p:cTn>
                        </p:par>
                      </p:childTnLst>
                    </p:cTn>
                  </p:par>
                </p:childTnLst>
              </p:cTn>
              <p:nextCondLst>
                <p:cond evt="onClick" delay="0">
                  <p:tgtEl>
                    <p:spTgt spid="30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8 млрд человек…"/>
          <p:cNvSpPr txBox="1">
            <a:spLocks noGrp="1"/>
          </p:cNvSpPr>
          <p:nvPr>
            <p:ph type="body" idx="21"/>
          </p:nvPr>
        </p:nvSpPr>
        <p:spPr>
          <a:xfrm>
            <a:off x="678760" y="932367"/>
            <a:ext cx="6492240" cy="2389953"/>
          </a:xfrm>
          <a:prstGeom prst="rect">
            <a:avLst/>
          </a:prstGeom>
        </p:spPr>
        <p:txBody>
          <a:bodyPr>
            <a:normAutofit fontScale="77500" lnSpcReduction="20000"/>
          </a:bodyPr>
          <a:lstStyle/>
          <a:p>
            <a:pPr>
              <a:lnSpc>
                <a:spcPct val="90000"/>
              </a:lnSpc>
              <a:defRPr sz="16000">
                <a:latin typeface="Graphik RBC LC Bold"/>
                <a:ea typeface="Graphik RBC LC Bold"/>
                <a:cs typeface="Graphik RBC LC Bold"/>
                <a:sym typeface="Graphik RBC LC Bold"/>
              </a:defRPr>
            </a:pPr>
            <a:r>
              <a:rPr lang="ru-RU" sz="12700" dirty="0"/>
              <a:t>Поворот на Восток</a:t>
            </a:r>
          </a:p>
        </p:txBody>
      </p:sp>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20</a:t>
            </a:fld>
            <a:endParaRPr/>
          </a:p>
        </p:txBody>
      </p:sp>
      <p:sp>
        <p:nvSpPr>
          <p:cNvPr id="5" name="ИС2022">
            <a:extLst>
              <a:ext uri="{FF2B5EF4-FFF2-40B4-BE49-F238E27FC236}">
                <a16:creationId xmlns:a16="http://schemas.microsoft.com/office/drawing/2014/main" id="{315511AB-37DC-ECC2-134B-36CF848099AA}"/>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grpSp>
        <p:nvGrpSpPr>
          <p:cNvPr id="13" name="Group 12">
            <a:extLst>
              <a:ext uri="{FF2B5EF4-FFF2-40B4-BE49-F238E27FC236}">
                <a16:creationId xmlns:a16="http://schemas.microsoft.com/office/drawing/2014/main" id="{B8526FEC-E238-1141-9E4A-02ED9AD6364D}"/>
              </a:ext>
            </a:extLst>
          </p:cNvPr>
          <p:cNvGrpSpPr/>
          <p:nvPr/>
        </p:nvGrpSpPr>
        <p:grpSpPr>
          <a:xfrm>
            <a:off x="7727194" y="3456790"/>
            <a:ext cx="6982739" cy="4925797"/>
            <a:chOff x="7365786" y="3322320"/>
            <a:chExt cx="6982739" cy="4925797"/>
          </a:xfrm>
        </p:grpSpPr>
        <p:sp>
          <p:nvSpPr>
            <p:cNvPr id="6" name="TextBox 5">
              <a:extLst>
                <a:ext uri="{FF2B5EF4-FFF2-40B4-BE49-F238E27FC236}">
                  <a16:creationId xmlns:a16="http://schemas.microsoft.com/office/drawing/2014/main" id="{F26F1AAB-E860-F6E5-9864-6503C5ACB2B4}"/>
                </a:ext>
              </a:extLst>
            </p:cNvPr>
            <p:cNvSpPr txBox="1"/>
            <p:nvPr/>
          </p:nvSpPr>
          <p:spPr>
            <a:xfrm>
              <a:off x="7766638" y="3322320"/>
              <a:ext cx="6492240" cy="178510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r>
                <a:rPr lang="ru-RU" sz="5000" dirty="0">
                  <a:solidFill>
                    <a:srgbClr val="F2F2F2"/>
                  </a:solidFill>
                  <a:latin typeface="Graphik RBC LC Regular" panose="020B0503030202060203" pitchFamily="34" charset="0"/>
                </a:rPr>
                <a:t>Индия</a:t>
              </a:r>
            </a:p>
            <a:p>
              <a:pPr lvl="0"/>
              <a:r>
                <a:rPr lang="ru-RU" sz="3000" i="1" dirty="0">
                  <a:solidFill>
                    <a:srgbClr val="F2F2F2">
                      <a:lumMod val="75000"/>
                    </a:srgbClr>
                  </a:solidFill>
                  <a:latin typeface="Graphik RBC LC Regular" panose="020B0503030202060203" pitchFamily="34" charset="0"/>
                </a:rPr>
                <a:t>(потенциал экономического роста)</a:t>
              </a:r>
            </a:p>
          </p:txBody>
        </p:sp>
        <p:sp>
          <p:nvSpPr>
            <p:cNvPr id="9" name="TextBox 8">
              <a:extLst>
                <a:ext uri="{FF2B5EF4-FFF2-40B4-BE49-F238E27FC236}">
                  <a16:creationId xmlns:a16="http://schemas.microsoft.com/office/drawing/2014/main" id="{4DD64454-ACE8-7527-F6C8-C80DF36C25AC}"/>
                </a:ext>
              </a:extLst>
            </p:cNvPr>
            <p:cNvSpPr txBox="1"/>
            <p:nvPr/>
          </p:nvSpPr>
          <p:spPr>
            <a:xfrm>
              <a:off x="7365786" y="5139574"/>
              <a:ext cx="6982739" cy="310854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buFont typeface="System Font Regular"/>
                <a:buChar char="—"/>
              </a:pPr>
              <a:r>
                <a:rPr lang="ru-RU" sz="3400" b="0" i="0" u="none" strike="noStrike" dirty="0">
                  <a:solidFill>
                    <a:schemeClr val="bg1"/>
                  </a:solidFill>
                  <a:effectLst/>
                  <a:latin typeface="Graphik RBC LC Regular" panose="020B0503030202060203" pitchFamily="34" charset="0"/>
                </a:rPr>
                <a:t>Большой рынок кинопроизводства и контента</a:t>
              </a:r>
              <a:endParaRPr lang="ru-RU" sz="3400" dirty="0">
                <a:solidFill>
                  <a:schemeClr val="bg1"/>
                </a:solidFill>
                <a:latin typeface="Graphik RBC LC Regular" panose="020B0503030202060203" pitchFamily="34" charset="0"/>
              </a:endParaRPr>
            </a:p>
            <a:p>
              <a:pPr marL="342900" indent="-342900">
                <a:buFont typeface="System Font Regular"/>
                <a:buChar char="—"/>
              </a:pPr>
              <a:r>
                <a:rPr lang="ru-RU" sz="3400" dirty="0">
                  <a:solidFill>
                    <a:schemeClr val="bg1"/>
                  </a:solidFill>
                  <a:latin typeface="Graphik RBC LC Regular" panose="020B0503030202060203" pitchFamily="34" charset="0"/>
                </a:rPr>
                <a:t>Фармацевтика</a:t>
              </a:r>
            </a:p>
            <a:p>
              <a:pPr marL="342900" indent="-342900">
                <a:buFont typeface="System Font Regular"/>
                <a:buChar char="—"/>
              </a:pPr>
              <a:r>
                <a:rPr lang="ru-RU" sz="3400" dirty="0">
                  <a:solidFill>
                    <a:schemeClr val="bg1"/>
                  </a:solidFill>
                  <a:latin typeface="Graphik RBC LC Regular" panose="020B0503030202060203" pitchFamily="34" charset="0"/>
                </a:rPr>
                <a:t>Автопром </a:t>
              </a:r>
              <a:r>
                <a:rPr lang="ru-RU" sz="3000" i="1" dirty="0">
                  <a:solidFill>
                    <a:schemeClr val="bg1">
                      <a:lumMod val="75000"/>
                    </a:schemeClr>
                  </a:solidFill>
                  <a:latin typeface="Graphik RBC LC Regular" panose="020B0503030202060203" pitchFamily="34" charset="0"/>
                </a:rPr>
                <a:t>(автомобильное подразделение </a:t>
              </a:r>
              <a:r>
                <a:rPr lang="en-US" sz="3000" i="1" dirty="0">
                  <a:solidFill>
                    <a:schemeClr val="bg1">
                      <a:lumMod val="75000"/>
                    </a:schemeClr>
                  </a:solidFill>
                  <a:latin typeface="Graphik RBC LC Regular" panose="020B0503030202060203" pitchFamily="34" charset="0"/>
                </a:rPr>
                <a:t>Tata Group </a:t>
              </a:r>
              <a:r>
                <a:rPr lang="ru-RU" sz="3000" i="1" dirty="0">
                  <a:solidFill>
                    <a:schemeClr val="bg1">
                      <a:lumMod val="75000"/>
                    </a:schemeClr>
                  </a:solidFill>
                  <a:latin typeface="Graphik RBC LC Regular" panose="020B0503030202060203" pitchFamily="34" charset="0"/>
                </a:rPr>
                <a:t>в топ-20 мира)</a:t>
              </a:r>
              <a:endParaRPr lang="en-RU" sz="3000" i="1" dirty="0">
                <a:solidFill>
                  <a:schemeClr val="bg1">
                    <a:lumMod val="75000"/>
                  </a:schemeClr>
                </a:solidFill>
                <a:latin typeface="Graphik RBC LC Regular" panose="020B0503030202060203" pitchFamily="34" charset="0"/>
              </a:endParaRPr>
            </a:p>
          </p:txBody>
        </p:sp>
      </p:grpSp>
      <p:grpSp>
        <p:nvGrpSpPr>
          <p:cNvPr id="12" name="Group 11">
            <a:extLst>
              <a:ext uri="{FF2B5EF4-FFF2-40B4-BE49-F238E27FC236}">
                <a16:creationId xmlns:a16="http://schemas.microsoft.com/office/drawing/2014/main" id="{732F8546-0A5B-84BB-9CAC-FF906562E18D}"/>
              </a:ext>
            </a:extLst>
          </p:cNvPr>
          <p:cNvGrpSpPr/>
          <p:nvPr/>
        </p:nvGrpSpPr>
        <p:grpSpPr>
          <a:xfrm>
            <a:off x="322730" y="3456790"/>
            <a:ext cx="6982740" cy="6561983"/>
            <a:chOff x="322730" y="3456790"/>
            <a:chExt cx="6982740" cy="6561983"/>
          </a:xfrm>
        </p:grpSpPr>
        <p:sp>
          <p:nvSpPr>
            <p:cNvPr id="2" name="TextBox 1">
              <a:extLst>
                <a:ext uri="{FF2B5EF4-FFF2-40B4-BE49-F238E27FC236}">
                  <a16:creationId xmlns:a16="http://schemas.microsoft.com/office/drawing/2014/main" id="{C2EA895E-E8AD-D726-778C-59A45EDBDB57}"/>
                </a:ext>
              </a:extLst>
            </p:cNvPr>
            <p:cNvSpPr txBox="1"/>
            <p:nvPr/>
          </p:nvSpPr>
          <p:spPr>
            <a:xfrm>
              <a:off x="678760" y="3456790"/>
              <a:ext cx="6492240" cy="178510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5000" b="0" i="0" u="none" strike="noStrike" dirty="0">
                  <a:solidFill>
                    <a:schemeClr val="bg1"/>
                  </a:solidFill>
                  <a:effectLst/>
                  <a:latin typeface="Graphik RBC LC Regular" panose="020B0503030202060203" pitchFamily="34" charset="0"/>
                </a:rPr>
                <a:t>Китай</a:t>
              </a:r>
            </a:p>
            <a:p>
              <a:r>
                <a:rPr lang="ru-RU" sz="3000" i="1" dirty="0">
                  <a:solidFill>
                    <a:schemeClr val="bg1">
                      <a:lumMod val="75000"/>
                    </a:schemeClr>
                  </a:solidFill>
                  <a:latin typeface="Graphik RBC LC Regular" panose="020B0503030202060203" pitchFamily="34" charset="0"/>
                </a:rPr>
                <a:t>(темп экономического роста снижается)</a:t>
              </a:r>
              <a:endParaRPr lang="ru-RU" sz="3000" b="0" i="1" u="none" strike="noStrike" dirty="0">
                <a:solidFill>
                  <a:schemeClr val="bg1">
                    <a:lumMod val="75000"/>
                  </a:schemeClr>
                </a:solidFill>
                <a:effectLst/>
                <a:latin typeface="Graphik RBC LC Regular" panose="020B0503030202060203" pitchFamily="34" charset="0"/>
              </a:endParaRPr>
            </a:p>
          </p:txBody>
        </p:sp>
        <p:sp>
          <p:nvSpPr>
            <p:cNvPr id="11" name="TextBox 10">
              <a:extLst>
                <a:ext uri="{FF2B5EF4-FFF2-40B4-BE49-F238E27FC236}">
                  <a16:creationId xmlns:a16="http://schemas.microsoft.com/office/drawing/2014/main" id="{054FFA32-8420-64C6-29E6-9D7091B10F08}"/>
                </a:ext>
              </a:extLst>
            </p:cNvPr>
            <p:cNvSpPr txBox="1"/>
            <p:nvPr/>
          </p:nvSpPr>
          <p:spPr>
            <a:xfrm>
              <a:off x="322730" y="5217459"/>
              <a:ext cx="6982740" cy="480131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buFont typeface="System Font Regular"/>
                <a:buChar char="—"/>
              </a:pPr>
              <a:r>
                <a:rPr lang="ru-RU" sz="3400" b="0" i="0" u="none" strike="noStrike" dirty="0">
                  <a:solidFill>
                    <a:schemeClr val="bg1"/>
                  </a:solidFill>
                  <a:effectLst/>
                  <a:latin typeface="Graphik RBC LC Regular" panose="020B0503030202060203" pitchFamily="34" charset="0"/>
                </a:rPr>
                <a:t>Технологический сектор (российские технологии для китайских инвесторов, китайские технологии для российского рынка)</a:t>
              </a:r>
              <a:endParaRPr lang="ru-RU" sz="3400" dirty="0">
                <a:solidFill>
                  <a:schemeClr val="bg1"/>
                </a:solidFill>
                <a:latin typeface="Graphik RBC LC Regular" panose="020B0503030202060203" pitchFamily="34" charset="0"/>
              </a:endParaRPr>
            </a:p>
            <a:p>
              <a:pPr marL="342900" indent="-342900">
                <a:buFont typeface="System Font Regular"/>
                <a:buChar char="—"/>
              </a:pPr>
              <a:r>
                <a:rPr lang="ru-RU" sz="3400" dirty="0">
                  <a:solidFill>
                    <a:schemeClr val="bg1"/>
                  </a:solidFill>
                  <a:latin typeface="Graphik RBC LC Regular" panose="020B0503030202060203" pitchFamily="34" charset="0"/>
                </a:rPr>
                <a:t>Экспорт качественных пищевых продуктов</a:t>
              </a:r>
            </a:p>
            <a:p>
              <a:pPr marL="342900" indent="-342900">
                <a:buFont typeface="System Font Regular"/>
                <a:buChar char="—"/>
              </a:pPr>
              <a:r>
                <a:rPr lang="ru-RU" sz="3400" dirty="0">
                  <a:solidFill>
                    <a:schemeClr val="bg1"/>
                  </a:solidFill>
                  <a:latin typeface="Graphik RBC LC Regular" panose="020B0503030202060203" pitchFamily="34" charset="0"/>
                </a:rPr>
                <a:t>Решения для поколения 65+ (население Китая стареет)</a:t>
              </a:r>
              <a:endParaRPr lang="en-RU" sz="3400" dirty="0">
                <a:solidFill>
                  <a:schemeClr val="bg1"/>
                </a:solidFill>
                <a:latin typeface="Graphik RBC LC Regular" panose="020B0503030202060203" pitchFamily="34" charset="0"/>
              </a:endParaRPr>
            </a:p>
          </p:txBody>
        </p:sp>
      </p:grpSp>
      <p:grpSp>
        <p:nvGrpSpPr>
          <p:cNvPr id="16" name="Group 15">
            <a:extLst>
              <a:ext uri="{FF2B5EF4-FFF2-40B4-BE49-F238E27FC236}">
                <a16:creationId xmlns:a16="http://schemas.microsoft.com/office/drawing/2014/main" id="{5446EB33-8C0A-6E9A-C00D-32D383D859FE}"/>
              </a:ext>
            </a:extLst>
          </p:cNvPr>
          <p:cNvGrpSpPr/>
          <p:nvPr/>
        </p:nvGrpSpPr>
        <p:grpSpPr>
          <a:xfrm>
            <a:off x="15131657" y="3456790"/>
            <a:ext cx="7383590" cy="6894195"/>
            <a:chOff x="7357345" y="8741500"/>
            <a:chExt cx="7383590" cy="6894195"/>
          </a:xfrm>
        </p:grpSpPr>
        <p:sp>
          <p:nvSpPr>
            <p:cNvPr id="7" name="TextBox 6">
              <a:extLst>
                <a:ext uri="{FF2B5EF4-FFF2-40B4-BE49-F238E27FC236}">
                  <a16:creationId xmlns:a16="http://schemas.microsoft.com/office/drawing/2014/main" id="{E5FC0A07-ED44-9A6B-32F9-23E8D1B6D60F}"/>
                </a:ext>
              </a:extLst>
            </p:cNvPr>
            <p:cNvSpPr txBox="1"/>
            <p:nvPr/>
          </p:nvSpPr>
          <p:spPr>
            <a:xfrm>
              <a:off x="7758197" y="8741500"/>
              <a:ext cx="6982738" cy="209288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r>
                <a:rPr lang="ru-RU" sz="5000" dirty="0">
                  <a:solidFill>
                    <a:srgbClr val="F2F2F2"/>
                  </a:solidFill>
                  <a:latin typeface="Graphik RBC LC Regular" panose="020B0503030202060203" pitchFamily="34" charset="0"/>
                </a:rPr>
                <a:t>Мусульманские страны</a:t>
              </a:r>
            </a:p>
            <a:p>
              <a:pPr lvl="0"/>
              <a:r>
                <a:rPr lang="ru-RU" sz="3000" i="1" dirty="0">
                  <a:solidFill>
                    <a:srgbClr val="F2F2F2">
                      <a:lumMod val="75000"/>
                    </a:srgbClr>
                  </a:solidFill>
                  <a:latin typeface="Graphik RBC LC Regular" panose="020B0503030202060203" pitchFamily="34" charset="0"/>
                </a:rPr>
                <a:t>(потенциал экономического роста)</a:t>
              </a:r>
            </a:p>
          </p:txBody>
        </p:sp>
        <p:sp>
          <p:nvSpPr>
            <p:cNvPr id="15" name="TextBox 14">
              <a:extLst>
                <a:ext uri="{FF2B5EF4-FFF2-40B4-BE49-F238E27FC236}">
                  <a16:creationId xmlns:a16="http://schemas.microsoft.com/office/drawing/2014/main" id="{3BE4E23B-E4C2-27C2-3FB9-411C20738FF9}"/>
                </a:ext>
              </a:extLst>
            </p:cNvPr>
            <p:cNvSpPr txBox="1"/>
            <p:nvPr/>
          </p:nvSpPr>
          <p:spPr>
            <a:xfrm>
              <a:off x="7357345" y="10834381"/>
              <a:ext cx="6982738" cy="480131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buFont typeface="System Font Regular"/>
                <a:buChar char="—"/>
              </a:pPr>
              <a:r>
                <a:rPr lang="ru-RU" sz="3400" b="0" i="0" u="none" strike="noStrike" dirty="0">
                  <a:solidFill>
                    <a:schemeClr val="bg1"/>
                  </a:solidFill>
                  <a:effectLst/>
                  <a:latin typeface="Graphik RBC LC Regular" panose="020B0503030202060203" pitchFamily="34" charset="0"/>
                </a:rPr>
                <a:t>60% населения в возрасте до 30 лет</a:t>
              </a:r>
            </a:p>
            <a:p>
              <a:pPr marL="457200" indent="-457200">
                <a:buFont typeface="System Font Regular"/>
                <a:buChar char="—"/>
              </a:pPr>
              <a:endParaRPr lang="ru-RU" sz="3400" dirty="0">
                <a:solidFill>
                  <a:schemeClr val="bg1"/>
                </a:solidFill>
                <a:latin typeface="Graphik RBC LC Regular" panose="020B0503030202060203" pitchFamily="34" charset="0"/>
              </a:endParaRPr>
            </a:p>
            <a:p>
              <a:pPr marL="457200" indent="-457200">
                <a:buFont typeface="System Font Regular"/>
                <a:buChar char="—"/>
              </a:pPr>
              <a:r>
                <a:rPr lang="ru-RU" sz="3400" dirty="0">
                  <a:solidFill>
                    <a:schemeClr val="bg1"/>
                  </a:solidFill>
                  <a:latin typeface="Graphik RBC LC Regular" panose="020B0503030202060203" pitchFamily="34" charset="0"/>
                </a:rPr>
                <a:t>Спектр возможностей от экспорта и импорта халяльных товаров до финансовых операций в рамках исламского банкинга</a:t>
              </a:r>
            </a:p>
          </p:txBody>
        </p:sp>
      </p:grpSp>
      <p:grpSp>
        <p:nvGrpSpPr>
          <p:cNvPr id="21" name="Group 20">
            <a:extLst>
              <a:ext uri="{FF2B5EF4-FFF2-40B4-BE49-F238E27FC236}">
                <a16:creationId xmlns:a16="http://schemas.microsoft.com/office/drawing/2014/main" id="{2EABB641-7832-0C9A-E041-2E2CA62113EE}"/>
              </a:ext>
            </a:extLst>
          </p:cNvPr>
          <p:cNvGrpSpPr/>
          <p:nvPr/>
        </p:nvGrpSpPr>
        <p:grpSpPr>
          <a:xfrm>
            <a:off x="678759" y="10569388"/>
            <a:ext cx="14452898" cy="1935900"/>
            <a:chOff x="678759" y="10569388"/>
            <a:chExt cx="14452898" cy="1935900"/>
          </a:xfrm>
        </p:grpSpPr>
        <p:cxnSp>
          <p:nvCxnSpPr>
            <p:cNvPr id="18" name="Straight Connector 17">
              <a:extLst>
                <a:ext uri="{FF2B5EF4-FFF2-40B4-BE49-F238E27FC236}">
                  <a16:creationId xmlns:a16="http://schemas.microsoft.com/office/drawing/2014/main" id="{93A95607-F69F-F1DE-2427-178FD1A5F8AA}"/>
                </a:ext>
              </a:extLst>
            </p:cNvPr>
            <p:cNvCxnSpPr>
              <a:cxnSpLocks/>
            </p:cNvCxnSpPr>
            <p:nvPr/>
          </p:nvCxnSpPr>
          <p:spPr>
            <a:xfrm>
              <a:off x="678760" y="10569388"/>
              <a:ext cx="14452897" cy="0"/>
            </a:xfrm>
            <a:prstGeom prst="line">
              <a:avLst/>
            </a:prstGeom>
            <a:noFill/>
            <a:ln w="63500" cap="rnd">
              <a:solidFill>
                <a:srgbClr val="00AB70"/>
              </a:solidFill>
              <a:prstDash val="dash"/>
              <a:round/>
            </a:ln>
            <a:effectLst/>
            <a:sp3d/>
          </p:spPr>
          <p:style>
            <a:lnRef idx="0">
              <a:scrgbClr r="0" g="0" b="0"/>
            </a:lnRef>
            <a:fillRef idx="0">
              <a:scrgbClr r="0" g="0" b="0"/>
            </a:fillRef>
            <a:effectRef idx="0">
              <a:scrgbClr r="0" g="0" b="0"/>
            </a:effectRef>
            <a:fontRef idx="none"/>
          </p:style>
        </p:cxnSp>
        <p:sp>
          <p:nvSpPr>
            <p:cNvPr id="20" name="TextBox 19">
              <a:extLst>
                <a:ext uri="{FF2B5EF4-FFF2-40B4-BE49-F238E27FC236}">
                  <a16:creationId xmlns:a16="http://schemas.microsoft.com/office/drawing/2014/main" id="{EE70B4AF-9634-A1B5-1710-2805AAC4CD69}"/>
                </a:ext>
              </a:extLst>
            </p:cNvPr>
            <p:cNvSpPr txBox="1"/>
            <p:nvPr/>
          </p:nvSpPr>
          <p:spPr>
            <a:xfrm>
              <a:off x="678759" y="10597073"/>
              <a:ext cx="14452897" cy="190821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5000" b="0" i="0" u="none" strike="noStrike" dirty="0">
                  <a:solidFill>
                    <a:schemeClr val="bg1"/>
                  </a:solidFill>
                  <a:effectLst/>
                  <a:latin typeface="Graphik RBC LC Regular" panose="020B0503030202060203" pitchFamily="34" charset="0"/>
                </a:rPr>
                <a:t>ESG-</a:t>
              </a:r>
              <a:r>
                <a:rPr lang="ru-RU" sz="5000" b="0" i="0" u="none" strike="noStrike" dirty="0">
                  <a:solidFill>
                    <a:schemeClr val="bg1"/>
                  </a:solidFill>
                  <a:effectLst/>
                  <a:latin typeface="Graphik RBC LC Regular" panose="020B0503030202060203" pitchFamily="34" charset="0"/>
                </a:rPr>
                <a:t>повестка: гипотеза</a:t>
              </a:r>
            </a:p>
            <a:p>
              <a:r>
                <a:rPr lang="ru-RU" sz="3400" i="1" dirty="0">
                  <a:solidFill>
                    <a:schemeClr val="bg1">
                      <a:lumMod val="75000"/>
                    </a:schemeClr>
                  </a:solidFill>
                  <a:latin typeface="Graphik RBC LC Regular" panose="020B0503030202060203" pitchFamily="34" charset="0"/>
                </a:rPr>
                <a:t>«Грязные» экономики (воздействие на среду и климат; социальные вопросы прав работников; привлечение выгодных инвестиций и </a:t>
              </a:r>
              <a:r>
                <a:rPr lang="ru-RU" sz="3400" i="1" dirty="0" err="1">
                  <a:solidFill>
                    <a:schemeClr val="bg1">
                      <a:lumMod val="75000"/>
                    </a:schemeClr>
                  </a:solidFill>
                  <a:latin typeface="Graphik RBC LC Regular" panose="020B0503030202060203" pitchFamily="34" charset="0"/>
                </a:rPr>
                <a:t>тп</a:t>
              </a:r>
              <a:r>
                <a:rPr lang="ru-RU" sz="3400" i="1" dirty="0">
                  <a:solidFill>
                    <a:schemeClr val="bg1">
                      <a:lumMod val="75000"/>
                    </a:schemeClr>
                  </a:solidFill>
                  <a:latin typeface="Graphik RBC LC Regular" panose="020B0503030202060203" pitchFamily="34" charset="0"/>
                </a:rPr>
                <a:t>)</a:t>
              </a:r>
              <a:endParaRPr lang="ru-RU" sz="3400" b="0" i="1" u="none" strike="noStrike" dirty="0">
                <a:solidFill>
                  <a:schemeClr val="bg1">
                    <a:lumMod val="75000"/>
                  </a:schemeClr>
                </a:solidFill>
                <a:effectLst/>
                <a:latin typeface="Graphik RBC LC Regular" panose="020B0503030202060203" pitchFamily="34" charset="0"/>
              </a:endParaRPr>
            </a:p>
          </p:txBody>
        </p:sp>
      </p:grpSp>
    </p:spTree>
    <p:extLst>
      <p:ext uri="{BB962C8B-B14F-4D97-AF65-F5344CB8AC3E}">
        <p14:creationId xmlns:p14="http://schemas.microsoft.com/office/powerpoint/2010/main" val="14583805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8 млрд человек…"/>
          <p:cNvSpPr txBox="1">
            <a:spLocks noGrp="1"/>
          </p:cNvSpPr>
          <p:nvPr>
            <p:ph type="body" idx="21"/>
          </p:nvPr>
        </p:nvSpPr>
        <p:spPr>
          <a:xfrm>
            <a:off x="732548" y="932367"/>
            <a:ext cx="6492240" cy="2389953"/>
          </a:xfrm>
          <a:prstGeom prst="rect">
            <a:avLst/>
          </a:prstGeom>
        </p:spPr>
        <p:txBody>
          <a:bodyPr>
            <a:normAutofit fontScale="77500" lnSpcReduction="20000"/>
          </a:bodyPr>
          <a:lstStyle/>
          <a:p>
            <a:pPr>
              <a:lnSpc>
                <a:spcPct val="90000"/>
              </a:lnSpc>
              <a:defRPr sz="16000">
                <a:latin typeface="Graphik RBC LC Bold"/>
                <a:ea typeface="Graphik RBC LC Bold"/>
                <a:cs typeface="Graphik RBC LC Bold"/>
                <a:sym typeface="Graphik RBC LC Bold"/>
              </a:defRPr>
            </a:pPr>
            <a:r>
              <a:rPr lang="ru-RU" sz="12700" dirty="0"/>
              <a:t>НЭП 2.0?</a:t>
            </a:r>
          </a:p>
        </p:txBody>
      </p:sp>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a:p>
        </p:txBody>
      </p:sp>
      <p:sp>
        <p:nvSpPr>
          <p:cNvPr id="5" name="ИС2022">
            <a:extLst>
              <a:ext uri="{FF2B5EF4-FFF2-40B4-BE49-F238E27FC236}">
                <a16:creationId xmlns:a16="http://schemas.microsoft.com/office/drawing/2014/main" id="{315511AB-37DC-ECC2-134B-36CF848099AA}"/>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sp>
        <p:nvSpPr>
          <p:cNvPr id="7" name="TextBox 6">
            <a:extLst>
              <a:ext uri="{FF2B5EF4-FFF2-40B4-BE49-F238E27FC236}">
                <a16:creationId xmlns:a16="http://schemas.microsoft.com/office/drawing/2014/main" id="{E525E5D8-40B2-5803-E6A8-E7DAD76FFA18}"/>
              </a:ext>
            </a:extLst>
          </p:cNvPr>
          <p:cNvSpPr txBox="1"/>
          <p:nvPr/>
        </p:nvSpPr>
        <p:spPr>
          <a:xfrm>
            <a:off x="732548" y="2127343"/>
            <a:ext cx="5769852" cy="113877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3400" dirty="0">
                <a:solidFill>
                  <a:schemeClr val="bg1">
                    <a:lumMod val="90000"/>
                  </a:schemeClr>
                </a:solidFill>
                <a:latin typeface="Graphik RBC LC Regular" panose="020B0503030202060203" pitchFamily="34" charset="0"/>
              </a:rPr>
              <a:t>Из разговора с Александром </a:t>
            </a:r>
            <a:r>
              <a:rPr lang="ru-RU" sz="3400" dirty="0" err="1">
                <a:solidFill>
                  <a:schemeClr val="bg1">
                    <a:lumMod val="90000"/>
                  </a:schemeClr>
                </a:solidFill>
                <a:latin typeface="Graphik RBC LC Regular" panose="020B0503030202060203" pitchFamily="34" charset="0"/>
              </a:rPr>
              <a:t>Аузаном</a:t>
            </a:r>
            <a:endParaRPr lang="en-RU" sz="3400" dirty="0">
              <a:solidFill>
                <a:schemeClr val="bg1">
                  <a:lumMod val="90000"/>
                </a:schemeClr>
              </a:solidFill>
              <a:latin typeface="Graphik RBC LC Regular" panose="020B0503030202060203" pitchFamily="34" charset="0"/>
            </a:endParaRPr>
          </a:p>
        </p:txBody>
      </p:sp>
      <p:sp>
        <p:nvSpPr>
          <p:cNvPr id="8" name="TextBox 7">
            <a:extLst>
              <a:ext uri="{FF2B5EF4-FFF2-40B4-BE49-F238E27FC236}">
                <a16:creationId xmlns:a16="http://schemas.microsoft.com/office/drawing/2014/main" id="{669B5265-2751-E908-EE8A-752F937C6BE6}"/>
              </a:ext>
            </a:extLst>
          </p:cNvPr>
          <p:cNvSpPr txBox="1"/>
          <p:nvPr/>
        </p:nvSpPr>
        <p:spPr>
          <a:xfrm>
            <a:off x="707708" y="3930282"/>
            <a:ext cx="7219690" cy="427809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3400" dirty="0">
                <a:solidFill>
                  <a:srgbClr val="00AB70"/>
                </a:solidFill>
                <a:latin typeface="Graphik RBC LC Medium" panose="020B0503030202060203" pitchFamily="34" charset="0"/>
              </a:rPr>
              <a:t>А</a:t>
            </a:r>
            <a:r>
              <a:rPr lang="ru-RU" sz="3400" u="none" strike="noStrike" dirty="0">
                <a:solidFill>
                  <a:srgbClr val="00AB70"/>
                </a:solidFill>
                <a:effectLst/>
                <a:latin typeface="Graphik RBC LC Medium" panose="020B0503030202060203" pitchFamily="34" charset="0"/>
              </a:rPr>
              <a:t>даптация</a:t>
            </a:r>
            <a:r>
              <a:rPr lang="ru-RU" sz="3400" b="0" i="0" u="none" strike="noStrike" dirty="0">
                <a:solidFill>
                  <a:schemeClr val="bg1">
                    <a:lumMod val="90000"/>
                  </a:schemeClr>
                </a:solidFill>
                <a:effectLst/>
                <a:latin typeface="Graphik RBC LC Regular" panose="020B0503030202060203" pitchFamily="34" charset="0"/>
              </a:rPr>
              <a:t> к последствиям санкционного шока </a:t>
            </a:r>
            <a:r>
              <a:rPr lang="ru-RU" sz="3400" u="none" strike="noStrike" dirty="0">
                <a:solidFill>
                  <a:srgbClr val="00AB70"/>
                </a:solidFill>
                <a:effectLst/>
                <a:latin typeface="Graphik RBC LC Medium" panose="020B0503030202060203" pitchFamily="34" charset="0"/>
              </a:rPr>
              <a:t>идет путем сбрасывания слишком сложных функций</a:t>
            </a:r>
            <a:r>
              <a:rPr lang="ru-RU" sz="3400" b="0" i="0" u="none" strike="noStrike" dirty="0">
                <a:solidFill>
                  <a:schemeClr val="bg1">
                    <a:lumMod val="90000"/>
                  </a:schemeClr>
                </a:solidFill>
                <a:effectLst/>
                <a:latin typeface="Graphik RBC LC Regular" panose="020B0503030202060203" pitchFamily="34" charset="0"/>
              </a:rPr>
              <a:t>, слишком сложных связей.</a:t>
            </a:r>
          </a:p>
          <a:p>
            <a:r>
              <a:rPr lang="ru-RU" sz="3400" dirty="0">
                <a:solidFill>
                  <a:schemeClr val="bg1">
                    <a:lumMod val="90000"/>
                  </a:schemeClr>
                </a:solidFill>
                <a:latin typeface="Graphik RBC LC Regular" panose="020B0503030202060203" pitchFamily="34" charset="0"/>
              </a:rPr>
              <a:t>Основные удары приходятся на финансовый сектор, логистику, услуги</a:t>
            </a:r>
          </a:p>
        </p:txBody>
      </p:sp>
      <p:sp>
        <p:nvSpPr>
          <p:cNvPr id="10" name="TextBox 9">
            <a:extLst>
              <a:ext uri="{FF2B5EF4-FFF2-40B4-BE49-F238E27FC236}">
                <a16:creationId xmlns:a16="http://schemas.microsoft.com/office/drawing/2014/main" id="{56DD97FF-A622-9EF4-3D62-5FB7C391B7A7}"/>
              </a:ext>
            </a:extLst>
          </p:cNvPr>
          <p:cNvSpPr txBox="1"/>
          <p:nvPr/>
        </p:nvSpPr>
        <p:spPr>
          <a:xfrm>
            <a:off x="707708" y="8527682"/>
            <a:ext cx="7219690" cy="295465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5000" u="none" strike="noStrike" dirty="0">
                <a:solidFill>
                  <a:srgbClr val="00AB70"/>
                </a:solidFill>
                <a:effectLst/>
                <a:latin typeface="Graphik RBC LC Medium" panose="020B0503030202060203" pitchFamily="34" charset="0"/>
              </a:rPr>
              <a:t>Технологии</a:t>
            </a:r>
            <a:r>
              <a:rPr lang="ru-RU" sz="3400" u="none" strike="noStrike" dirty="0">
                <a:solidFill>
                  <a:srgbClr val="00AB70"/>
                </a:solidFill>
                <a:effectLst/>
                <a:latin typeface="Graphik RBC LC Medium" panose="020B0503030202060203" pitchFamily="34" charset="0"/>
              </a:rPr>
              <a:t> не могут жить в одной изолированной</a:t>
            </a:r>
            <a:r>
              <a:rPr lang="ru-RU" sz="3400" u="none" strike="noStrike" dirty="0">
                <a:solidFill>
                  <a:schemeClr val="bg1"/>
                </a:solidFill>
                <a:effectLst/>
                <a:latin typeface="Graphik RBC LC Regular" panose="020B0503030202060203" pitchFamily="34" charset="0"/>
              </a:rPr>
              <a:t>, пусть даже большой, </a:t>
            </a:r>
            <a:r>
              <a:rPr lang="ru-RU" sz="3400" u="none" strike="noStrike" dirty="0">
                <a:solidFill>
                  <a:srgbClr val="00AB70"/>
                </a:solidFill>
                <a:effectLst/>
                <a:latin typeface="Graphik RBC LC Medium" panose="020B0503030202060203" pitchFamily="34" charset="0"/>
              </a:rPr>
              <a:t>стране</a:t>
            </a:r>
            <a:r>
              <a:rPr lang="ru-RU" sz="3400" u="none" strike="noStrike" dirty="0">
                <a:solidFill>
                  <a:schemeClr val="bg1"/>
                </a:solidFill>
                <a:effectLst/>
                <a:latin typeface="Graphik RBC LC Regular" panose="020B0503030202060203" pitchFamily="34" charset="0"/>
              </a:rPr>
              <a:t>. </a:t>
            </a:r>
            <a:r>
              <a:rPr lang="ru-RU" sz="3400" dirty="0">
                <a:solidFill>
                  <a:schemeClr val="bg1"/>
                </a:solidFill>
                <a:latin typeface="Graphik RBC LC Regular" panose="020B0503030202060203" pitchFamily="34" charset="0"/>
              </a:rPr>
              <a:t>Ч</a:t>
            </a:r>
            <a:r>
              <a:rPr lang="ru-RU" sz="3400" u="none" strike="noStrike" dirty="0">
                <a:solidFill>
                  <a:schemeClr val="bg1"/>
                </a:solidFill>
                <a:effectLst/>
                <a:latin typeface="Graphik RBC LC Regular" panose="020B0503030202060203" pitchFamily="34" charset="0"/>
              </a:rPr>
              <a:t>тобы адаптироваться, нужно уходить на -1, -2, -3 уровни.</a:t>
            </a:r>
            <a:endParaRPr lang="en-RU" sz="3400" dirty="0">
              <a:solidFill>
                <a:schemeClr val="bg1"/>
              </a:solidFill>
              <a:latin typeface="Graphik RBC LC Regular" panose="020B0503030202060203" pitchFamily="34" charset="0"/>
            </a:endParaRPr>
          </a:p>
        </p:txBody>
      </p:sp>
      <p:sp>
        <p:nvSpPr>
          <p:cNvPr id="12" name="TextBox 11">
            <a:extLst>
              <a:ext uri="{FF2B5EF4-FFF2-40B4-BE49-F238E27FC236}">
                <a16:creationId xmlns:a16="http://schemas.microsoft.com/office/drawing/2014/main" id="{6DC5BE07-8F93-BE57-2A60-FA42D5890CB7}"/>
              </a:ext>
            </a:extLst>
          </p:cNvPr>
          <p:cNvSpPr txBox="1"/>
          <p:nvPr/>
        </p:nvSpPr>
        <p:spPr>
          <a:xfrm>
            <a:off x="8291123" y="1959531"/>
            <a:ext cx="7219690" cy="504753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5000" dirty="0">
                <a:solidFill>
                  <a:schemeClr val="bg1"/>
                </a:solidFill>
                <a:latin typeface="Graphik RBC LC Regular" panose="020B0503030202060203" pitchFamily="34" charset="0"/>
              </a:rPr>
              <a:t>П</a:t>
            </a:r>
            <a:r>
              <a:rPr lang="ru-RU" sz="5000" b="0" i="0" u="none" strike="noStrike" dirty="0">
                <a:solidFill>
                  <a:schemeClr val="bg1"/>
                </a:solidFill>
                <a:effectLst/>
                <a:latin typeface="Graphik RBC LC Regular" panose="020B0503030202060203" pitchFamily="34" charset="0"/>
              </a:rPr>
              <a:t>араллельный импорт</a:t>
            </a:r>
            <a:r>
              <a:rPr lang="ru-RU" sz="3400" dirty="0">
                <a:solidFill>
                  <a:schemeClr val="bg1"/>
                </a:solidFill>
                <a:latin typeface="Graphik RBC LC Regular" panose="020B0503030202060203" pitchFamily="34" charset="0"/>
              </a:rPr>
              <a:t>:</a:t>
            </a:r>
          </a:p>
          <a:p>
            <a:r>
              <a:rPr lang="ru-RU" sz="3400" b="0" i="0" u="none" strike="noStrike" dirty="0">
                <a:solidFill>
                  <a:schemeClr val="bg1"/>
                </a:solidFill>
                <a:effectLst/>
                <a:latin typeface="Graphik RBC LC Regular" panose="020B0503030202060203" pitchFamily="34" charset="0"/>
              </a:rPr>
              <a:t>Сложность состоит в том, что </a:t>
            </a:r>
            <a:r>
              <a:rPr lang="ru-RU" sz="3400" u="none" strike="noStrike" dirty="0">
                <a:solidFill>
                  <a:srgbClr val="00AB70"/>
                </a:solidFill>
                <a:effectLst/>
                <a:latin typeface="Graphik RBC LC Medium" panose="020B0503030202060203" pitchFamily="34" charset="0"/>
              </a:rPr>
              <a:t>только малый и средний бизнес в состоянии маневрировать</a:t>
            </a:r>
            <a:r>
              <a:rPr lang="ru-RU" sz="3400" b="0" i="0" u="none" strike="noStrike" dirty="0">
                <a:solidFill>
                  <a:schemeClr val="bg1"/>
                </a:solidFill>
                <a:effectLst/>
                <a:latin typeface="Graphik RBC LC Regular" panose="020B0503030202060203" pitchFamily="34" charset="0"/>
              </a:rPr>
              <a:t> среди санкций, </a:t>
            </a:r>
            <a:r>
              <a:rPr lang="ru-RU" sz="3400" b="0" i="0" u="none" strike="noStrike" dirty="0" err="1">
                <a:solidFill>
                  <a:schemeClr val="bg1"/>
                </a:solidFill>
                <a:effectLst/>
                <a:latin typeface="Graphik RBC LC Regular" panose="020B0503030202060203" pitchFamily="34" charset="0"/>
              </a:rPr>
              <a:t>контрсанкций</a:t>
            </a:r>
            <a:r>
              <a:rPr lang="ru-RU" sz="3400" b="0" i="0" u="none" strike="noStrike" dirty="0">
                <a:solidFill>
                  <a:schemeClr val="bg1"/>
                </a:solidFill>
                <a:effectLst/>
                <a:latin typeface="Graphik RBC LC Regular" panose="020B0503030202060203" pitchFamily="34" charset="0"/>
              </a:rPr>
              <a:t>, встречных санкций — и все это через несколько стран, находясь на грани фола с точки зрения юридических возможностей.</a:t>
            </a:r>
            <a:endParaRPr lang="en-RU" sz="3400" dirty="0">
              <a:solidFill>
                <a:schemeClr val="bg1"/>
              </a:solidFill>
              <a:latin typeface="Graphik RBC LC Regular" panose="020B0503030202060203" pitchFamily="34" charset="0"/>
            </a:endParaRPr>
          </a:p>
        </p:txBody>
      </p:sp>
      <p:sp>
        <p:nvSpPr>
          <p:cNvPr id="14" name="TextBox 13">
            <a:extLst>
              <a:ext uri="{FF2B5EF4-FFF2-40B4-BE49-F238E27FC236}">
                <a16:creationId xmlns:a16="http://schemas.microsoft.com/office/drawing/2014/main" id="{6A81BC9A-D1EC-0044-81CF-77D61DD48100}"/>
              </a:ext>
            </a:extLst>
          </p:cNvPr>
          <p:cNvSpPr txBox="1"/>
          <p:nvPr/>
        </p:nvSpPr>
        <p:spPr>
          <a:xfrm>
            <a:off x="8291122" y="7542671"/>
            <a:ext cx="7219689" cy="452431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5000" b="0" i="0" u="none" strike="noStrike" dirty="0">
                <a:solidFill>
                  <a:schemeClr val="bg1"/>
                </a:solidFill>
                <a:effectLst/>
                <a:latin typeface="Graphik RBC LC Regular" panose="020B0503030202060203" pitchFamily="34" charset="0"/>
              </a:rPr>
              <a:t>Специалисты</a:t>
            </a:r>
            <a:r>
              <a:rPr lang="ru-RU" sz="3400" b="0" i="0" u="none" strike="noStrike" dirty="0">
                <a:solidFill>
                  <a:schemeClr val="bg1"/>
                </a:solidFill>
                <a:effectLst/>
                <a:latin typeface="Graphik RBC LC Regular" panose="020B0503030202060203" pitchFamily="34" charset="0"/>
              </a:rPr>
              <a:t>, которых мы можем потерять — верхушка высококачественного человеческого капитала;</a:t>
            </a:r>
          </a:p>
          <a:p>
            <a:r>
              <a:rPr lang="ru-RU" sz="3400" u="none" strike="noStrike" dirty="0">
                <a:solidFill>
                  <a:srgbClr val="00AB70"/>
                </a:solidFill>
                <a:effectLst/>
                <a:latin typeface="Graphik RBC LC Medium" panose="020B0503030202060203" pitchFamily="34" charset="0"/>
              </a:rPr>
              <a:t>теперь это предмет конкурентной борьбы</a:t>
            </a:r>
            <a:r>
              <a:rPr lang="ru-RU" sz="3400" dirty="0">
                <a:solidFill>
                  <a:srgbClr val="00AB70"/>
                </a:solidFill>
                <a:latin typeface="Graphik RBC LC Medium" panose="020B0503030202060203" pitchFamily="34" charset="0"/>
              </a:rPr>
              <a:t> как с </a:t>
            </a:r>
            <a:r>
              <a:rPr lang="ru-RU" sz="3400" u="none" strike="noStrike" dirty="0">
                <a:solidFill>
                  <a:srgbClr val="00AB70"/>
                </a:solidFill>
                <a:effectLst/>
                <a:latin typeface="Graphik RBC LC Medium" panose="020B0503030202060203" pitchFamily="34" charset="0"/>
              </a:rPr>
              <a:t>геополитическими противниками, так и партнерами</a:t>
            </a:r>
            <a:endParaRPr lang="en-RU" sz="3400" dirty="0">
              <a:solidFill>
                <a:srgbClr val="00AB70"/>
              </a:solidFill>
              <a:latin typeface="Graphik RBC LC Medium" panose="020B0503030202060203" pitchFamily="34" charset="0"/>
            </a:endParaRPr>
          </a:p>
        </p:txBody>
      </p:sp>
      <p:sp>
        <p:nvSpPr>
          <p:cNvPr id="16" name="TextBox 15">
            <a:extLst>
              <a:ext uri="{FF2B5EF4-FFF2-40B4-BE49-F238E27FC236}">
                <a16:creationId xmlns:a16="http://schemas.microsoft.com/office/drawing/2014/main" id="{CB2FCC58-7CCB-F886-7F42-890100A4B2A3}"/>
              </a:ext>
            </a:extLst>
          </p:cNvPr>
          <p:cNvSpPr txBox="1"/>
          <p:nvPr/>
        </p:nvSpPr>
        <p:spPr>
          <a:xfrm>
            <a:off x="16113222" y="1959531"/>
            <a:ext cx="7219688" cy="766363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5000" b="0" i="0" u="none" strike="noStrike" dirty="0">
                <a:solidFill>
                  <a:schemeClr val="bg1"/>
                </a:solidFill>
                <a:effectLst/>
                <a:latin typeface="Graphik RBC LC Regular" panose="020B0503030202060203" pitchFamily="34" charset="0"/>
              </a:rPr>
              <a:t>НЭП 2.0: </a:t>
            </a:r>
          </a:p>
          <a:p>
            <a:r>
              <a:rPr lang="ru-RU" sz="3400" b="0" i="0" u="none" strike="noStrike" dirty="0">
                <a:solidFill>
                  <a:schemeClr val="bg1"/>
                </a:solidFill>
                <a:effectLst/>
                <a:latin typeface="Graphik RBC LC Regular" panose="020B0503030202060203" pitchFamily="34" charset="0"/>
              </a:rPr>
              <a:t>с одной стороны, дать </a:t>
            </a:r>
            <a:r>
              <a:rPr lang="ru-RU" sz="3400" u="none" strike="noStrike" dirty="0">
                <a:solidFill>
                  <a:srgbClr val="00AB70"/>
                </a:solidFill>
                <a:effectLst/>
                <a:latin typeface="Graphik RBC LC Medium" panose="020B0503030202060203" pitchFamily="34" charset="0"/>
              </a:rPr>
              <a:t>максимально возможную свободу малому и среднему бизнесу</a:t>
            </a:r>
            <a:r>
              <a:rPr lang="ru-RU" sz="3400" dirty="0">
                <a:solidFill>
                  <a:schemeClr val="bg1"/>
                </a:solidFill>
                <a:latin typeface="Graphik RBC LC Regular" panose="020B0503030202060203" pitchFamily="34" charset="0"/>
              </a:rPr>
              <a:t> (в </a:t>
            </a:r>
            <a:r>
              <a:rPr lang="ru-RU" sz="3400" dirty="0" err="1">
                <a:solidFill>
                  <a:schemeClr val="bg1"/>
                </a:solidFill>
                <a:latin typeface="Graphik RBC LC Regular" panose="020B0503030202060203" pitchFamily="34" charset="0"/>
              </a:rPr>
              <a:t>тч</a:t>
            </a:r>
            <a:r>
              <a:rPr lang="ru-RU" sz="3400" dirty="0">
                <a:solidFill>
                  <a:schemeClr val="bg1"/>
                </a:solidFill>
                <a:latin typeface="Graphik RBC LC Regular" panose="020B0503030202060203" pitchFamily="34" charset="0"/>
              </a:rPr>
              <a:t> параллельный импорт)</a:t>
            </a:r>
            <a:r>
              <a:rPr lang="ru-RU" sz="3400" b="0" i="0" u="none" strike="noStrike" dirty="0">
                <a:solidFill>
                  <a:schemeClr val="bg1"/>
                </a:solidFill>
                <a:effectLst/>
                <a:latin typeface="Graphik RBC LC Regular" panose="020B0503030202060203" pitchFamily="34" charset="0"/>
              </a:rPr>
              <a:t>. </a:t>
            </a:r>
          </a:p>
          <a:p>
            <a:r>
              <a:rPr lang="ru-RU" sz="3400" dirty="0">
                <a:solidFill>
                  <a:schemeClr val="bg1"/>
                </a:solidFill>
                <a:latin typeface="Graphik RBC LC Regular" panose="020B0503030202060203" pitchFamily="34" charset="0"/>
              </a:rPr>
              <a:t>с</a:t>
            </a:r>
            <a:r>
              <a:rPr lang="ru-RU" sz="3400" b="0" i="0" u="none" strike="noStrike" dirty="0">
                <a:solidFill>
                  <a:schemeClr val="bg1"/>
                </a:solidFill>
                <a:effectLst/>
                <a:latin typeface="Graphik RBC LC Regular" panose="020B0503030202060203" pitchFamily="34" charset="0"/>
              </a:rPr>
              <a:t> </a:t>
            </a:r>
            <a:r>
              <a:rPr lang="ru-RU" sz="3400" u="none" strike="noStrike" dirty="0">
                <a:solidFill>
                  <a:srgbClr val="00AB70"/>
                </a:solidFill>
                <a:effectLst/>
                <a:latin typeface="Graphik RBC LC Medium" panose="020B0503030202060203" pitchFamily="34" charset="0"/>
              </a:rPr>
              <a:t>другой стороны</a:t>
            </a:r>
            <a:r>
              <a:rPr lang="ru-RU" sz="3400" dirty="0">
                <a:solidFill>
                  <a:srgbClr val="00AB70"/>
                </a:solidFill>
                <a:latin typeface="Graphik RBC LC Medium" panose="020B0503030202060203" pitchFamily="34" charset="0"/>
              </a:rPr>
              <a:t> </a:t>
            </a:r>
            <a:r>
              <a:rPr lang="ru-RU" sz="3400" u="none" strike="noStrike" dirty="0">
                <a:solidFill>
                  <a:srgbClr val="00AB70"/>
                </a:solidFill>
                <a:effectLst/>
                <a:latin typeface="Graphik RBC LC Medium" panose="020B0503030202060203" pitchFamily="34" charset="0"/>
              </a:rPr>
              <a:t>цифровой Госплан </a:t>
            </a:r>
            <a:r>
              <a:rPr lang="ru-RU" sz="3400" b="0" i="0" u="none" strike="noStrike" dirty="0">
                <a:solidFill>
                  <a:schemeClr val="bg1"/>
                </a:solidFill>
                <a:effectLst/>
                <a:latin typeface="Graphik RBC LC Regular" panose="020B0503030202060203" pitchFamily="34" charset="0"/>
              </a:rPr>
              <a:t>с попыткой мобилизационных проектов, мобилизационной экономики, с цифровым скринингом, с государственными заданиями по локализации тех или иных крупных производств.</a:t>
            </a:r>
            <a:endParaRPr lang="en-RU" sz="3400" dirty="0">
              <a:solidFill>
                <a:schemeClr val="bg1"/>
              </a:solidFill>
              <a:latin typeface="Graphik RBC LC Regular" panose="020B0503030202060203" pitchFamily="34" charset="0"/>
            </a:endParaRPr>
          </a:p>
        </p:txBody>
      </p:sp>
    </p:spTree>
    <p:extLst>
      <p:ext uri="{BB962C8B-B14F-4D97-AF65-F5344CB8AC3E}">
        <p14:creationId xmlns:p14="http://schemas.microsoft.com/office/powerpoint/2010/main" val="29393953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8 млрд человек…"/>
          <p:cNvSpPr txBox="1">
            <a:spLocks noGrp="1"/>
          </p:cNvSpPr>
          <p:nvPr>
            <p:ph type="body" idx="21"/>
          </p:nvPr>
        </p:nvSpPr>
        <p:spPr>
          <a:xfrm>
            <a:off x="707709" y="835391"/>
            <a:ext cx="9045892" cy="2349275"/>
          </a:xfrm>
          <a:prstGeom prst="rect">
            <a:avLst/>
          </a:prstGeom>
        </p:spPr>
        <p:txBody>
          <a:bodyPr>
            <a:normAutofit/>
          </a:bodyPr>
          <a:lstStyle/>
          <a:p>
            <a:pPr>
              <a:lnSpc>
                <a:spcPct val="90000"/>
              </a:lnSpc>
              <a:defRPr sz="16000">
                <a:latin typeface="Graphik RBC LC Bold"/>
                <a:ea typeface="Graphik RBC LC Bold"/>
                <a:cs typeface="Graphik RBC LC Bold"/>
                <a:sym typeface="Graphik RBC LC Bold"/>
              </a:defRPr>
            </a:pPr>
            <a:r>
              <a:rPr lang="ru-RU" sz="7200" dirty="0"/>
              <a:t>5 сценариев санкций</a:t>
            </a:r>
          </a:p>
        </p:txBody>
      </p:sp>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a:p>
        </p:txBody>
      </p:sp>
      <p:sp>
        <p:nvSpPr>
          <p:cNvPr id="4" name="Угроза корпоративным доходам…">
            <a:extLst>
              <a:ext uri="{FF2B5EF4-FFF2-40B4-BE49-F238E27FC236}">
                <a16:creationId xmlns:a16="http://schemas.microsoft.com/office/drawing/2014/main" id="{803465D5-9E3C-88AD-BEEB-C91BD6011741}"/>
              </a:ext>
            </a:extLst>
          </p:cNvPr>
          <p:cNvSpPr txBox="1">
            <a:spLocks/>
          </p:cNvSpPr>
          <p:nvPr/>
        </p:nvSpPr>
        <p:spPr>
          <a:xfrm>
            <a:off x="27709" y="3041058"/>
            <a:ext cx="10778837" cy="94179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marL="571500" indent="-571500" defTabSz="457200" hangingPunct="1">
              <a:spcBef>
                <a:spcPts val="0"/>
              </a:spcBef>
              <a:spcAft>
                <a:spcPts val="1200"/>
              </a:spcAft>
              <a:buSzPct val="100000"/>
              <a:buFont typeface="System Font Regular"/>
              <a:buChar char="—"/>
              <a:defRPr sz="3000"/>
            </a:pPr>
            <a:r>
              <a:rPr lang="ru-RU" sz="4000" b="0" i="0" u="none" strike="noStrike" dirty="0">
                <a:solidFill>
                  <a:schemeClr val="bg1"/>
                </a:solidFill>
                <a:effectLst/>
                <a:latin typeface="Graphik RBC LC Regular" panose="020B0503030202060203" pitchFamily="34" charset="0"/>
              </a:rPr>
              <a:t>ограничения международной мобильности россиян </a:t>
            </a:r>
            <a:r>
              <a:rPr lang="ru-RU" sz="3200" b="0" i="1" u="none" strike="noStrike" dirty="0">
                <a:solidFill>
                  <a:schemeClr val="bg1">
                    <a:lumMod val="75000"/>
                  </a:schemeClr>
                </a:solidFill>
                <a:effectLst/>
                <a:latin typeface="Graphik RBC LC Regular" panose="020B0503030202060203" pitchFamily="34" charset="0"/>
              </a:rPr>
              <a:t>(бизнеса, науки, образования, гуманитарных обменов)</a:t>
            </a:r>
          </a:p>
          <a:p>
            <a:pPr marL="571500" indent="-571500" defTabSz="457200" hangingPunct="1">
              <a:spcBef>
                <a:spcPts val="0"/>
              </a:spcBef>
              <a:spcAft>
                <a:spcPts val="1200"/>
              </a:spcAft>
              <a:buSzPct val="100000"/>
              <a:buFont typeface="System Font Regular"/>
              <a:buChar char="—"/>
              <a:defRPr sz="3000"/>
            </a:pPr>
            <a:r>
              <a:rPr lang="ru-RU" sz="4000" b="0" i="0" u="none" strike="noStrike" dirty="0">
                <a:solidFill>
                  <a:schemeClr val="bg1"/>
                </a:solidFill>
                <a:effectLst/>
                <a:latin typeface="Graphik RBC LC Regular" panose="020B0503030202060203" pitchFamily="34" charset="0"/>
              </a:rPr>
              <a:t>расширение перечня </a:t>
            </a:r>
            <a:r>
              <a:rPr lang="ru-RU" sz="4000" dirty="0">
                <a:solidFill>
                  <a:schemeClr val="bg1"/>
                </a:solidFill>
                <a:latin typeface="Graphik RBC LC Regular" panose="020B0503030202060203" pitchFamily="34" charset="0"/>
              </a:rPr>
              <a:t>недружественных стран </a:t>
            </a:r>
            <a:r>
              <a:rPr lang="ru-RU" sz="3200" i="1" dirty="0">
                <a:solidFill>
                  <a:schemeClr val="bg1">
                    <a:lumMod val="75000"/>
                  </a:schemeClr>
                </a:solidFill>
                <a:latin typeface="Graphik RBC LC Regular" panose="020B0503030202060203" pitchFamily="34" charset="0"/>
              </a:rPr>
              <a:t>(привлечение к введению санкций кого-либо из крупнейших азиатских партнеров, ЕАЭС)</a:t>
            </a:r>
          </a:p>
          <a:p>
            <a:pPr marL="571500" indent="-571500" defTabSz="457200" hangingPunct="1">
              <a:spcBef>
                <a:spcPts val="0"/>
              </a:spcBef>
              <a:spcAft>
                <a:spcPts val="1200"/>
              </a:spcAft>
              <a:buSzPct val="100000"/>
              <a:buFont typeface="System Font Regular"/>
              <a:buChar char="—"/>
              <a:defRPr sz="3000"/>
            </a:pPr>
            <a:r>
              <a:rPr lang="ru-RU" sz="4000" b="0" i="0" u="none" strike="noStrike" dirty="0">
                <a:solidFill>
                  <a:schemeClr val="bg1"/>
                </a:solidFill>
                <a:effectLst/>
                <a:latin typeface="Graphik RBC LC Regular" panose="020B0503030202060203" pitchFamily="34" charset="0"/>
              </a:rPr>
              <a:t>усиление вторичных санкций,</a:t>
            </a:r>
          </a:p>
          <a:p>
            <a:pPr marL="571500" indent="-571500" defTabSz="457200" hangingPunct="1">
              <a:spcBef>
                <a:spcPts val="0"/>
              </a:spcBef>
              <a:spcAft>
                <a:spcPts val="1200"/>
              </a:spcAft>
              <a:buSzPct val="100000"/>
              <a:buFont typeface="System Font Regular"/>
              <a:buChar char="—"/>
              <a:defRPr sz="3000"/>
            </a:pPr>
            <a:r>
              <a:rPr lang="ru-RU" sz="4000" b="0" i="0" u="none" strike="noStrike" dirty="0">
                <a:solidFill>
                  <a:schemeClr val="bg1"/>
                </a:solidFill>
                <a:effectLst/>
                <a:latin typeface="Graphik RBC LC Regular" panose="020B0503030202060203" pitchFamily="34" charset="0"/>
              </a:rPr>
              <a:t>дополнительные ограничения на экспорт энергоносителей </a:t>
            </a:r>
            <a:r>
              <a:rPr lang="ru-RU" sz="3200" i="1" dirty="0">
                <a:solidFill>
                  <a:schemeClr val="bg1">
                    <a:lumMod val="75000"/>
                  </a:schemeClr>
                </a:solidFill>
                <a:latin typeface="Graphik RBC LC Regular" panose="020B0503030202060203" pitchFamily="34" charset="0"/>
              </a:rPr>
              <a:t>(может снизить доходы бюджета и оказать влияние на большее число отраслей российского производства)</a:t>
            </a:r>
          </a:p>
          <a:p>
            <a:pPr marL="571500" indent="-571500" defTabSz="457200" hangingPunct="1">
              <a:spcBef>
                <a:spcPts val="0"/>
              </a:spcBef>
              <a:spcAft>
                <a:spcPts val="1200"/>
              </a:spcAft>
              <a:buSzPct val="100000"/>
              <a:buFont typeface="System Font Regular"/>
              <a:buChar char="—"/>
              <a:defRPr sz="3000"/>
            </a:pPr>
            <a:r>
              <a:rPr lang="ru-RU" sz="4000" b="0" i="0" u="none" strike="noStrike" dirty="0">
                <a:solidFill>
                  <a:schemeClr val="bg1"/>
                </a:solidFill>
                <a:effectLst/>
                <a:latin typeface="Graphik RBC LC Regular" panose="020B0503030202060203" pitchFamily="34" charset="0"/>
              </a:rPr>
              <a:t>расширение списка </a:t>
            </a:r>
            <a:r>
              <a:rPr lang="ru-RU" sz="4000" b="0" i="0" u="none" strike="noStrike" dirty="0" err="1">
                <a:solidFill>
                  <a:schemeClr val="bg1"/>
                </a:solidFill>
                <a:effectLst/>
                <a:latin typeface="Graphik RBC LC Regular" panose="020B0503030202060203" pitchFamily="34" charset="0"/>
              </a:rPr>
              <a:t>подсанкционных</a:t>
            </a:r>
            <a:r>
              <a:rPr lang="ru-RU" sz="4000" b="0" i="0" u="none" strike="noStrike" dirty="0">
                <a:solidFill>
                  <a:schemeClr val="bg1"/>
                </a:solidFill>
                <a:effectLst/>
                <a:latin typeface="Graphik RBC LC Regular" panose="020B0503030202060203" pitchFamily="34" charset="0"/>
              </a:rPr>
              <a:t> компаний и запрещенных к поставке товаров и технологий.</a:t>
            </a:r>
            <a:endParaRPr lang="ru-RU" sz="4000" dirty="0">
              <a:solidFill>
                <a:schemeClr val="bg1"/>
              </a:solidFill>
              <a:latin typeface="Graphik RBC LC Regular" panose="020B0503030202060203" pitchFamily="34" charset="0"/>
            </a:endParaRPr>
          </a:p>
        </p:txBody>
      </p:sp>
      <p:sp>
        <p:nvSpPr>
          <p:cNvPr id="8" name="ИС2022">
            <a:extLst>
              <a:ext uri="{FF2B5EF4-FFF2-40B4-BE49-F238E27FC236}">
                <a16:creationId xmlns:a16="http://schemas.microsoft.com/office/drawing/2014/main" id="{3FC060D7-6169-8A13-A339-985D39035584}"/>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spTree>
    <p:extLst>
      <p:ext uri="{BB962C8B-B14F-4D97-AF65-F5344CB8AC3E}">
        <p14:creationId xmlns:p14="http://schemas.microsoft.com/office/powerpoint/2010/main" val="39081870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8 млрд человек…"/>
          <p:cNvSpPr txBox="1">
            <a:spLocks noGrp="1"/>
          </p:cNvSpPr>
          <p:nvPr>
            <p:ph type="body" idx="21"/>
          </p:nvPr>
        </p:nvSpPr>
        <p:spPr>
          <a:xfrm>
            <a:off x="707709" y="835391"/>
            <a:ext cx="9541038" cy="2349275"/>
          </a:xfrm>
          <a:prstGeom prst="rect">
            <a:avLst/>
          </a:prstGeom>
        </p:spPr>
        <p:txBody>
          <a:bodyPr>
            <a:normAutofit/>
          </a:bodyPr>
          <a:lstStyle/>
          <a:p>
            <a:pPr>
              <a:lnSpc>
                <a:spcPct val="90000"/>
              </a:lnSpc>
              <a:defRPr sz="16000">
                <a:latin typeface="Graphik RBC LC Bold"/>
                <a:ea typeface="Graphik RBC LC Bold"/>
                <a:cs typeface="Graphik RBC LC Bold"/>
                <a:sym typeface="Graphik RBC LC Bold"/>
              </a:defRPr>
            </a:pPr>
            <a:r>
              <a:rPr lang="ru-RU" sz="7200" dirty="0">
                <a:solidFill>
                  <a:schemeClr val="bg2">
                    <a:lumMod val="60000"/>
                    <a:lumOff val="40000"/>
                  </a:schemeClr>
                </a:solidFill>
              </a:rPr>
              <a:t>5 сценариев санкций</a:t>
            </a:r>
          </a:p>
        </p:txBody>
      </p:sp>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a:p>
        </p:txBody>
      </p:sp>
      <p:sp>
        <p:nvSpPr>
          <p:cNvPr id="4" name="Угроза корпоративным доходам…">
            <a:extLst>
              <a:ext uri="{FF2B5EF4-FFF2-40B4-BE49-F238E27FC236}">
                <a16:creationId xmlns:a16="http://schemas.microsoft.com/office/drawing/2014/main" id="{803465D5-9E3C-88AD-BEEB-C91BD6011741}"/>
              </a:ext>
            </a:extLst>
          </p:cNvPr>
          <p:cNvSpPr txBox="1">
            <a:spLocks/>
          </p:cNvSpPr>
          <p:nvPr/>
        </p:nvSpPr>
        <p:spPr>
          <a:xfrm>
            <a:off x="27709" y="3048849"/>
            <a:ext cx="11064932" cy="94179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marL="571500" indent="-571500" defTabSz="457200" hangingPunct="1">
              <a:spcBef>
                <a:spcPts val="0"/>
              </a:spcBef>
              <a:spcAft>
                <a:spcPts val="1200"/>
              </a:spcAft>
              <a:buSzPct val="100000"/>
              <a:buFont typeface="System Font Regular"/>
              <a:buChar char="—"/>
              <a:defRPr sz="3000"/>
            </a:pPr>
            <a:r>
              <a:rPr lang="ru-RU" sz="4000" b="0" i="0" u="none" strike="noStrike" dirty="0">
                <a:solidFill>
                  <a:schemeClr val="bg2">
                    <a:lumMod val="60000"/>
                    <a:lumOff val="40000"/>
                  </a:schemeClr>
                </a:solidFill>
                <a:effectLst/>
                <a:latin typeface="Graphik RBC LC Regular" panose="020B0503030202060203" pitchFamily="34" charset="0"/>
              </a:rPr>
              <a:t>ограничения международной мобильности россиян </a:t>
            </a:r>
            <a:r>
              <a:rPr lang="ru-RU" sz="3200" b="0" i="1" u="none" strike="noStrike" dirty="0">
                <a:solidFill>
                  <a:schemeClr val="bg2">
                    <a:lumMod val="60000"/>
                    <a:lumOff val="40000"/>
                  </a:schemeClr>
                </a:solidFill>
                <a:effectLst/>
                <a:latin typeface="Graphik RBC LC Regular" panose="020B0503030202060203" pitchFamily="34" charset="0"/>
              </a:rPr>
              <a:t>(бизнеса, науки, образования, гуманитарных обменов)</a:t>
            </a:r>
          </a:p>
          <a:p>
            <a:pPr marL="571500" indent="-571500" defTabSz="457200" hangingPunct="1">
              <a:spcBef>
                <a:spcPts val="0"/>
              </a:spcBef>
              <a:spcAft>
                <a:spcPts val="1200"/>
              </a:spcAft>
              <a:buSzPct val="100000"/>
              <a:buFont typeface="System Font Regular"/>
              <a:buChar char="—"/>
              <a:defRPr sz="3000"/>
            </a:pPr>
            <a:r>
              <a:rPr lang="ru-RU" sz="4000" b="0" i="0" u="none" strike="noStrike" dirty="0">
                <a:solidFill>
                  <a:schemeClr val="bg2">
                    <a:lumMod val="60000"/>
                    <a:lumOff val="40000"/>
                  </a:schemeClr>
                </a:solidFill>
                <a:effectLst/>
                <a:latin typeface="Graphik RBC LC Regular" panose="020B0503030202060203" pitchFamily="34" charset="0"/>
              </a:rPr>
              <a:t>расширение перечня </a:t>
            </a:r>
            <a:r>
              <a:rPr lang="ru-RU" sz="4000" dirty="0">
                <a:solidFill>
                  <a:schemeClr val="bg2">
                    <a:lumMod val="60000"/>
                    <a:lumOff val="40000"/>
                  </a:schemeClr>
                </a:solidFill>
                <a:latin typeface="Graphik RBC LC Regular" panose="020B0503030202060203" pitchFamily="34" charset="0"/>
              </a:rPr>
              <a:t>недружественных стран </a:t>
            </a:r>
            <a:r>
              <a:rPr lang="ru-RU" sz="3200" i="1" dirty="0">
                <a:solidFill>
                  <a:schemeClr val="bg2">
                    <a:lumMod val="60000"/>
                    <a:lumOff val="40000"/>
                  </a:schemeClr>
                </a:solidFill>
                <a:latin typeface="Graphik RBC LC Regular" panose="020B0503030202060203" pitchFamily="34" charset="0"/>
              </a:rPr>
              <a:t>(привлечение к введению санкций кого-либо из крупнейших азиатских партнеров, ЕАЭС)</a:t>
            </a:r>
          </a:p>
          <a:p>
            <a:pPr marL="571500" indent="-571500" defTabSz="457200" hangingPunct="1">
              <a:spcBef>
                <a:spcPts val="0"/>
              </a:spcBef>
              <a:spcAft>
                <a:spcPts val="1200"/>
              </a:spcAft>
              <a:buSzPct val="100000"/>
              <a:buFont typeface="System Font Regular"/>
              <a:buChar char="—"/>
              <a:defRPr sz="3000"/>
            </a:pPr>
            <a:r>
              <a:rPr lang="ru-RU" sz="4000" b="0" i="0" u="none" strike="noStrike" dirty="0">
                <a:solidFill>
                  <a:schemeClr val="bg2">
                    <a:lumMod val="60000"/>
                    <a:lumOff val="40000"/>
                  </a:schemeClr>
                </a:solidFill>
                <a:effectLst/>
                <a:latin typeface="Graphik RBC LC Regular" panose="020B0503030202060203" pitchFamily="34" charset="0"/>
              </a:rPr>
              <a:t>усиление вторичных санкций,</a:t>
            </a:r>
          </a:p>
          <a:p>
            <a:pPr marL="571500" indent="-571500" defTabSz="457200" hangingPunct="1">
              <a:spcBef>
                <a:spcPts val="0"/>
              </a:spcBef>
              <a:spcAft>
                <a:spcPts val="1200"/>
              </a:spcAft>
              <a:buSzPct val="100000"/>
              <a:buFont typeface="System Font Regular"/>
              <a:buChar char="—"/>
              <a:defRPr sz="3000"/>
            </a:pPr>
            <a:r>
              <a:rPr lang="ru-RU" sz="4000" b="0" i="0" u="none" strike="noStrike" dirty="0">
                <a:solidFill>
                  <a:schemeClr val="bg2">
                    <a:lumMod val="60000"/>
                    <a:lumOff val="40000"/>
                  </a:schemeClr>
                </a:solidFill>
                <a:effectLst/>
                <a:latin typeface="Graphik RBC LC Regular" panose="020B0503030202060203" pitchFamily="34" charset="0"/>
              </a:rPr>
              <a:t>дополнительные ограничения на экспорт энергоносителей </a:t>
            </a:r>
            <a:r>
              <a:rPr lang="ru-RU" sz="3200" i="1" dirty="0">
                <a:solidFill>
                  <a:schemeClr val="bg2">
                    <a:lumMod val="60000"/>
                    <a:lumOff val="40000"/>
                  </a:schemeClr>
                </a:solidFill>
                <a:latin typeface="Graphik RBC LC Regular" panose="020B0503030202060203" pitchFamily="34" charset="0"/>
              </a:rPr>
              <a:t>(может снизить доходы бюджета и оказать влияние на большее число отраслей российского производства)</a:t>
            </a:r>
          </a:p>
          <a:p>
            <a:pPr marL="571500" indent="-571500" defTabSz="457200" hangingPunct="1">
              <a:spcBef>
                <a:spcPts val="0"/>
              </a:spcBef>
              <a:spcAft>
                <a:spcPts val="1200"/>
              </a:spcAft>
              <a:buSzPct val="100000"/>
              <a:buFont typeface="System Font Regular"/>
              <a:buChar char="—"/>
              <a:defRPr sz="3000"/>
            </a:pPr>
            <a:r>
              <a:rPr lang="ru-RU" sz="4000" b="0" i="0" u="none" strike="noStrike" dirty="0">
                <a:solidFill>
                  <a:schemeClr val="bg2">
                    <a:lumMod val="60000"/>
                    <a:lumOff val="40000"/>
                  </a:schemeClr>
                </a:solidFill>
                <a:effectLst/>
                <a:latin typeface="Graphik RBC LC Regular" panose="020B0503030202060203" pitchFamily="34" charset="0"/>
              </a:rPr>
              <a:t>расширение списка </a:t>
            </a:r>
            <a:r>
              <a:rPr lang="ru-RU" sz="4000" b="0" i="0" u="none" strike="noStrike" dirty="0" err="1">
                <a:solidFill>
                  <a:schemeClr val="bg2">
                    <a:lumMod val="60000"/>
                    <a:lumOff val="40000"/>
                  </a:schemeClr>
                </a:solidFill>
                <a:effectLst/>
                <a:latin typeface="Graphik RBC LC Regular" panose="020B0503030202060203" pitchFamily="34" charset="0"/>
              </a:rPr>
              <a:t>подсанкционных</a:t>
            </a:r>
            <a:r>
              <a:rPr lang="ru-RU" sz="4000" b="0" i="0" u="none" strike="noStrike" dirty="0">
                <a:solidFill>
                  <a:schemeClr val="bg2">
                    <a:lumMod val="60000"/>
                    <a:lumOff val="40000"/>
                  </a:schemeClr>
                </a:solidFill>
                <a:effectLst/>
                <a:latin typeface="Graphik RBC LC Regular" panose="020B0503030202060203" pitchFamily="34" charset="0"/>
              </a:rPr>
              <a:t> компаний и запрещенных к поставке товаров и технологий.</a:t>
            </a:r>
            <a:endParaRPr lang="ru-RU" sz="4000" dirty="0">
              <a:solidFill>
                <a:schemeClr val="bg2">
                  <a:lumMod val="60000"/>
                  <a:lumOff val="40000"/>
                </a:schemeClr>
              </a:solidFill>
              <a:latin typeface="Graphik RBC LC Regular" panose="020B0503030202060203" pitchFamily="34" charset="0"/>
            </a:endParaRPr>
          </a:p>
        </p:txBody>
      </p:sp>
      <p:sp>
        <p:nvSpPr>
          <p:cNvPr id="8" name="ИС2022">
            <a:extLst>
              <a:ext uri="{FF2B5EF4-FFF2-40B4-BE49-F238E27FC236}">
                <a16:creationId xmlns:a16="http://schemas.microsoft.com/office/drawing/2014/main" id="{3FC060D7-6169-8A13-A339-985D39035584}"/>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sp>
        <p:nvSpPr>
          <p:cNvPr id="2" name="Rectangle">
            <a:extLst>
              <a:ext uri="{FF2B5EF4-FFF2-40B4-BE49-F238E27FC236}">
                <a16:creationId xmlns:a16="http://schemas.microsoft.com/office/drawing/2014/main" id="{071C26E6-12ED-5B0B-29A7-F85208B658F1}"/>
              </a:ext>
            </a:extLst>
          </p:cNvPr>
          <p:cNvSpPr/>
          <p:nvPr/>
        </p:nvSpPr>
        <p:spPr>
          <a:xfrm>
            <a:off x="12121155" y="-9670"/>
            <a:ext cx="10510736" cy="13725670"/>
          </a:xfrm>
          <a:prstGeom prst="rect">
            <a:avLst/>
          </a:prstGeom>
          <a:solidFill>
            <a:schemeClr val="tx2">
              <a:lumMod val="40000"/>
              <a:lumOff val="60000"/>
            </a:schemeClr>
          </a:solidFill>
          <a:ln w="12700">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dirty="0"/>
          </a:p>
        </p:txBody>
      </p:sp>
      <p:sp>
        <p:nvSpPr>
          <p:cNvPr id="3" name="8 млрд человек…">
            <a:extLst>
              <a:ext uri="{FF2B5EF4-FFF2-40B4-BE49-F238E27FC236}">
                <a16:creationId xmlns:a16="http://schemas.microsoft.com/office/drawing/2014/main" id="{BA81021A-7146-C046-D0E6-76999ECCCC05}"/>
              </a:ext>
            </a:extLst>
          </p:cNvPr>
          <p:cNvSpPr txBox="1">
            <a:spLocks/>
          </p:cNvSpPr>
          <p:nvPr/>
        </p:nvSpPr>
        <p:spPr>
          <a:xfrm>
            <a:off x="12641004" y="835391"/>
            <a:ext cx="8962373" cy="23492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r>
              <a:rPr lang="ru-RU" sz="7200" dirty="0">
                <a:solidFill>
                  <a:schemeClr val="tx1"/>
                </a:solidFill>
                <a:latin typeface="Graphik RBC LC Bold"/>
                <a:ea typeface="Graphik RBC LC Bold"/>
                <a:cs typeface="Graphik RBC LC Bold"/>
                <a:sym typeface="Graphik RBC LC Bold"/>
              </a:rPr>
              <a:t>2 сценария развития*</a:t>
            </a:r>
          </a:p>
        </p:txBody>
      </p:sp>
      <p:grpSp>
        <p:nvGrpSpPr>
          <p:cNvPr id="17" name="Group 16">
            <a:extLst>
              <a:ext uri="{FF2B5EF4-FFF2-40B4-BE49-F238E27FC236}">
                <a16:creationId xmlns:a16="http://schemas.microsoft.com/office/drawing/2014/main" id="{E710C38D-6042-63F6-CD62-A06D666FFBAA}"/>
              </a:ext>
            </a:extLst>
          </p:cNvPr>
          <p:cNvGrpSpPr/>
          <p:nvPr/>
        </p:nvGrpSpPr>
        <p:grpSpPr>
          <a:xfrm>
            <a:off x="12675384" y="8010187"/>
            <a:ext cx="10801105" cy="5001952"/>
            <a:chOff x="11477357" y="8010187"/>
            <a:chExt cx="10801105" cy="5001952"/>
          </a:xfrm>
        </p:grpSpPr>
        <p:sp>
          <p:nvSpPr>
            <p:cNvPr id="7" name="Угроза корпоративным доходам…">
              <a:extLst>
                <a:ext uri="{FF2B5EF4-FFF2-40B4-BE49-F238E27FC236}">
                  <a16:creationId xmlns:a16="http://schemas.microsoft.com/office/drawing/2014/main" id="{A2DF78EC-FFFA-31B5-F4D9-0D50F72B8851}"/>
                </a:ext>
              </a:extLst>
            </p:cNvPr>
            <p:cNvSpPr txBox="1">
              <a:spLocks/>
            </p:cNvSpPr>
            <p:nvPr/>
          </p:nvSpPr>
          <p:spPr>
            <a:xfrm>
              <a:off x="11477357" y="8010187"/>
              <a:ext cx="10046289" cy="86177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defTabSz="457200" hangingPunct="1">
                <a:spcBef>
                  <a:spcPts val="0"/>
                </a:spcBef>
                <a:spcAft>
                  <a:spcPts val="1200"/>
                </a:spcAft>
                <a:buSzPct val="100000"/>
                <a:defRPr sz="3000"/>
              </a:pPr>
              <a:r>
                <a:rPr lang="ru-RU" sz="4400" b="0" i="0" u="none" strike="noStrike" dirty="0">
                  <a:solidFill>
                    <a:srgbClr val="C00000"/>
                  </a:solidFill>
                  <a:effectLst/>
                  <a:latin typeface="GraphikCy"/>
                </a:rPr>
                <a:t>«Глобальный кризис»</a:t>
              </a:r>
            </a:p>
          </p:txBody>
        </p:sp>
        <p:sp>
          <p:nvSpPr>
            <p:cNvPr id="10" name="TextBox 9">
              <a:extLst>
                <a:ext uri="{FF2B5EF4-FFF2-40B4-BE49-F238E27FC236}">
                  <a16:creationId xmlns:a16="http://schemas.microsoft.com/office/drawing/2014/main" id="{317C4D9A-41A6-0980-7B6D-7E3545184A37}"/>
                </a:ext>
              </a:extLst>
            </p:cNvPr>
            <p:cNvSpPr txBox="1"/>
            <p:nvPr/>
          </p:nvSpPr>
          <p:spPr>
            <a:xfrm>
              <a:off x="11477357" y="8916117"/>
              <a:ext cx="5265605" cy="166199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821531">
                <a:defRPr sz="3200">
                  <a:solidFill>
                    <a:srgbClr val="FFFFFF"/>
                  </a:solidFill>
                  <a:latin typeface="Helvetica Light"/>
                  <a:ea typeface="Helvetica Light"/>
                  <a:cs typeface="Helvetica Light"/>
                  <a:sym typeface="Helvetica Light"/>
                </a:defRPr>
              </a:pPr>
              <a:r>
                <a:rPr lang="ru-RU" sz="3400" dirty="0">
                  <a:solidFill>
                    <a:srgbClr val="222222"/>
                  </a:solidFill>
                  <a:latin typeface="Graphik RBC LC Medium" panose="020B0503030202060203" pitchFamily="34" charset="0"/>
                </a:rPr>
                <a:t>Нефть</a:t>
              </a:r>
            </a:p>
            <a:p>
              <a:pPr defTabSz="821531">
                <a:defRPr sz="3200">
                  <a:solidFill>
                    <a:srgbClr val="FFFFFF"/>
                  </a:solidFill>
                  <a:latin typeface="Helvetica Light"/>
                  <a:ea typeface="Helvetica Light"/>
                  <a:cs typeface="Helvetica Light"/>
                  <a:sym typeface="Helvetica Light"/>
                </a:defRPr>
              </a:pPr>
              <a:r>
                <a:rPr lang="ru-RU" sz="3400" dirty="0">
                  <a:solidFill>
                    <a:srgbClr val="222222"/>
                  </a:solidFill>
                  <a:latin typeface="Graphik RBC LC Regular" panose="020B0503030202060203" pitchFamily="34" charset="0"/>
                </a:rPr>
                <a:t>$35/</a:t>
              </a:r>
              <a:r>
                <a:rPr lang="ru-RU" sz="3400" dirty="0" err="1">
                  <a:solidFill>
                    <a:srgbClr val="222222"/>
                  </a:solidFill>
                  <a:latin typeface="Graphik RBC LC Regular" panose="020B0503030202060203" pitchFamily="34" charset="0"/>
                </a:rPr>
                <a:t>барр</a:t>
              </a:r>
              <a:r>
                <a:rPr lang="ru-RU" sz="3400" dirty="0">
                  <a:solidFill>
                    <a:srgbClr val="222222"/>
                  </a:solidFill>
                  <a:latin typeface="Graphik RBC LC Regular" panose="020B0503030202060203" pitchFamily="34" charset="0"/>
                </a:rPr>
                <a:t>. в 2023–24</a:t>
              </a:r>
            </a:p>
            <a:p>
              <a:pPr defTabSz="821531">
                <a:defRPr sz="3200">
                  <a:solidFill>
                    <a:srgbClr val="FFFFFF"/>
                  </a:solidFill>
                  <a:latin typeface="Helvetica Light"/>
                  <a:ea typeface="Helvetica Light"/>
                  <a:cs typeface="Helvetica Light"/>
                  <a:sym typeface="Helvetica Light"/>
                </a:defRPr>
              </a:pPr>
              <a:r>
                <a:rPr lang="ru-RU" sz="3400" dirty="0">
                  <a:solidFill>
                    <a:srgbClr val="222222"/>
                  </a:solidFill>
                  <a:latin typeface="Graphik RBC LC Regular" panose="020B0503030202060203" pitchFamily="34" charset="0"/>
                </a:rPr>
                <a:t>$40/</a:t>
              </a:r>
              <a:r>
                <a:rPr lang="ru-RU" sz="3400" dirty="0" err="1">
                  <a:solidFill>
                    <a:srgbClr val="222222"/>
                  </a:solidFill>
                  <a:latin typeface="Graphik RBC LC Regular" panose="020B0503030202060203" pitchFamily="34" charset="0"/>
                </a:rPr>
                <a:t>барр</a:t>
              </a:r>
              <a:r>
                <a:rPr lang="ru-RU" sz="3400" dirty="0">
                  <a:solidFill>
                    <a:srgbClr val="222222"/>
                  </a:solidFill>
                  <a:latin typeface="Graphik RBC LC Regular" panose="020B0503030202060203" pitchFamily="34" charset="0"/>
                </a:rPr>
                <a:t>. в 2025</a:t>
              </a:r>
              <a:endParaRPr lang="ru-RU" sz="3400" dirty="0">
                <a:latin typeface="Graphik RBC LC Regular" panose="020B0503030202060203" pitchFamily="34" charset="0"/>
              </a:endParaRPr>
            </a:p>
          </p:txBody>
        </p:sp>
        <p:sp>
          <p:nvSpPr>
            <p:cNvPr id="11" name="TextBox 10">
              <a:extLst>
                <a:ext uri="{FF2B5EF4-FFF2-40B4-BE49-F238E27FC236}">
                  <a16:creationId xmlns:a16="http://schemas.microsoft.com/office/drawing/2014/main" id="{7433EC98-6BA4-B82A-9080-ED54FEFAECC7}"/>
                </a:ext>
              </a:extLst>
            </p:cNvPr>
            <p:cNvSpPr txBox="1"/>
            <p:nvPr/>
          </p:nvSpPr>
          <p:spPr>
            <a:xfrm>
              <a:off x="17012857" y="8871959"/>
              <a:ext cx="5265605" cy="166199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821531">
                <a:defRPr sz="3200">
                  <a:solidFill>
                    <a:srgbClr val="FFFFFF"/>
                  </a:solidFill>
                  <a:latin typeface="Helvetica Light"/>
                  <a:ea typeface="Helvetica Light"/>
                  <a:cs typeface="Helvetica Light"/>
                  <a:sym typeface="Helvetica Light"/>
                </a:defRPr>
              </a:pPr>
              <a:r>
                <a:rPr lang="ru-RU" sz="3400" dirty="0">
                  <a:solidFill>
                    <a:srgbClr val="222222"/>
                  </a:solidFill>
                  <a:latin typeface="Graphik RBC LC Medium" panose="020B0503030202060203" pitchFamily="34" charset="0"/>
                </a:rPr>
                <a:t>Инфляция</a:t>
              </a:r>
            </a:p>
            <a:p>
              <a:pPr defTabSz="821531">
                <a:defRPr sz="3200">
                  <a:solidFill>
                    <a:srgbClr val="FFFFFF"/>
                  </a:solidFill>
                  <a:latin typeface="Helvetica Light"/>
                  <a:ea typeface="Helvetica Light"/>
                  <a:cs typeface="Helvetica Light"/>
                  <a:sym typeface="Helvetica Light"/>
                </a:defRPr>
              </a:pPr>
              <a:r>
                <a:rPr lang="ru-RU" sz="3400" dirty="0">
                  <a:solidFill>
                    <a:srgbClr val="222222"/>
                  </a:solidFill>
                  <a:latin typeface="Graphik RBC LC Regular" panose="020B0503030202060203" pitchFamily="34" charset="0"/>
                </a:rPr>
                <a:t>13-16% в 2023</a:t>
              </a:r>
            </a:p>
            <a:p>
              <a:pPr defTabSz="821531">
                <a:defRPr sz="3200">
                  <a:solidFill>
                    <a:srgbClr val="FFFFFF"/>
                  </a:solidFill>
                  <a:latin typeface="Helvetica Light"/>
                  <a:ea typeface="Helvetica Light"/>
                  <a:cs typeface="Helvetica Light"/>
                  <a:sym typeface="Helvetica Light"/>
                </a:defRPr>
              </a:pPr>
              <a:r>
                <a:rPr lang="ru-RU" sz="3400" dirty="0">
                  <a:solidFill>
                    <a:srgbClr val="222222"/>
                  </a:solidFill>
                  <a:latin typeface="Graphik RBC LC Regular" panose="020B0503030202060203" pitchFamily="34" charset="0"/>
                </a:rPr>
                <a:t>4% в 2025</a:t>
              </a:r>
              <a:endParaRPr lang="ru-RU" sz="3400" dirty="0">
                <a:latin typeface="Graphik RBC LC Regular" panose="020B0503030202060203" pitchFamily="34" charset="0"/>
              </a:endParaRPr>
            </a:p>
          </p:txBody>
        </p:sp>
        <p:sp>
          <p:nvSpPr>
            <p:cNvPr id="12" name="TextBox 11">
              <a:extLst>
                <a:ext uri="{FF2B5EF4-FFF2-40B4-BE49-F238E27FC236}">
                  <a16:creationId xmlns:a16="http://schemas.microsoft.com/office/drawing/2014/main" id="{CCE86BAB-6DDE-C94D-635E-26A2FAB5988A}"/>
                </a:ext>
              </a:extLst>
            </p:cNvPr>
            <p:cNvSpPr txBox="1"/>
            <p:nvPr/>
          </p:nvSpPr>
          <p:spPr>
            <a:xfrm>
              <a:off x="11477357" y="10826925"/>
              <a:ext cx="5265605" cy="218521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821531">
                <a:defRPr sz="3200">
                  <a:solidFill>
                    <a:srgbClr val="FFFFFF"/>
                  </a:solidFill>
                  <a:latin typeface="Helvetica Light"/>
                  <a:ea typeface="Helvetica Light"/>
                  <a:cs typeface="Helvetica Light"/>
                  <a:sym typeface="Helvetica Light"/>
                </a:defRPr>
              </a:pPr>
              <a:r>
                <a:rPr lang="ru-RU" sz="3400" dirty="0">
                  <a:solidFill>
                    <a:srgbClr val="222222"/>
                  </a:solidFill>
                  <a:latin typeface="Graphik RBC LC Medium" panose="020B0503030202060203" pitchFamily="34" charset="0"/>
                </a:rPr>
                <a:t>Ключевая ставка</a:t>
              </a:r>
            </a:p>
            <a:p>
              <a:pPr defTabSz="821531">
                <a:defRPr sz="3200">
                  <a:solidFill>
                    <a:srgbClr val="FFFFFF"/>
                  </a:solidFill>
                  <a:latin typeface="Helvetica Light"/>
                  <a:ea typeface="Helvetica Light"/>
                  <a:cs typeface="Helvetica Light"/>
                  <a:sym typeface="Helvetica Light"/>
                </a:defRPr>
              </a:pPr>
              <a:r>
                <a:rPr lang="ru-RU" sz="3400" dirty="0">
                  <a:solidFill>
                    <a:srgbClr val="222222"/>
                  </a:solidFill>
                  <a:latin typeface="Graphik RBC LC Regular" panose="020B0503030202060203" pitchFamily="34" charset="0"/>
                </a:rPr>
                <a:t>11,5-13,5% в 2023</a:t>
              </a:r>
            </a:p>
            <a:p>
              <a:pPr defTabSz="821531">
                <a:defRPr sz="3200">
                  <a:solidFill>
                    <a:srgbClr val="FFFFFF"/>
                  </a:solidFill>
                  <a:latin typeface="Helvetica Light"/>
                  <a:ea typeface="Helvetica Light"/>
                  <a:cs typeface="Helvetica Light"/>
                  <a:sym typeface="Helvetica Light"/>
                </a:defRPr>
              </a:pPr>
              <a:r>
                <a:rPr lang="ru-RU" sz="3400" dirty="0">
                  <a:solidFill>
                    <a:srgbClr val="222222"/>
                  </a:solidFill>
                  <a:latin typeface="Graphik RBC LC Regular" panose="020B0503030202060203" pitchFamily="34" charset="0"/>
                </a:rPr>
                <a:t>12-13% в 2024</a:t>
              </a:r>
            </a:p>
            <a:p>
              <a:pPr defTabSz="821531">
                <a:defRPr sz="3200">
                  <a:solidFill>
                    <a:srgbClr val="FFFFFF"/>
                  </a:solidFill>
                  <a:latin typeface="Helvetica Light"/>
                  <a:ea typeface="Helvetica Light"/>
                  <a:cs typeface="Helvetica Light"/>
                  <a:sym typeface="Helvetica Light"/>
                </a:defRPr>
              </a:pPr>
              <a:r>
                <a:rPr lang="ru-RU" sz="3400" dirty="0">
                  <a:solidFill>
                    <a:srgbClr val="222222"/>
                  </a:solidFill>
                  <a:latin typeface="Graphik RBC LC Regular" panose="020B0503030202060203" pitchFamily="34" charset="0"/>
                </a:rPr>
                <a:t>6-7% в 2025</a:t>
              </a:r>
              <a:endParaRPr lang="ru-RU" sz="3400" dirty="0">
                <a:latin typeface="Graphik RBC LC Regular" panose="020B0503030202060203" pitchFamily="34" charset="0"/>
              </a:endParaRPr>
            </a:p>
          </p:txBody>
        </p:sp>
      </p:grpSp>
      <p:grpSp>
        <p:nvGrpSpPr>
          <p:cNvPr id="16" name="Group 15">
            <a:extLst>
              <a:ext uri="{FF2B5EF4-FFF2-40B4-BE49-F238E27FC236}">
                <a16:creationId xmlns:a16="http://schemas.microsoft.com/office/drawing/2014/main" id="{5E2C3D66-BBC0-02C1-DB30-7014D4CE1F13}"/>
              </a:ext>
            </a:extLst>
          </p:cNvPr>
          <p:cNvGrpSpPr/>
          <p:nvPr/>
        </p:nvGrpSpPr>
        <p:grpSpPr>
          <a:xfrm>
            <a:off x="12668713" y="2882170"/>
            <a:ext cx="10801105" cy="4922265"/>
            <a:chOff x="11470686" y="2882170"/>
            <a:chExt cx="10801105" cy="4922265"/>
          </a:xfrm>
        </p:grpSpPr>
        <p:sp>
          <p:nvSpPr>
            <p:cNvPr id="5" name="Угроза корпоративным доходам…">
              <a:extLst>
                <a:ext uri="{FF2B5EF4-FFF2-40B4-BE49-F238E27FC236}">
                  <a16:creationId xmlns:a16="http://schemas.microsoft.com/office/drawing/2014/main" id="{16A027D9-B3AD-8D80-572C-A4F036CB142B}"/>
                </a:ext>
              </a:extLst>
            </p:cNvPr>
            <p:cNvSpPr txBox="1">
              <a:spLocks/>
            </p:cNvSpPr>
            <p:nvPr/>
          </p:nvSpPr>
          <p:spPr>
            <a:xfrm>
              <a:off x="11470686" y="2882170"/>
              <a:ext cx="10046289" cy="86177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defTabSz="457200" hangingPunct="1">
                <a:spcBef>
                  <a:spcPts val="0"/>
                </a:spcBef>
                <a:spcAft>
                  <a:spcPts val="1200"/>
                </a:spcAft>
                <a:buSzPct val="100000"/>
                <a:defRPr sz="3000"/>
              </a:pPr>
              <a:r>
                <a:rPr lang="ru-RU" sz="4400" b="0" i="0" u="none" strike="noStrike" dirty="0">
                  <a:solidFill>
                    <a:srgbClr val="00AB70"/>
                  </a:solidFill>
                  <a:effectLst/>
                  <a:latin typeface="GraphikCy"/>
                </a:rPr>
                <a:t>«Ускоренная адаптация»</a:t>
              </a:r>
            </a:p>
          </p:txBody>
        </p:sp>
        <p:sp>
          <p:nvSpPr>
            <p:cNvPr id="13" name="TextBox 12">
              <a:extLst>
                <a:ext uri="{FF2B5EF4-FFF2-40B4-BE49-F238E27FC236}">
                  <a16:creationId xmlns:a16="http://schemas.microsoft.com/office/drawing/2014/main" id="{80959C99-38FF-6585-0068-55CDDDF9D5EF}"/>
                </a:ext>
              </a:extLst>
            </p:cNvPr>
            <p:cNvSpPr txBox="1"/>
            <p:nvPr/>
          </p:nvSpPr>
          <p:spPr>
            <a:xfrm>
              <a:off x="11470686" y="3708413"/>
              <a:ext cx="5265605" cy="113877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821531">
                <a:defRPr sz="3200">
                  <a:solidFill>
                    <a:srgbClr val="FFFFFF"/>
                  </a:solidFill>
                  <a:latin typeface="Helvetica Light"/>
                  <a:ea typeface="Helvetica Light"/>
                  <a:cs typeface="Helvetica Light"/>
                  <a:sym typeface="Helvetica Light"/>
                </a:defRPr>
              </a:pPr>
              <a:r>
                <a:rPr lang="ru-RU" sz="3400" dirty="0">
                  <a:solidFill>
                    <a:srgbClr val="222222"/>
                  </a:solidFill>
                  <a:latin typeface="Graphik RBC LC Medium" panose="020B0503030202060203" pitchFamily="34" charset="0"/>
                </a:rPr>
                <a:t>Нефть</a:t>
              </a:r>
            </a:p>
            <a:p>
              <a:pPr defTabSz="821531">
                <a:defRPr sz="3200">
                  <a:solidFill>
                    <a:srgbClr val="FFFFFF"/>
                  </a:solidFill>
                  <a:latin typeface="Helvetica Light"/>
                  <a:ea typeface="Helvetica Light"/>
                  <a:cs typeface="Helvetica Light"/>
                  <a:sym typeface="Helvetica Light"/>
                </a:defRPr>
              </a:pPr>
              <a:r>
                <a:rPr lang="ru-RU" sz="3400" dirty="0">
                  <a:solidFill>
                    <a:srgbClr val="222222"/>
                  </a:solidFill>
                  <a:latin typeface="Graphik RBC LC Regular" panose="020B0503030202060203" pitchFamily="34" charset="0"/>
                </a:rPr>
                <a:t>$90/</a:t>
              </a:r>
              <a:r>
                <a:rPr lang="ru-RU" sz="3400" dirty="0" err="1">
                  <a:solidFill>
                    <a:srgbClr val="222222"/>
                  </a:solidFill>
                  <a:latin typeface="Graphik RBC LC Regular" panose="020B0503030202060203" pitchFamily="34" charset="0"/>
                </a:rPr>
                <a:t>барр</a:t>
              </a:r>
              <a:r>
                <a:rPr lang="ru-RU" sz="3400" dirty="0">
                  <a:solidFill>
                    <a:srgbClr val="222222"/>
                  </a:solidFill>
                  <a:latin typeface="Graphik RBC LC Regular" panose="020B0503030202060203" pitchFamily="34" charset="0"/>
                </a:rPr>
                <a:t>. в 2023–24</a:t>
              </a:r>
            </a:p>
          </p:txBody>
        </p:sp>
        <p:sp>
          <p:nvSpPr>
            <p:cNvPr id="14" name="TextBox 13">
              <a:extLst>
                <a:ext uri="{FF2B5EF4-FFF2-40B4-BE49-F238E27FC236}">
                  <a16:creationId xmlns:a16="http://schemas.microsoft.com/office/drawing/2014/main" id="{CFE3C7BF-353F-D8BD-770E-6FFD70A37E18}"/>
                </a:ext>
              </a:extLst>
            </p:cNvPr>
            <p:cNvSpPr txBox="1"/>
            <p:nvPr/>
          </p:nvSpPr>
          <p:spPr>
            <a:xfrm>
              <a:off x="17006186" y="3664255"/>
              <a:ext cx="5265605" cy="166199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821531">
                <a:defRPr sz="3200">
                  <a:solidFill>
                    <a:srgbClr val="FFFFFF"/>
                  </a:solidFill>
                  <a:latin typeface="Helvetica Light"/>
                  <a:ea typeface="Helvetica Light"/>
                  <a:cs typeface="Helvetica Light"/>
                  <a:sym typeface="Helvetica Light"/>
                </a:defRPr>
              </a:pPr>
              <a:r>
                <a:rPr lang="ru-RU" sz="3400" dirty="0">
                  <a:solidFill>
                    <a:srgbClr val="222222"/>
                  </a:solidFill>
                  <a:latin typeface="Graphik RBC LC Medium" panose="020B0503030202060203" pitchFamily="34" charset="0"/>
                </a:rPr>
                <a:t>Инфляция</a:t>
              </a:r>
            </a:p>
            <a:p>
              <a:pPr defTabSz="821531">
                <a:defRPr sz="3200">
                  <a:solidFill>
                    <a:srgbClr val="FFFFFF"/>
                  </a:solidFill>
                  <a:latin typeface="Helvetica Light"/>
                  <a:ea typeface="Helvetica Light"/>
                  <a:cs typeface="Helvetica Light"/>
                  <a:sym typeface="Helvetica Light"/>
                </a:defRPr>
              </a:pPr>
              <a:r>
                <a:rPr lang="ru-RU" sz="3400" dirty="0">
                  <a:solidFill>
                    <a:srgbClr val="222222"/>
                  </a:solidFill>
                  <a:latin typeface="Graphik RBC LC Regular" panose="020B0503030202060203" pitchFamily="34" charset="0"/>
                </a:rPr>
                <a:t>3,5-5,5% в 2023</a:t>
              </a:r>
            </a:p>
            <a:p>
              <a:pPr defTabSz="821531">
                <a:defRPr sz="3200">
                  <a:solidFill>
                    <a:srgbClr val="FFFFFF"/>
                  </a:solidFill>
                  <a:latin typeface="Helvetica Light"/>
                  <a:ea typeface="Helvetica Light"/>
                  <a:cs typeface="Helvetica Light"/>
                  <a:sym typeface="Helvetica Light"/>
                </a:defRPr>
              </a:pPr>
              <a:r>
                <a:rPr lang="ru-RU" sz="3400" dirty="0">
                  <a:solidFill>
                    <a:srgbClr val="222222"/>
                  </a:solidFill>
                  <a:latin typeface="Graphik RBC LC Regular" panose="020B0503030202060203" pitchFamily="34" charset="0"/>
                </a:rPr>
                <a:t>4% в 2024-25</a:t>
              </a:r>
              <a:endParaRPr lang="ru-RU" sz="3400" dirty="0">
                <a:latin typeface="Graphik RBC LC Regular" panose="020B0503030202060203" pitchFamily="34" charset="0"/>
              </a:endParaRPr>
            </a:p>
          </p:txBody>
        </p:sp>
        <p:sp>
          <p:nvSpPr>
            <p:cNvPr id="15" name="TextBox 14">
              <a:extLst>
                <a:ext uri="{FF2B5EF4-FFF2-40B4-BE49-F238E27FC236}">
                  <a16:creationId xmlns:a16="http://schemas.microsoft.com/office/drawing/2014/main" id="{550DCC21-00D9-1320-D138-9FC044FB167E}"/>
                </a:ext>
              </a:extLst>
            </p:cNvPr>
            <p:cNvSpPr txBox="1"/>
            <p:nvPr/>
          </p:nvSpPr>
          <p:spPr>
            <a:xfrm>
              <a:off x="11470686" y="5619221"/>
              <a:ext cx="5265605" cy="218521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821531">
                <a:defRPr sz="3200">
                  <a:solidFill>
                    <a:srgbClr val="FFFFFF"/>
                  </a:solidFill>
                  <a:latin typeface="Helvetica Light"/>
                  <a:ea typeface="Helvetica Light"/>
                  <a:cs typeface="Helvetica Light"/>
                  <a:sym typeface="Helvetica Light"/>
                </a:defRPr>
              </a:pPr>
              <a:r>
                <a:rPr lang="ru-RU" sz="3400" dirty="0">
                  <a:solidFill>
                    <a:srgbClr val="222222"/>
                  </a:solidFill>
                  <a:latin typeface="Graphik RBC LC Medium" panose="020B0503030202060203" pitchFamily="34" charset="0"/>
                </a:rPr>
                <a:t>Ключевая ставка</a:t>
              </a:r>
            </a:p>
            <a:p>
              <a:pPr defTabSz="821531">
                <a:defRPr sz="3200">
                  <a:solidFill>
                    <a:srgbClr val="FFFFFF"/>
                  </a:solidFill>
                  <a:latin typeface="Helvetica Light"/>
                  <a:ea typeface="Helvetica Light"/>
                  <a:cs typeface="Helvetica Light"/>
                  <a:sym typeface="Helvetica Light"/>
                </a:defRPr>
              </a:pPr>
              <a:r>
                <a:rPr lang="ru-RU" sz="3400" dirty="0">
                  <a:solidFill>
                    <a:srgbClr val="222222"/>
                  </a:solidFill>
                  <a:latin typeface="Graphik RBC LC Regular" panose="020B0503030202060203" pitchFamily="34" charset="0"/>
                </a:rPr>
                <a:t>5,5-7,5% в 2023</a:t>
              </a:r>
            </a:p>
            <a:p>
              <a:pPr defTabSz="821531">
                <a:defRPr sz="3200">
                  <a:solidFill>
                    <a:srgbClr val="FFFFFF"/>
                  </a:solidFill>
                  <a:latin typeface="Helvetica Light"/>
                  <a:ea typeface="Helvetica Light"/>
                  <a:cs typeface="Helvetica Light"/>
                  <a:sym typeface="Helvetica Light"/>
                </a:defRPr>
              </a:pPr>
              <a:r>
                <a:rPr lang="ru-RU" sz="3400" dirty="0">
                  <a:solidFill>
                    <a:srgbClr val="222222"/>
                  </a:solidFill>
                  <a:latin typeface="Graphik RBC LC Regular" panose="020B0503030202060203" pitchFamily="34" charset="0"/>
                </a:rPr>
                <a:t>5-6% в 2024-25</a:t>
              </a:r>
            </a:p>
            <a:p>
              <a:pPr defTabSz="821531">
                <a:defRPr sz="3200">
                  <a:solidFill>
                    <a:srgbClr val="FFFFFF"/>
                  </a:solidFill>
                  <a:latin typeface="Helvetica Light"/>
                  <a:ea typeface="Helvetica Light"/>
                  <a:cs typeface="Helvetica Light"/>
                  <a:sym typeface="Helvetica Light"/>
                </a:defRPr>
              </a:pPr>
              <a:endParaRPr lang="ru-RU" sz="3400" dirty="0">
                <a:solidFill>
                  <a:srgbClr val="222222"/>
                </a:solidFill>
                <a:latin typeface="Graphik RBC LC Regular" panose="020B0503030202060203" pitchFamily="34" charset="0"/>
              </a:endParaRPr>
            </a:p>
          </p:txBody>
        </p:sp>
      </p:grpSp>
      <p:sp>
        <p:nvSpPr>
          <p:cNvPr id="19" name="TextBox 18">
            <a:extLst>
              <a:ext uri="{FF2B5EF4-FFF2-40B4-BE49-F238E27FC236}">
                <a16:creationId xmlns:a16="http://schemas.microsoft.com/office/drawing/2014/main" id="{0DD1496C-3FA3-BC50-E5A4-86E3FE230271}"/>
              </a:ext>
            </a:extLst>
          </p:cNvPr>
          <p:cNvSpPr txBox="1"/>
          <p:nvPr/>
        </p:nvSpPr>
        <p:spPr>
          <a:xfrm>
            <a:off x="18227040" y="12480498"/>
            <a:ext cx="3718560" cy="101566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821531">
              <a:defRPr sz="3200">
                <a:solidFill>
                  <a:srgbClr val="FFFFFF"/>
                </a:solidFill>
                <a:latin typeface="Helvetica Light"/>
                <a:ea typeface="Helvetica Light"/>
                <a:cs typeface="Helvetica Light"/>
                <a:sym typeface="Helvetica Light"/>
              </a:defRPr>
            </a:pPr>
            <a:r>
              <a:rPr lang="ru-RU" sz="2000" dirty="0">
                <a:solidFill>
                  <a:srgbClr val="222222"/>
                </a:solidFill>
                <a:latin typeface="Graphik RBC LC Regular" panose="020B0503030202060203" pitchFamily="34" charset="0"/>
              </a:rPr>
              <a:t>* ЦБ опубликовал сценарии в августе; после сентября обновлений пока не было</a:t>
            </a:r>
            <a:endParaRPr lang="ru-RU" sz="2000" dirty="0">
              <a:latin typeface="Graphik RBC LC Regular" panose="020B0503030202060203" pitchFamily="34" charset="0"/>
            </a:endParaRPr>
          </a:p>
        </p:txBody>
      </p:sp>
    </p:spTree>
    <p:extLst>
      <p:ext uri="{BB962C8B-B14F-4D97-AF65-F5344CB8AC3E}">
        <p14:creationId xmlns:p14="http://schemas.microsoft.com/office/powerpoint/2010/main" val="32775188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8 млрд человек…"/>
          <p:cNvSpPr txBox="1">
            <a:spLocks noGrp="1"/>
          </p:cNvSpPr>
          <p:nvPr>
            <p:ph type="body" idx="21"/>
          </p:nvPr>
        </p:nvSpPr>
        <p:spPr>
          <a:xfrm>
            <a:off x="732547" y="932367"/>
            <a:ext cx="7131293" cy="2176593"/>
          </a:xfrm>
          <a:prstGeom prst="rect">
            <a:avLst/>
          </a:prstGeom>
        </p:spPr>
        <p:txBody>
          <a:bodyPr>
            <a:normAutofit fontScale="92500"/>
          </a:bodyPr>
          <a:lstStyle/>
          <a:p>
            <a:pPr>
              <a:lnSpc>
                <a:spcPct val="90000"/>
              </a:lnSpc>
              <a:defRPr sz="16000">
                <a:latin typeface="Graphik RBC LC Bold"/>
                <a:ea typeface="Graphik RBC LC Bold"/>
                <a:cs typeface="Graphik RBC LC Bold"/>
                <a:sym typeface="Graphik RBC LC Bold"/>
              </a:defRPr>
            </a:pPr>
            <a:r>
              <a:rPr lang="ru-RU" sz="12700" dirty="0"/>
              <a:t>ВВП/ВРП</a:t>
            </a:r>
          </a:p>
        </p:txBody>
      </p:sp>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24</a:t>
            </a:fld>
            <a:endParaRPr/>
          </a:p>
        </p:txBody>
      </p:sp>
      <p:sp>
        <p:nvSpPr>
          <p:cNvPr id="4" name="Угроза корпоративным доходам…">
            <a:extLst>
              <a:ext uri="{FF2B5EF4-FFF2-40B4-BE49-F238E27FC236}">
                <a16:creationId xmlns:a16="http://schemas.microsoft.com/office/drawing/2014/main" id="{803465D5-9E3C-88AD-BEEB-C91BD6011741}"/>
              </a:ext>
            </a:extLst>
          </p:cNvPr>
          <p:cNvSpPr txBox="1">
            <a:spLocks/>
          </p:cNvSpPr>
          <p:nvPr/>
        </p:nvSpPr>
        <p:spPr>
          <a:xfrm>
            <a:off x="732547" y="3584127"/>
            <a:ext cx="6034013" cy="531812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defTabSz="457200" hangingPunct="1">
              <a:lnSpc>
                <a:spcPts val="4500"/>
              </a:lnSpc>
              <a:spcBef>
                <a:spcPts val="0"/>
              </a:spcBef>
              <a:buSzPct val="100000"/>
              <a:defRPr sz="3000"/>
            </a:pPr>
            <a:r>
              <a:rPr lang="ru-RU" sz="7200" dirty="0">
                <a:solidFill>
                  <a:srgbClr val="C00000"/>
                </a:solidFill>
                <a:latin typeface="Graphik RBC LC Regular" panose="020B0503030202060203" pitchFamily="34" charset="0"/>
              </a:rPr>
              <a:t>-2,9% ВВП</a:t>
            </a:r>
          </a:p>
          <a:p>
            <a:pPr defTabSz="457200" hangingPunct="1">
              <a:lnSpc>
                <a:spcPts val="4500"/>
              </a:lnSpc>
              <a:spcBef>
                <a:spcPts val="0"/>
              </a:spcBef>
              <a:buSzPct val="100000"/>
              <a:defRPr sz="3000"/>
            </a:pPr>
            <a:r>
              <a:rPr lang="ru-RU" sz="3600" dirty="0">
                <a:solidFill>
                  <a:srgbClr val="C00000"/>
                </a:solidFill>
                <a:latin typeface="Graphik RBC LC Regular" panose="020B0503030202060203" pitchFamily="34" charset="0"/>
              </a:rPr>
              <a:t> прогноз Минэкономразвития по итогам 2022</a:t>
            </a:r>
          </a:p>
          <a:p>
            <a:pPr defTabSz="457200" hangingPunct="1">
              <a:lnSpc>
                <a:spcPts val="4500"/>
              </a:lnSpc>
              <a:spcBef>
                <a:spcPts val="0"/>
              </a:spcBef>
              <a:buSzPct val="100000"/>
              <a:defRPr sz="3000"/>
            </a:pPr>
            <a:endParaRPr lang="ru-RU" sz="3600" dirty="0">
              <a:solidFill>
                <a:srgbClr val="C00000"/>
              </a:solidFill>
              <a:latin typeface="Graphik RBC LC Regular" panose="020B0503030202060203" pitchFamily="34" charset="0"/>
            </a:endParaRPr>
          </a:p>
          <a:p>
            <a:pPr defTabSz="457200" hangingPunct="1">
              <a:lnSpc>
                <a:spcPts val="4500"/>
              </a:lnSpc>
              <a:spcBef>
                <a:spcPts val="0"/>
              </a:spcBef>
              <a:buSzPct val="100000"/>
              <a:defRPr sz="3000"/>
            </a:pPr>
            <a:r>
              <a:rPr lang="ru-RU" sz="4000" dirty="0">
                <a:solidFill>
                  <a:srgbClr val="C00000"/>
                </a:solidFill>
                <a:latin typeface="Graphik RBC LC Regular" panose="020B0503030202060203" pitchFamily="34" charset="0"/>
              </a:rPr>
              <a:t>-0,8% на 2023</a:t>
            </a:r>
          </a:p>
          <a:p>
            <a:pPr defTabSz="457200" hangingPunct="1">
              <a:lnSpc>
                <a:spcPts val="4500"/>
              </a:lnSpc>
              <a:spcBef>
                <a:spcPts val="0"/>
              </a:spcBef>
              <a:buSzPct val="100000"/>
              <a:defRPr sz="3000"/>
            </a:pPr>
            <a:endParaRPr lang="ru-RU" sz="3600" dirty="0">
              <a:solidFill>
                <a:srgbClr val="C00000"/>
              </a:solidFill>
              <a:latin typeface="Graphik RBC LC Regular" panose="020B0503030202060203" pitchFamily="34" charset="0"/>
            </a:endParaRPr>
          </a:p>
          <a:p>
            <a:pPr defTabSz="457200" hangingPunct="1">
              <a:lnSpc>
                <a:spcPts val="4500"/>
              </a:lnSpc>
              <a:spcBef>
                <a:spcPts val="0"/>
              </a:spcBef>
              <a:buSzPct val="100000"/>
              <a:defRPr sz="3000"/>
            </a:pPr>
            <a:r>
              <a:rPr lang="ru-RU" sz="3600" dirty="0">
                <a:solidFill>
                  <a:schemeClr val="bg1"/>
                </a:solidFill>
                <a:latin typeface="Graphik RBC LC Regular" panose="020B0503030202060203" pitchFamily="34" charset="0"/>
              </a:rPr>
              <a:t>63 региона не достигнут уровня 2021</a:t>
            </a:r>
          </a:p>
        </p:txBody>
      </p:sp>
      <p:sp>
        <p:nvSpPr>
          <p:cNvPr id="6" name="TextBox 5">
            <a:extLst>
              <a:ext uri="{FF2B5EF4-FFF2-40B4-BE49-F238E27FC236}">
                <a16:creationId xmlns:a16="http://schemas.microsoft.com/office/drawing/2014/main" id="{67F60A1A-296B-8CF5-DBFD-00BBACCD7213}"/>
              </a:ext>
            </a:extLst>
          </p:cNvPr>
          <p:cNvSpPr txBox="1"/>
          <p:nvPr/>
        </p:nvSpPr>
        <p:spPr>
          <a:xfrm>
            <a:off x="16405130" y="3277883"/>
            <a:ext cx="7071359" cy="695703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57200" hangingPunct="1">
              <a:lnSpc>
                <a:spcPts val="4500"/>
              </a:lnSpc>
              <a:buSzPct val="100000"/>
              <a:defRPr sz="3000"/>
            </a:pPr>
            <a:r>
              <a:rPr lang="ru-RU" sz="6000" u="none" strike="noStrike" dirty="0">
                <a:solidFill>
                  <a:schemeClr val="bg1"/>
                </a:solidFill>
                <a:effectLst/>
                <a:latin typeface="Graphik RBC LC Regular" panose="020B0503030202060203" pitchFamily="34" charset="0"/>
              </a:rPr>
              <a:t>52,1% ВРП </a:t>
            </a:r>
          </a:p>
          <a:p>
            <a:pPr defTabSz="457200" hangingPunct="1">
              <a:lnSpc>
                <a:spcPts val="4500"/>
              </a:lnSpc>
              <a:buSzPct val="100000"/>
              <a:defRPr sz="3000"/>
            </a:pPr>
            <a:r>
              <a:rPr lang="ru-RU" sz="3600" u="none" strike="noStrike" dirty="0">
                <a:solidFill>
                  <a:schemeClr val="bg1"/>
                </a:solidFill>
                <a:effectLst/>
                <a:latin typeface="Graphik RBC LC Regular" panose="020B0503030202060203" pitchFamily="34" charset="0"/>
              </a:rPr>
              <a:t>формируют 9 субъектов </a:t>
            </a:r>
          </a:p>
          <a:p>
            <a:pPr defTabSz="457200" hangingPunct="1">
              <a:lnSpc>
                <a:spcPts val="4500"/>
              </a:lnSpc>
              <a:buSzPct val="100000"/>
              <a:defRPr sz="3000"/>
            </a:pPr>
            <a:r>
              <a:rPr lang="ru-RU" sz="3600" i="1" dirty="0">
                <a:solidFill>
                  <a:schemeClr val="bg1"/>
                </a:solidFill>
                <a:latin typeface="Graphik RBC LC Regular" panose="020B0503030202060203" pitchFamily="34" charset="0"/>
              </a:rPr>
              <a:t>(данные не приведены)</a:t>
            </a:r>
            <a:endParaRPr lang="ru-RU" sz="3600" i="1" u="none" strike="noStrike" dirty="0">
              <a:solidFill>
                <a:schemeClr val="bg1"/>
              </a:solidFill>
              <a:effectLst/>
              <a:latin typeface="Graphik RBC LC Regular" panose="020B0503030202060203" pitchFamily="34" charset="0"/>
            </a:endParaRPr>
          </a:p>
          <a:p>
            <a:pPr lvl="1" defTabSz="457200" hangingPunct="1">
              <a:lnSpc>
                <a:spcPts val="4500"/>
              </a:lnSpc>
              <a:buSzPct val="100000"/>
              <a:defRPr sz="3000"/>
            </a:pPr>
            <a:r>
              <a:rPr lang="ru-RU" sz="3600" u="none" strike="noStrike" dirty="0">
                <a:solidFill>
                  <a:schemeClr val="bg1"/>
                </a:solidFill>
                <a:effectLst/>
                <a:latin typeface="Graphik RBC LC Regular" panose="020B0503030202060203" pitchFamily="34" charset="0"/>
              </a:rPr>
              <a:t>Красноярский край</a:t>
            </a:r>
          </a:p>
          <a:p>
            <a:pPr lvl="1" defTabSz="457200" hangingPunct="1">
              <a:lnSpc>
                <a:spcPts val="4500"/>
              </a:lnSpc>
              <a:buSzPct val="100000"/>
              <a:defRPr sz="3000"/>
            </a:pPr>
            <a:r>
              <a:rPr lang="ru-RU" sz="3600" u="none" strike="noStrike" dirty="0">
                <a:solidFill>
                  <a:schemeClr val="bg1"/>
                </a:solidFill>
                <a:effectLst/>
                <a:latin typeface="Graphik RBC LC Regular" panose="020B0503030202060203" pitchFamily="34" charset="0"/>
              </a:rPr>
              <a:t>Краснодарский край</a:t>
            </a:r>
          </a:p>
          <a:p>
            <a:pPr lvl="1" defTabSz="457200" hangingPunct="1">
              <a:lnSpc>
                <a:spcPts val="4500"/>
              </a:lnSpc>
              <a:buSzPct val="100000"/>
              <a:defRPr sz="3000"/>
            </a:pPr>
            <a:r>
              <a:rPr lang="ru-RU" sz="3600" u="none" strike="noStrike" dirty="0">
                <a:solidFill>
                  <a:schemeClr val="bg1"/>
                </a:solidFill>
                <a:effectLst/>
                <a:latin typeface="Graphik RBC LC Regular" panose="020B0503030202060203" pitchFamily="34" charset="0"/>
              </a:rPr>
              <a:t>Москва</a:t>
            </a:r>
          </a:p>
          <a:p>
            <a:pPr lvl="1" defTabSz="457200" hangingPunct="1">
              <a:lnSpc>
                <a:spcPts val="4500"/>
              </a:lnSpc>
              <a:buSzPct val="100000"/>
              <a:defRPr sz="3000"/>
            </a:pPr>
            <a:r>
              <a:rPr lang="ru-RU" sz="3600" u="none" strike="noStrike" dirty="0">
                <a:solidFill>
                  <a:schemeClr val="bg1"/>
                </a:solidFill>
                <a:effectLst/>
                <a:latin typeface="Graphik RBC LC Regular" panose="020B0503030202060203" pitchFamily="34" charset="0"/>
              </a:rPr>
              <a:t>Московская область</a:t>
            </a:r>
          </a:p>
          <a:p>
            <a:pPr lvl="1" defTabSz="457200" hangingPunct="1">
              <a:lnSpc>
                <a:spcPts val="4500"/>
              </a:lnSpc>
              <a:buSzPct val="100000"/>
              <a:defRPr sz="3000"/>
            </a:pPr>
            <a:r>
              <a:rPr lang="ru-RU" sz="3600" u="none" strike="noStrike" dirty="0">
                <a:solidFill>
                  <a:schemeClr val="bg1"/>
                </a:solidFill>
                <a:effectLst/>
                <a:latin typeface="Graphik RBC LC Regular" panose="020B0503030202060203" pitchFamily="34" charset="0"/>
              </a:rPr>
              <a:t>Санкт-Петербург</a:t>
            </a:r>
          </a:p>
          <a:p>
            <a:pPr lvl="1" defTabSz="457200" hangingPunct="1">
              <a:lnSpc>
                <a:spcPts val="4500"/>
              </a:lnSpc>
              <a:buSzPct val="100000"/>
              <a:defRPr sz="3000"/>
            </a:pPr>
            <a:r>
              <a:rPr lang="ru-RU" sz="3600" u="none" strike="noStrike" dirty="0">
                <a:solidFill>
                  <a:schemeClr val="bg1"/>
                </a:solidFill>
                <a:effectLst/>
                <a:latin typeface="Graphik RBC LC Regular" panose="020B0503030202060203" pitchFamily="34" charset="0"/>
              </a:rPr>
              <a:t>Свердловская область</a:t>
            </a:r>
          </a:p>
          <a:p>
            <a:pPr lvl="1" defTabSz="457200" hangingPunct="1">
              <a:lnSpc>
                <a:spcPts val="4500"/>
              </a:lnSpc>
              <a:buSzPct val="100000"/>
              <a:defRPr sz="3000"/>
            </a:pPr>
            <a:r>
              <a:rPr lang="ru-RU" sz="3600" dirty="0">
                <a:solidFill>
                  <a:schemeClr val="bg1"/>
                </a:solidFill>
                <a:latin typeface="Graphik RBC LC Regular" panose="020B0503030202060203" pitchFamily="34" charset="0"/>
              </a:rPr>
              <a:t>Т</a:t>
            </a:r>
            <a:r>
              <a:rPr lang="ru-RU" sz="3600" u="none" strike="noStrike" dirty="0">
                <a:solidFill>
                  <a:schemeClr val="bg1"/>
                </a:solidFill>
                <a:effectLst/>
                <a:latin typeface="Graphik RBC LC Regular" panose="020B0503030202060203" pitchFamily="34" charset="0"/>
              </a:rPr>
              <a:t>атарстан</a:t>
            </a:r>
          </a:p>
          <a:p>
            <a:pPr lvl="1" defTabSz="457200" hangingPunct="1">
              <a:lnSpc>
                <a:spcPts val="4500"/>
              </a:lnSpc>
              <a:buSzPct val="100000"/>
              <a:defRPr sz="3000"/>
            </a:pPr>
            <a:r>
              <a:rPr lang="ru-RU" sz="3600" u="none" strike="noStrike" dirty="0">
                <a:solidFill>
                  <a:schemeClr val="bg1"/>
                </a:solidFill>
                <a:effectLst/>
                <a:latin typeface="Graphik RBC LC Regular" panose="020B0503030202060203" pitchFamily="34" charset="0"/>
              </a:rPr>
              <a:t>Ханты-Мансийский  АО</a:t>
            </a:r>
          </a:p>
          <a:p>
            <a:pPr lvl="1" defTabSz="457200" hangingPunct="1">
              <a:lnSpc>
                <a:spcPts val="4500"/>
              </a:lnSpc>
              <a:buSzPct val="100000"/>
              <a:defRPr sz="3000"/>
            </a:pPr>
            <a:r>
              <a:rPr lang="ru-RU" sz="3600" u="none" strike="noStrike" dirty="0">
                <a:solidFill>
                  <a:schemeClr val="bg1"/>
                </a:solidFill>
                <a:effectLst/>
                <a:latin typeface="Graphik RBC LC Regular" panose="020B0503030202060203" pitchFamily="34" charset="0"/>
              </a:rPr>
              <a:t>Ямало-Ненецкий АО</a:t>
            </a:r>
          </a:p>
        </p:txBody>
      </p:sp>
      <p:grpSp>
        <p:nvGrpSpPr>
          <p:cNvPr id="16" name="Group 15">
            <a:extLst>
              <a:ext uri="{FF2B5EF4-FFF2-40B4-BE49-F238E27FC236}">
                <a16:creationId xmlns:a16="http://schemas.microsoft.com/office/drawing/2014/main" id="{C9C4DF44-E8D4-2CD7-98CA-A5B526D2195B}"/>
              </a:ext>
            </a:extLst>
          </p:cNvPr>
          <p:cNvGrpSpPr/>
          <p:nvPr/>
        </p:nvGrpSpPr>
        <p:grpSpPr>
          <a:xfrm>
            <a:off x="7684406" y="3108960"/>
            <a:ext cx="7802878" cy="9265357"/>
            <a:chOff x="7863840" y="3352800"/>
            <a:chExt cx="7802878" cy="9265357"/>
          </a:xfrm>
        </p:grpSpPr>
        <p:sp>
          <p:nvSpPr>
            <p:cNvPr id="8" name="TextBox 7">
              <a:extLst>
                <a:ext uri="{FF2B5EF4-FFF2-40B4-BE49-F238E27FC236}">
                  <a16:creationId xmlns:a16="http://schemas.microsoft.com/office/drawing/2014/main" id="{9723B0C8-785A-79F2-2D9B-A6E97E675D68}"/>
                </a:ext>
              </a:extLst>
            </p:cNvPr>
            <p:cNvSpPr txBox="1"/>
            <p:nvPr/>
          </p:nvSpPr>
          <p:spPr>
            <a:xfrm>
              <a:off x="8331231" y="5354567"/>
              <a:ext cx="7335487" cy="62594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57200" hangingPunct="1">
                <a:lnSpc>
                  <a:spcPts val="4500"/>
                </a:lnSpc>
                <a:spcBef>
                  <a:spcPts val="0"/>
                </a:spcBef>
                <a:buSzPct val="100000"/>
                <a:defRPr sz="3000"/>
              </a:pPr>
              <a:r>
                <a:rPr lang="ru-RU" sz="3600" dirty="0">
                  <a:solidFill>
                    <a:schemeClr val="bg1"/>
                  </a:solidFill>
                  <a:latin typeface="Graphik RBC LC Regular" panose="020B0503030202060203" pitchFamily="34" charset="0"/>
                </a:rPr>
                <a:t>5 регионов-лидеров (4,2% ВРП):</a:t>
              </a:r>
            </a:p>
          </p:txBody>
        </p:sp>
        <p:sp>
          <p:nvSpPr>
            <p:cNvPr id="10" name="TextBox 9">
              <a:extLst>
                <a:ext uri="{FF2B5EF4-FFF2-40B4-BE49-F238E27FC236}">
                  <a16:creationId xmlns:a16="http://schemas.microsoft.com/office/drawing/2014/main" id="{80C6BA7D-659D-6799-E92A-E707A45C745C}"/>
                </a:ext>
              </a:extLst>
            </p:cNvPr>
            <p:cNvSpPr txBox="1"/>
            <p:nvPr/>
          </p:nvSpPr>
          <p:spPr>
            <a:xfrm>
              <a:off x="8331232" y="3352800"/>
              <a:ext cx="6705599" cy="120302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1">
                <a:lnSpc>
                  <a:spcPts val="4500"/>
                </a:lnSpc>
                <a:spcBef>
                  <a:spcPts val="0"/>
                </a:spcBef>
                <a:spcAft>
                  <a:spcPts val="0"/>
                </a:spcAft>
                <a:buClrTx/>
                <a:buSzPct val="100000"/>
                <a:buFontTx/>
                <a:buNone/>
                <a:tabLst/>
                <a:defRPr sz="3000"/>
              </a:pPr>
              <a:r>
                <a:rPr kumimoji="0" lang="ru-RU" sz="3600" b="0" i="0" u="none" strike="noStrike" kern="0" cap="none" spc="0" normalizeH="0" baseline="0" noProof="0" dirty="0">
                  <a:ln>
                    <a:noFill/>
                  </a:ln>
                  <a:solidFill>
                    <a:schemeClr val="bg1"/>
                  </a:solidFill>
                  <a:effectLst/>
                  <a:uLnTx/>
                  <a:uFillTx/>
                  <a:latin typeface="Graphik RBC LC Regular" panose="020B0503030202060203" pitchFamily="34" charset="0"/>
                  <a:sym typeface="Graphik RBC LC Regular"/>
                </a:rPr>
                <a:t>19 регионов по итогам 2022 покажут рост ВРП</a:t>
              </a:r>
            </a:p>
          </p:txBody>
        </p:sp>
        <p:sp>
          <p:nvSpPr>
            <p:cNvPr id="12" name="TextBox 11">
              <a:extLst>
                <a:ext uri="{FF2B5EF4-FFF2-40B4-BE49-F238E27FC236}">
                  <a16:creationId xmlns:a16="http://schemas.microsoft.com/office/drawing/2014/main" id="{C1297704-037F-5A61-C481-0BAA87D19FF6}"/>
                </a:ext>
              </a:extLst>
            </p:cNvPr>
            <p:cNvSpPr txBox="1"/>
            <p:nvPr/>
          </p:nvSpPr>
          <p:spPr>
            <a:xfrm>
              <a:off x="8331232" y="10309833"/>
              <a:ext cx="6461760" cy="230832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3600" dirty="0">
                  <a:solidFill>
                    <a:schemeClr val="bg1"/>
                  </a:solidFill>
                  <a:latin typeface="Graphik RBC LC Regular" panose="020B0503030202060203" pitchFamily="34" charset="0"/>
                </a:rPr>
                <a:t>Позитивную динамику покажут территории с ориентацией на азиатские рынки</a:t>
              </a:r>
              <a:endParaRPr lang="en-RU" sz="3600" dirty="0">
                <a:solidFill>
                  <a:schemeClr val="bg1"/>
                </a:solidFill>
                <a:latin typeface="Graphik RBC LC Regular" panose="020B0503030202060203" pitchFamily="34" charset="0"/>
              </a:endParaRPr>
            </a:p>
          </p:txBody>
        </p:sp>
        <p:sp>
          <p:nvSpPr>
            <p:cNvPr id="15" name="TextBox 14">
              <a:extLst>
                <a:ext uri="{FF2B5EF4-FFF2-40B4-BE49-F238E27FC236}">
                  <a16:creationId xmlns:a16="http://schemas.microsoft.com/office/drawing/2014/main" id="{702DAF61-0D11-7664-32B0-387141D217A4}"/>
                </a:ext>
              </a:extLst>
            </p:cNvPr>
            <p:cNvSpPr txBox="1"/>
            <p:nvPr/>
          </p:nvSpPr>
          <p:spPr>
            <a:xfrm>
              <a:off x="7863840" y="6548123"/>
              <a:ext cx="6705599" cy="29342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57200" hangingPunct="1">
                <a:lnSpc>
                  <a:spcPts val="4500"/>
                </a:lnSpc>
                <a:buSzPct val="100000"/>
                <a:defRPr sz="3000"/>
              </a:pPr>
              <a:r>
                <a:rPr lang="ru-RU" sz="3600" u="none" strike="noStrike" dirty="0">
                  <a:solidFill>
                    <a:schemeClr val="bg1"/>
                  </a:solidFill>
                  <a:effectLst/>
                  <a:latin typeface="Graphik RBC LC Regular" panose="020B0503030202060203" pitchFamily="34" charset="0"/>
                </a:rPr>
                <a:t>— Чукотка +9,5%, </a:t>
              </a:r>
            </a:p>
            <a:p>
              <a:pPr defTabSz="457200" hangingPunct="1">
                <a:lnSpc>
                  <a:spcPts val="4500"/>
                </a:lnSpc>
                <a:buSzPct val="100000"/>
                <a:defRPr sz="3000"/>
              </a:pPr>
              <a:r>
                <a:rPr lang="ru-RU" sz="3600" u="none" strike="noStrike" dirty="0">
                  <a:solidFill>
                    <a:schemeClr val="bg1"/>
                  </a:solidFill>
                  <a:effectLst/>
                  <a:latin typeface="Graphik RBC LC Regular" panose="020B0503030202060203" pitchFamily="34" charset="0"/>
                </a:rPr>
                <a:t>— Якутия +6,8%</a:t>
              </a:r>
            </a:p>
            <a:p>
              <a:pPr defTabSz="457200" hangingPunct="1">
                <a:lnSpc>
                  <a:spcPts val="4500"/>
                </a:lnSpc>
                <a:buSzPct val="100000"/>
                <a:defRPr sz="3000"/>
              </a:pPr>
              <a:r>
                <a:rPr lang="ru-RU" sz="3600" u="none" strike="noStrike" dirty="0">
                  <a:solidFill>
                    <a:schemeClr val="bg1"/>
                  </a:solidFill>
                  <a:effectLst/>
                  <a:latin typeface="Graphik RBC LC Regular" panose="020B0503030202060203" pitchFamily="34" charset="0"/>
                </a:rPr>
                <a:t>— Дагестан +3,3% </a:t>
              </a:r>
            </a:p>
            <a:p>
              <a:pPr defTabSz="457200" hangingPunct="1">
                <a:lnSpc>
                  <a:spcPts val="4500"/>
                </a:lnSpc>
                <a:buSzPct val="100000"/>
                <a:defRPr sz="3000"/>
              </a:pPr>
              <a:r>
                <a:rPr lang="ru-RU" sz="3600" u="none" strike="noStrike" dirty="0">
                  <a:solidFill>
                    <a:schemeClr val="bg1"/>
                  </a:solidFill>
                  <a:effectLst/>
                  <a:latin typeface="Graphik RBC LC Regular" panose="020B0503030202060203" pitchFamily="34" charset="0"/>
                </a:rPr>
                <a:t>— Забайкальский край +3,2% </a:t>
              </a:r>
              <a:endParaRPr lang="ru-RU" sz="3600" dirty="0">
                <a:solidFill>
                  <a:schemeClr val="bg1"/>
                </a:solidFill>
                <a:latin typeface="Graphik RBC LC Regular" panose="020B0503030202060203" pitchFamily="34" charset="0"/>
              </a:endParaRPr>
            </a:p>
            <a:p>
              <a:pPr defTabSz="457200" hangingPunct="1">
                <a:lnSpc>
                  <a:spcPts val="4500"/>
                </a:lnSpc>
                <a:buSzPct val="100000"/>
                <a:defRPr sz="3000"/>
              </a:pPr>
              <a:r>
                <a:rPr lang="ru-RU" sz="3600" u="none" strike="noStrike" dirty="0">
                  <a:solidFill>
                    <a:schemeClr val="bg1"/>
                  </a:solidFill>
                  <a:effectLst/>
                  <a:latin typeface="Graphik RBC LC Regular" panose="020B0503030202060203" pitchFamily="34" charset="0"/>
                </a:rPr>
                <a:t>— Иркутская область +2,3%</a:t>
              </a:r>
              <a:endParaRPr lang="ru-RU" sz="3600" dirty="0">
                <a:solidFill>
                  <a:schemeClr val="bg1"/>
                </a:solidFill>
                <a:latin typeface="Graphik RBC LC Regular" panose="020B0503030202060203" pitchFamily="34" charset="0"/>
              </a:endParaRPr>
            </a:p>
          </p:txBody>
        </p:sp>
      </p:grpSp>
      <p:sp>
        <p:nvSpPr>
          <p:cNvPr id="19" name="ИС2022">
            <a:extLst>
              <a:ext uri="{FF2B5EF4-FFF2-40B4-BE49-F238E27FC236}">
                <a16:creationId xmlns:a16="http://schemas.microsoft.com/office/drawing/2014/main" id="{7F8B931D-5E1F-67F1-45E4-990821430A76}"/>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spTree>
    <p:extLst>
      <p:ext uri="{BB962C8B-B14F-4D97-AF65-F5344CB8AC3E}">
        <p14:creationId xmlns:p14="http://schemas.microsoft.com/office/powerpoint/2010/main" val="29307485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8 млрд человек…"/>
          <p:cNvSpPr txBox="1">
            <a:spLocks noGrp="1"/>
          </p:cNvSpPr>
          <p:nvPr>
            <p:ph type="body" idx="21"/>
          </p:nvPr>
        </p:nvSpPr>
        <p:spPr>
          <a:xfrm>
            <a:off x="732547" y="932367"/>
            <a:ext cx="7170482" cy="2176593"/>
          </a:xfrm>
          <a:prstGeom prst="rect">
            <a:avLst/>
          </a:prstGeom>
        </p:spPr>
        <p:txBody>
          <a:bodyPr>
            <a:normAutofit fontScale="62500" lnSpcReduction="20000"/>
          </a:bodyPr>
          <a:lstStyle/>
          <a:p>
            <a:pPr>
              <a:lnSpc>
                <a:spcPct val="90000"/>
              </a:lnSpc>
              <a:defRPr sz="16000">
                <a:latin typeface="Graphik RBC LC Bold"/>
                <a:ea typeface="Graphik RBC LC Bold"/>
                <a:cs typeface="Graphik RBC LC Bold"/>
                <a:sym typeface="Graphik RBC LC Bold"/>
              </a:defRPr>
            </a:pPr>
            <a:r>
              <a:rPr lang="ru-RU" sz="12700" dirty="0"/>
              <a:t>Частичная мобилизация</a:t>
            </a:r>
          </a:p>
        </p:txBody>
      </p:sp>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a:p>
        </p:txBody>
      </p:sp>
      <p:sp>
        <p:nvSpPr>
          <p:cNvPr id="4" name="Угроза корпоративным доходам…">
            <a:extLst>
              <a:ext uri="{FF2B5EF4-FFF2-40B4-BE49-F238E27FC236}">
                <a16:creationId xmlns:a16="http://schemas.microsoft.com/office/drawing/2014/main" id="{803465D5-9E3C-88AD-BEEB-C91BD6011741}"/>
              </a:ext>
            </a:extLst>
          </p:cNvPr>
          <p:cNvSpPr txBox="1">
            <a:spLocks/>
          </p:cNvSpPr>
          <p:nvPr/>
        </p:nvSpPr>
        <p:spPr>
          <a:xfrm>
            <a:off x="163285" y="3126929"/>
            <a:ext cx="6267995" cy="35980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marL="457200" indent="-457200" defTabSz="457200" hangingPunct="1">
              <a:lnSpc>
                <a:spcPts val="4500"/>
              </a:lnSpc>
              <a:spcBef>
                <a:spcPts val="0"/>
              </a:spcBef>
              <a:buSzPct val="100000"/>
              <a:buFont typeface="System Font Regular"/>
              <a:buChar char="—"/>
              <a:defRPr sz="3000"/>
            </a:pPr>
            <a:r>
              <a:rPr lang="ru-RU" sz="3400" dirty="0"/>
              <a:t>Может негативно сказаться на МСП (один из драйверов параллельного импорта)</a:t>
            </a:r>
          </a:p>
          <a:p>
            <a:pPr marL="457200" indent="-457200" defTabSz="457200" hangingPunct="1">
              <a:lnSpc>
                <a:spcPts val="4500"/>
              </a:lnSpc>
              <a:spcBef>
                <a:spcPts val="0"/>
              </a:spcBef>
              <a:buSzPct val="100000"/>
              <a:buFont typeface="System Font Regular"/>
              <a:buChar char="—"/>
              <a:defRPr sz="3000"/>
            </a:pPr>
            <a:r>
              <a:rPr lang="ru-RU" sz="3400" dirty="0"/>
              <a:t>Инфляционные эффекты пока неочевидны</a:t>
            </a:r>
          </a:p>
        </p:txBody>
      </p:sp>
      <p:sp>
        <p:nvSpPr>
          <p:cNvPr id="9" name="ИС2022">
            <a:extLst>
              <a:ext uri="{FF2B5EF4-FFF2-40B4-BE49-F238E27FC236}">
                <a16:creationId xmlns:a16="http://schemas.microsoft.com/office/drawing/2014/main" id="{5AC1B208-AD5C-993C-E121-2ECBB5472841}"/>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sp>
        <p:nvSpPr>
          <p:cNvPr id="11" name="TextBox 10">
            <a:extLst>
              <a:ext uri="{FF2B5EF4-FFF2-40B4-BE49-F238E27FC236}">
                <a16:creationId xmlns:a16="http://schemas.microsoft.com/office/drawing/2014/main" id="{760D4849-B074-CE03-95F6-09B473CAFBC3}"/>
              </a:ext>
            </a:extLst>
          </p:cNvPr>
          <p:cNvSpPr txBox="1"/>
          <p:nvPr/>
        </p:nvSpPr>
        <p:spPr>
          <a:xfrm>
            <a:off x="642277" y="6725028"/>
            <a:ext cx="5789003" cy="218521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3400" dirty="0">
                <a:solidFill>
                  <a:schemeClr val="bg1"/>
                </a:solidFill>
              </a:rPr>
              <a:t>Рост ИПЦ</a:t>
            </a:r>
          </a:p>
          <a:p>
            <a:r>
              <a:rPr lang="ru-RU" sz="3400" dirty="0">
                <a:solidFill>
                  <a:schemeClr val="bg1"/>
                </a:solidFill>
              </a:rPr>
              <a:t>27.09-03.10:</a:t>
            </a:r>
            <a:r>
              <a:rPr lang="en-RU" sz="3400" dirty="0">
                <a:solidFill>
                  <a:schemeClr val="bg1"/>
                </a:solidFill>
              </a:rPr>
              <a:t> </a:t>
            </a:r>
            <a:r>
              <a:rPr lang="ru-RU" sz="3400" dirty="0">
                <a:solidFill>
                  <a:schemeClr val="bg1"/>
                </a:solidFill>
              </a:rPr>
              <a:t>+</a:t>
            </a:r>
            <a:r>
              <a:rPr lang="en-RU" sz="3400" dirty="0">
                <a:solidFill>
                  <a:schemeClr val="bg1"/>
                </a:solidFill>
              </a:rPr>
              <a:t>0.07% </a:t>
            </a:r>
            <a:endParaRPr lang="ru-RU" sz="3400" dirty="0">
              <a:solidFill>
                <a:schemeClr val="bg1"/>
              </a:solidFill>
            </a:endParaRPr>
          </a:p>
          <a:p>
            <a:r>
              <a:rPr lang="ru-RU" sz="3400" dirty="0">
                <a:solidFill>
                  <a:schemeClr val="bg1"/>
                </a:solidFill>
              </a:rPr>
              <a:t>20.09-26.09: +</a:t>
            </a:r>
            <a:r>
              <a:rPr lang="en-RU" sz="3400" dirty="0">
                <a:solidFill>
                  <a:schemeClr val="bg1"/>
                </a:solidFill>
              </a:rPr>
              <a:t>0.08%</a:t>
            </a:r>
            <a:endParaRPr lang="ru-RU" sz="3400" dirty="0">
              <a:solidFill>
                <a:schemeClr val="bg1"/>
              </a:solidFill>
            </a:endParaRPr>
          </a:p>
          <a:p>
            <a:r>
              <a:rPr lang="ru-RU" sz="3400" dirty="0">
                <a:solidFill>
                  <a:schemeClr val="bg1"/>
                </a:solidFill>
              </a:rPr>
              <a:t>13.09-19.09: </a:t>
            </a:r>
            <a:r>
              <a:rPr lang="en-RU" sz="3400" dirty="0">
                <a:solidFill>
                  <a:schemeClr val="bg1"/>
                </a:solidFill>
              </a:rPr>
              <a:t>-0.03%</a:t>
            </a:r>
          </a:p>
        </p:txBody>
      </p:sp>
      <p:sp>
        <p:nvSpPr>
          <p:cNvPr id="15" name="TextBox 14">
            <a:extLst>
              <a:ext uri="{FF2B5EF4-FFF2-40B4-BE49-F238E27FC236}">
                <a16:creationId xmlns:a16="http://schemas.microsoft.com/office/drawing/2014/main" id="{E0DFE3F3-18CA-F120-4BB7-9E90AFCB1712}"/>
              </a:ext>
            </a:extLst>
          </p:cNvPr>
          <p:cNvSpPr txBox="1"/>
          <p:nvPr/>
        </p:nvSpPr>
        <p:spPr>
          <a:xfrm>
            <a:off x="7113493" y="3126929"/>
            <a:ext cx="5105400" cy="775596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5000" b="0" i="0" u="none" strike="noStrike" dirty="0">
                <a:solidFill>
                  <a:schemeClr val="bg1"/>
                </a:solidFill>
                <a:effectLst/>
                <a:latin typeface="Graphik RBC LC Regular" panose="020B0503030202060203" pitchFamily="34" charset="0"/>
              </a:rPr>
              <a:t>Сценарий 1</a:t>
            </a:r>
          </a:p>
          <a:p>
            <a:r>
              <a:rPr lang="ru-RU" sz="3200" b="0" i="1" u="none" strike="noStrike" dirty="0">
                <a:solidFill>
                  <a:schemeClr val="tx1">
                    <a:lumMod val="50000"/>
                    <a:lumOff val="50000"/>
                  </a:schemeClr>
                </a:solidFill>
                <a:effectLst/>
                <a:latin typeface="Graphik RBC LC Regular" panose="020B0503030202060203" pitchFamily="34" charset="0"/>
              </a:rPr>
              <a:t>(до сентября)</a:t>
            </a:r>
          </a:p>
          <a:p>
            <a:r>
              <a:rPr lang="ru-RU" sz="3200" b="0" i="0" u="none" strike="noStrike" dirty="0">
                <a:solidFill>
                  <a:schemeClr val="bg1"/>
                </a:solidFill>
                <a:effectLst/>
                <a:latin typeface="Graphik RBC LC Regular" panose="020B0503030202060203" pitchFamily="34" charset="0"/>
              </a:rPr>
              <a:t>возможен экономический рост. Ситуация не оказывает нового давления на экономику </a:t>
            </a:r>
            <a:r>
              <a:rPr lang="ru-RU" sz="3200" dirty="0">
                <a:solidFill>
                  <a:schemeClr val="bg1"/>
                </a:solidFill>
                <a:latin typeface="Graphik RBC LC Regular" panose="020B0503030202060203" pitchFamily="34" charset="0"/>
              </a:rPr>
              <a:t>и </a:t>
            </a:r>
            <a:r>
              <a:rPr lang="ru-RU" sz="3200" b="0" i="0" u="none" strike="noStrike" dirty="0">
                <a:solidFill>
                  <a:schemeClr val="bg1"/>
                </a:solidFill>
                <a:effectLst/>
                <a:latin typeface="Graphik RBC LC Regular" panose="020B0503030202060203" pitchFamily="34" charset="0"/>
              </a:rPr>
              <a:t>не приводит </a:t>
            </a:r>
            <a:r>
              <a:rPr lang="ru-RU" sz="3200" dirty="0">
                <a:solidFill>
                  <a:schemeClr val="bg1"/>
                </a:solidFill>
                <a:latin typeface="Graphik RBC LC Regular" panose="020B0503030202060203" pitchFamily="34" charset="0"/>
              </a:rPr>
              <a:t>к </a:t>
            </a:r>
            <a:r>
              <a:rPr lang="ru-RU" sz="3200" b="0" i="0" u="none" strike="noStrike" dirty="0">
                <a:solidFill>
                  <a:schemeClr val="bg1"/>
                </a:solidFill>
                <a:effectLst/>
                <a:latin typeface="Graphik RBC LC Regular" panose="020B0503030202060203" pitchFamily="34" charset="0"/>
              </a:rPr>
              <a:t>угнетению потребительского и промышленного спроса, а финансовая система может демонстрировать устойчивость.</a:t>
            </a:r>
            <a:endParaRPr lang="en-RU" sz="3200" dirty="0">
              <a:solidFill>
                <a:schemeClr val="bg1"/>
              </a:solidFill>
              <a:latin typeface="Graphik RBC LC Regular" panose="020B0503030202060203" pitchFamily="34" charset="0"/>
            </a:endParaRPr>
          </a:p>
        </p:txBody>
      </p:sp>
      <p:sp>
        <p:nvSpPr>
          <p:cNvPr id="17" name="TextBox 16">
            <a:extLst>
              <a:ext uri="{FF2B5EF4-FFF2-40B4-BE49-F238E27FC236}">
                <a16:creationId xmlns:a16="http://schemas.microsoft.com/office/drawing/2014/main" id="{9D306E79-3DA8-54AE-C243-C8F5B8B9EE43}"/>
              </a:ext>
            </a:extLst>
          </p:cNvPr>
          <p:cNvSpPr txBox="1"/>
          <p:nvPr/>
        </p:nvSpPr>
        <p:spPr>
          <a:xfrm>
            <a:off x="12348755" y="3126929"/>
            <a:ext cx="5080559" cy="775596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5000" b="0" i="0" u="none" strike="noStrike" dirty="0">
                <a:solidFill>
                  <a:schemeClr val="bg1"/>
                </a:solidFill>
                <a:effectLst/>
                <a:latin typeface="Graphik RBC LC Regular" panose="020B0503030202060203" pitchFamily="34" charset="0"/>
              </a:rPr>
              <a:t>Сценарий 2</a:t>
            </a:r>
          </a:p>
          <a:p>
            <a:r>
              <a:rPr lang="ru-RU" sz="3200" i="1" dirty="0">
                <a:solidFill>
                  <a:schemeClr val="tx1">
                    <a:lumMod val="50000"/>
                    <a:lumOff val="50000"/>
                  </a:schemeClr>
                </a:solidFill>
                <a:latin typeface="Graphik RBC LC Regular" panose="020B0503030202060203" pitchFamily="34" charset="0"/>
              </a:rPr>
              <a:t>(мягкий)</a:t>
            </a:r>
            <a:endParaRPr lang="ru-RU" sz="3200" b="0" i="1" u="none" strike="noStrike" dirty="0">
              <a:solidFill>
                <a:schemeClr val="tx1">
                  <a:lumMod val="50000"/>
                  <a:lumOff val="50000"/>
                </a:schemeClr>
              </a:solidFill>
              <a:effectLst/>
              <a:latin typeface="Graphik RBC LC Regular" panose="020B0503030202060203" pitchFamily="34" charset="0"/>
            </a:endParaRPr>
          </a:p>
          <a:p>
            <a:r>
              <a:rPr lang="ru-RU" sz="3200" b="0" i="0" u="none" strike="noStrike" dirty="0">
                <a:solidFill>
                  <a:schemeClr val="bg1"/>
                </a:solidFill>
                <a:effectLst/>
                <a:latin typeface="Graphik RBC LC Regular" panose="020B0503030202060203" pitchFamily="34" charset="0"/>
              </a:rPr>
              <a:t>Потребительский спрос снижается</a:t>
            </a:r>
            <a:endParaRPr lang="ru-RU" sz="3200" dirty="0">
              <a:solidFill>
                <a:schemeClr val="bg1"/>
              </a:solidFill>
              <a:latin typeface="Graphik RBC LC Regular" panose="020B0503030202060203" pitchFamily="34" charset="0"/>
            </a:endParaRPr>
          </a:p>
          <a:p>
            <a:r>
              <a:rPr lang="ru-RU" sz="3200" dirty="0">
                <a:solidFill>
                  <a:schemeClr val="bg1"/>
                </a:solidFill>
                <a:latin typeface="Graphik RBC LC Regular" panose="020B0503030202060203" pitchFamily="34" charset="0"/>
              </a:rPr>
              <a:t>В</a:t>
            </a:r>
            <a:r>
              <a:rPr lang="ru-RU" sz="3200" b="0" i="0" u="none" strike="noStrike" dirty="0">
                <a:solidFill>
                  <a:schemeClr val="bg1"/>
                </a:solidFill>
                <a:effectLst/>
                <a:latin typeface="Graphik RBC LC Regular" panose="020B0503030202060203" pitchFamily="34" charset="0"/>
              </a:rPr>
              <a:t> сфере услуг и промышленного производства происходит умеренное сокращение, </a:t>
            </a:r>
          </a:p>
          <a:p>
            <a:r>
              <a:rPr lang="ru-RU" sz="3200" b="0" i="0" u="none" strike="noStrike" dirty="0">
                <a:solidFill>
                  <a:schemeClr val="bg1"/>
                </a:solidFill>
                <a:effectLst/>
                <a:latin typeface="Graphik RBC LC Regular" panose="020B0503030202060203" pitchFamily="34" charset="0"/>
              </a:rPr>
              <a:t>курс рубля может ослабнуть, а инфляция, наоборот, наберет темп. </a:t>
            </a:r>
          </a:p>
          <a:p>
            <a:r>
              <a:rPr lang="ru-RU" sz="3200" u="none" strike="noStrike" dirty="0">
                <a:solidFill>
                  <a:srgbClr val="FFC000"/>
                </a:solidFill>
                <a:effectLst/>
                <a:latin typeface="Graphik RBC LC Medium" panose="020B0503030202060203" pitchFamily="34" charset="0"/>
              </a:rPr>
              <a:t>В итоге возможен экономический спад</a:t>
            </a:r>
            <a:r>
              <a:rPr lang="ru-RU" sz="3200" b="0" i="0" u="none" strike="noStrike" dirty="0">
                <a:solidFill>
                  <a:srgbClr val="FFC000"/>
                </a:solidFill>
                <a:effectLst/>
                <a:latin typeface="Graphik RBC LC Regular" panose="020B0503030202060203" pitchFamily="34" charset="0"/>
              </a:rPr>
              <a:t>.</a:t>
            </a:r>
            <a:endParaRPr lang="en-RU" sz="3200" dirty="0">
              <a:solidFill>
                <a:srgbClr val="FFC000"/>
              </a:solidFill>
              <a:latin typeface="Graphik RBC LC Regular" panose="020B0503030202060203" pitchFamily="34" charset="0"/>
            </a:endParaRPr>
          </a:p>
        </p:txBody>
      </p:sp>
      <p:sp>
        <p:nvSpPr>
          <p:cNvPr id="18" name="TextBox 17">
            <a:extLst>
              <a:ext uri="{FF2B5EF4-FFF2-40B4-BE49-F238E27FC236}">
                <a16:creationId xmlns:a16="http://schemas.microsoft.com/office/drawing/2014/main" id="{7A4C2510-AB41-C8B3-32FD-276724D0C5D1}"/>
              </a:ext>
            </a:extLst>
          </p:cNvPr>
          <p:cNvSpPr txBox="1"/>
          <p:nvPr/>
        </p:nvSpPr>
        <p:spPr>
          <a:xfrm>
            <a:off x="17952722" y="3108960"/>
            <a:ext cx="5080559" cy="102181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5000" b="0" i="0" u="none" strike="noStrike" dirty="0">
                <a:solidFill>
                  <a:schemeClr val="bg1"/>
                </a:solidFill>
                <a:effectLst/>
                <a:latin typeface="Graphik RBC LC Regular" panose="020B0503030202060203" pitchFamily="34" charset="0"/>
              </a:rPr>
              <a:t>Сценарий 3</a:t>
            </a:r>
          </a:p>
          <a:p>
            <a:r>
              <a:rPr lang="ru-RU" sz="3200" i="1" dirty="0">
                <a:solidFill>
                  <a:schemeClr val="tx1">
                    <a:lumMod val="50000"/>
                    <a:lumOff val="50000"/>
                  </a:schemeClr>
                </a:solidFill>
                <a:latin typeface="Graphik RBC LC Regular" panose="020B0503030202060203" pitchFamily="34" charset="0"/>
              </a:rPr>
              <a:t>(жесткий)</a:t>
            </a:r>
            <a:endParaRPr lang="ru-RU" sz="3200" b="0" i="1" u="none" strike="noStrike" dirty="0">
              <a:solidFill>
                <a:schemeClr val="tx1">
                  <a:lumMod val="50000"/>
                  <a:lumOff val="50000"/>
                </a:schemeClr>
              </a:solidFill>
              <a:effectLst/>
              <a:latin typeface="Graphik RBC LC Regular" panose="020B0503030202060203" pitchFamily="34" charset="0"/>
            </a:endParaRPr>
          </a:p>
          <a:p>
            <a:r>
              <a:rPr lang="ru-RU" sz="3200" dirty="0">
                <a:solidFill>
                  <a:schemeClr val="bg1"/>
                </a:solidFill>
                <a:latin typeface="Graphik RBC LC Regular" panose="020B0503030202060203" pitchFamily="34" charset="0"/>
              </a:rPr>
              <a:t>Х</a:t>
            </a:r>
            <a:r>
              <a:rPr lang="ru-RU" sz="3200" b="0" i="0" u="none" strike="noStrike" dirty="0">
                <a:solidFill>
                  <a:schemeClr val="bg1"/>
                </a:solidFill>
                <a:effectLst/>
                <a:latin typeface="Graphik RBC LC Regular" panose="020B0503030202060203" pitchFamily="34" charset="0"/>
              </a:rPr>
              <a:t>арактерен для всеобщей мобилизации. Включает регулирование всех сфер народного хозяйства и финансовой системы, в том числе ограничения на валютном и фондовом рынках (торги на бирже могут быть прекращены), резкое сокращение выпуска гражданской продукции и высокую инфляцию. </a:t>
            </a:r>
          </a:p>
          <a:p>
            <a:r>
              <a:rPr lang="ru-RU" sz="3200" u="none" strike="noStrike" dirty="0">
                <a:solidFill>
                  <a:srgbClr val="C00000"/>
                </a:solidFill>
                <a:effectLst/>
                <a:latin typeface="Graphik RBC LC Medium" panose="020B0503030202060203" pitchFamily="34" charset="0"/>
              </a:rPr>
              <a:t>Переход экономики с рыночной на военную.</a:t>
            </a:r>
          </a:p>
          <a:p>
            <a:endParaRPr lang="ru-RU" sz="3200" b="0" i="0" u="none" strike="noStrike" dirty="0">
              <a:solidFill>
                <a:schemeClr val="bg1"/>
              </a:solidFill>
              <a:effectLst/>
              <a:latin typeface="Graphik RBC LC Regular" panose="020B0503030202060203" pitchFamily="34" charset="0"/>
            </a:endParaRPr>
          </a:p>
        </p:txBody>
      </p:sp>
    </p:spTree>
    <p:extLst>
      <p:ext uri="{BB962C8B-B14F-4D97-AF65-F5344CB8AC3E}">
        <p14:creationId xmlns:p14="http://schemas.microsoft.com/office/powerpoint/2010/main" val="38929958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8 млрд человек…"/>
          <p:cNvSpPr txBox="1">
            <a:spLocks noGrp="1"/>
          </p:cNvSpPr>
          <p:nvPr>
            <p:ph type="body" idx="21"/>
          </p:nvPr>
        </p:nvSpPr>
        <p:spPr>
          <a:xfrm>
            <a:off x="732546" y="932367"/>
            <a:ext cx="8777213" cy="2176593"/>
          </a:xfrm>
          <a:prstGeom prst="rect">
            <a:avLst/>
          </a:prstGeom>
        </p:spPr>
        <p:txBody>
          <a:bodyPr>
            <a:normAutofit fontScale="70000" lnSpcReduction="20000"/>
          </a:bodyPr>
          <a:lstStyle/>
          <a:p>
            <a:pPr>
              <a:lnSpc>
                <a:spcPct val="90000"/>
              </a:lnSpc>
              <a:defRPr sz="16000">
                <a:latin typeface="Graphik RBC LC Bold"/>
                <a:ea typeface="Graphik RBC LC Bold"/>
                <a:cs typeface="Graphik RBC LC Bold"/>
                <a:sym typeface="Graphik RBC LC Bold"/>
              </a:defRPr>
            </a:pPr>
            <a:r>
              <a:rPr lang="ru-RU" sz="12700" dirty="0"/>
              <a:t>Нефтегазовые доходы</a:t>
            </a:r>
          </a:p>
        </p:txBody>
      </p:sp>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26</a:t>
            </a:fld>
            <a:endParaRPr/>
          </a:p>
        </p:txBody>
      </p:sp>
      <p:sp>
        <p:nvSpPr>
          <p:cNvPr id="9" name="ИС2022">
            <a:extLst>
              <a:ext uri="{FF2B5EF4-FFF2-40B4-BE49-F238E27FC236}">
                <a16:creationId xmlns:a16="http://schemas.microsoft.com/office/drawing/2014/main" id="{5AC1B208-AD5C-993C-E121-2ECBB5472841}"/>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sp>
        <p:nvSpPr>
          <p:cNvPr id="2" name="НГД 2023">
            <a:extLst>
              <a:ext uri="{FF2B5EF4-FFF2-40B4-BE49-F238E27FC236}">
                <a16:creationId xmlns:a16="http://schemas.microsoft.com/office/drawing/2014/main" id="{DB2DC6ED-5D5E-0795-8A71-634AA08F1135}"/>
              </a:ext>
            </a:extLst>
          </p:cNvPr>
          <p:cNvSpPr txBox="1"/>
          <p:nvPr/>
        </p:nvSpPr>
        <p:spPr>
          <a:xfrm>
            <a:off x="646316" y="6033727"/>
            <a:ext cx="6360745" cy="120899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85000" lnSpcReduction="10000"/>
          </a:bodyPr>
          <a:lstStyle>
            <a:lvl1pPr defTabSz="1792223">
              <a:lnSpc>
                <a:spcPct val="90000"/>
              </a:lnSpc>
              <a:spcBef>
                <a:spcPts val="1900"/>
              </a:spcBef>
              <a:defRPr sz="6370">
                <a:solidFill>
                  <a:srgbClr val="FFFFFF"/>
                </a:solidFill>
                <a:latin typeface="Graphik RBC LC Semibold"/>
                <a:ea typeface="Graphik RBC LC Semibold"/>
                <a:cs typeface="Graphik RBC LC Semibold"/>
                <a:sym typeface="Graphik RBC LC Semibold"/>
              </a:defRPr>
            </a:lvl1pPr>
          </a:lstStyle>
          <a:p>
            <a:r>
              <a:rPr lang="ru-RU" dirty="0">
                <a:latin typeface="Graphik RBC LC Medium" panose="020B0503030202060203" pitchFamily="34" charset="0"/>
              </a:rPr>
              <a:t>Ожидается в 2023</a:t>
            </a:r>
            <a:endParaRPr dirty="0">
              <a:latin typeface="Graphik RBC LC Medium" panose="020B0503030202060203" pitchFamily="34" charset="0"/>
            </a:endParaRPr>
          </a:p>
        </p:txBody>
      </p:sp>
      <p:sp>
        <p:nvSpPr>
          <p:cNvPr id="3" name="При текущих ценах достаточно добывать 9,5млн баррелей/сутки…">
            <a:extLst>
              <a:ext uri="{FF2B5EF4-FFF2-40B4-BE49-F238E27FC236}">
                <a16:creationId xmlns:a16="http://schemas.microsoft.com/office/drawing/2014/main" id="{803C22F8-BB69-1F30-AA50-7D2699834550}"/>
              </a:ext>
            </a:extLst>
          </p:cNvPr>
          <p:cNvSpPr txBox="1"/>
          <p:nvPr/>
        </p:nvSpPr>
        <p:spPr>
          <a:xfrm>
            <a:off x="164626" y="7188304"/>
            <a:ext cx="7752553" cy="532934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p>
            <a:pPr marL="457200" indent="-457200" defTabSz="457200">
              <a:lnSpc>
                <a:spcPts val="4500"/>
              </a:lnSpc>
              <a:buSzPct val="100000"/>
              <a:buFont typeface="System Font Regular"/>
              <a:buChar char="—"/>
              <a:defRPr sz="3000">
                <a:solidFill>
                  <a:srgbClr val="FFFFFF"/>
                </a:solidFill>
              </a:defRPr>
            </a:pPr>
            <a:r>
              <a:rPr sz="3400" dirty="0" err="1"/>
              <a:t>При</a:t>
            </a:r>
            <a:r>
              <a:rPr sz="3400" dirty="0"/>
              <a:t> </a:t>
            </a:r>
            <a:r>
              <a:rPr sz="3400" dirty="0" err="1"/>
              <a:t>текущих</a:t>
            </a:r>
            <a:r>
              <a:rPr sz="3400" dirty="0"/>
              <a:t> </a:t>
            </a:r>
            <a:r>
              <a:rPr sz="3400" dirty="0" err="1"/>
              <a:t>ценах</a:t>
            </a:r>
            <a:r>
              <a:rPr sz="3400" dirty="0"/>
              <a:t> </a:t>
            </a:r>
            <a:r>
              <a:rPr sz="3400" dirty="0" err="1"/>
              <a:t>достаточно</a:t>
            </a:r>
            <a:r>
              <a:rPr sz="3400" dirty="0"/>
              <a:t> </a:t>
            </a:r>
            <a:r>
              <a:rPr sz="3400" dirty="0" err="1"/>
              <a:t>добывать</a:t>
            </a:r>
            <a:r>
              <a:rPr sz="3400" dirty="0"/>
              <a:t> 9,5млн </a:t>
            </a:r>
            <a:r>
              <a:rPr sz="3400" dirty="0" err="1"/>
              <a:t>баррелей</a:t>
            </a:r>
            <a:r>
              <a:rPr sz="3400" dirty="0"/>
              <a:t>/</a:t>
            </a:r>
            <a:r>
              <a:rPr sz="3400" dirty="0" err="1"/>
              <a:t>сутки</a:t>
            </a:r>
            <a:endParaRPr sz="3400" dirty="0"/>
          </a:p>
          <a:p>
            <a:pPr marL="457200" indent="-457200" defTabSz="457200">
              <a:lnSpc>
                <a:spcPts val="4500"/>
              </a:lnSpc>
              <a:buSzPct val="100000"/>
              <a:buFont typeface="System Font Regular"/>
              <a:buChar char="—"/>
              <a:defRPr sz="3000">
                <a:solidFill>
                  <a:srgbClr val="FFFFFF"/>
                </a:solidFill>
              </a:defRPr>
            </a:pPr>
            <a:r>
              <a:rPr sz="3400" dirty="0" err="1"/>
              <a:t>При</a:t>
            </a:r>
            <a:r>
              <a:rPr sz="3400" dirty="0"/>
              <a:t> 45-50$ </a:t>
            </a:r>
            <a:r>
              <a:rPr sz="3400" dirty="0" err="1"/>
              <a:t>дефицит</a:t>
            </a:r>
            <a:r>
              <a:rPr sz="3400" dirty="0"/>
              <a:t> 2трлн</a:t>
            </a:r>
            <a:r>
              <a:rPr lang="ru-RU" sz="3400" dirty="0"/>
              <a:t> (может быть скомпенсирован ФНБ)</a:t>
            </a:r>
          </a:p>
          <a:p>
            <a:pPr marL="457200" indent="-457200" defTabSz="457200">
              <a:lnSpc>
                <a:spcPts val="4500"/>
              </a:lnSpc>
              <a:buSzPct val="100000"/>
              <a:buFont typeface="System Font Regular"/>
              <a:buChar char="—"/>
              <a:defRPr sz="3000">
                <a:solidFill>
                  <a:srgbClr val="FFFFFF"/>
                </a:solidFill>
              </a:defRPr>
            </a:pPr>
            <a:r>
              <a:rPr lang="ru-RU" sz="3400" dirty="0"/>
              <a:t>Зависит от развития ситуаций с Северными потоками, потолком цен на нефть, вторичных санкций к страховщикам </a:t>
            </a:r>
            <a:endParaRPr sz="3400" dirty="0"/>
          </a:p>
        </p:txBody>
      </p:sp>
      <p:sp>
        <p:nvSpPr>
          <p:cNvPr id="5" name="8,9трлн">
            <a:extLst>
              <a:ext uri="{FF2B5EF4-FFF2-40B4-BE49-F238E27FC236}">
                <a16:creationId xmlns:a16="http://schemas.microsoft.com/office/drawing/2014/main" id="{4CE90418-5673-F647-13E1-93D973C9F0EA}"/>
              </a:ext>
            </a:extLst>
          </p:cNvPr>
          <p:cNvSpPr txBox="1"/>
          <p:nvPr/>
        </p:nvSpPr>
        <p:spPr>
          <a:xfrm>
            <a:off x="646317" y="4653178"/>
            <a:ext cx="6336992" cy="149220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ctr" defTabSz="457200">
              <a:lnSpc>
                <a:spcPts val="10100"/>
              </a:lnSpc>
              <a:defRPr sz="7600">
                <a:solidFill>
                  <a:srgbClr val="00AB61"/>
                </a:solidFill>
                <a:latin typeface="Graphik RBC LC Bold"/>
                <a:ea typeface="Graphik RBC LC Bold"/>
                <a:cs typeface="Graphik RBC LC Bold"/>
                <a:sym typeface="Graphik RBC LC Bold"/>
              </a:defRPr>
            </a:lvl1pPr>
          </a:lstStyle>
          <a:p>
            <a:r>
              <a:rPr sz="12000" dirty="0"/>
              <a:t>8,9трлн</a:t>
            </a:r>
          </a:p>
        </p:txBody>
      </p:sp>
      <p:sp>
        <p:nvSpPr>
          <p:cNvPr id="6" name="Rectangle">
            <a:extLst>
              <a:ext uri="{FF2B5EF4-FFF2-40B4-BE49-F238E27FC236}">
                <a16:creationId xmlns:a16="http://schemas.microsoft.com/office/drawing/2014/main" id="{D5B666ED-9B38-620F-4B42-E8462DC68CB0}"/>
              </a:ext>
            </a:extLst>
          </p:cNvPr>
          <p:cNvSpPr/>
          <p:nvPr/>
        </p:nvSpPr>
        <p:spPr>
          <a:xfrm>
            <a:off x="10886273" y="-9670"/>
            <a:ext cx="11745618" cy="13725670"/>
          </a:xfrm>
          <a:prstGeom prst="rect">
            <a:avLst/>
          </a:prstGeom>
          <a:solidFill>
            <a:schemeClr val="tx2">
              <a:lumMod val="40000"/>
              <a:lumOff val="60000"/>
            </a:schemeClr>
          </a:solidFill>
          <a:ln w="12700">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dirty="0"/>
          </a:p>
        </p:txBody>
      </p:sp>
      <p:pic>
        <p:nvPicPr>
          <p:cNvPr id="7" name="Image" descr="Image">
            <a:extLst>
              <a:ext uri="{FF2B5EF4-FFF2-40B4-BE49-F238E27FC236}">
                <a16:creationId xmlns:a16="http://schemas.microsoft.com/office/drawing/2014/main" id="{55DA4125-ACD4-6022-D2B0-88146B2FD91A}"/>
              </a:ext>
            </a:extLst>
          </p:cNvPr>
          <p:cNvPicPr>
            <a:picLocks noChangeAspect="1"/>
          </p:cNvPicPr>
          <p:nvPr/>
        </p:nvPicPr>
        <p:blipFill>
          <a:blip r:embed="rId3"/>
          <a:stretch>
            <a:fillRect/>
          </a:stretch>
        </p:blipFill>
        <p:spPr>
          <a:xfrm>
            <a:off x="11335712" y="2852981"/>
            <a:ext cx="10846739" cy="8779478"/>
          </a:xfrm>
          <a:prstGeom prst="rect">
            <a:avLst/>
          </a:prstGeom>
          <a:ln w="12700">
            <a:miter lim="400000"/>
          </a:ln>
        </p:spPr>
      </p:pic>
    </p:spTree>
    <p:extLst>
      <p:ext uri="{BB962C8B-B14F-4D97-AF65-F5344CB8AC3E}">
        <p14:creationId xmlns:p14="http://schemas.microsoft.com/office/powerpoint/2010/main" val="277090107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5" name="8 млрд человек…"/>
          <p:cNvSpPr txBox="1">
            <a:spLocks noGrp="1"/>
          </p:cNvSpPr>
          <p:nvPr>
            <p:ph type="body" idx="21"/>
          </p:nvPr>
        </p:nvSpPr>
        <p:spPr>
          <a:xfrm>
            <a:off x="732546" y="932367"/>
            <a:ext cx="8777213" cy="2677886"/>
          </a:xfrm>
          <a:prstGeom prst="rect">
            <a:avLst/>
          </a:prstGeom>
        </p:spPr>
        <p:txBody>
          <a:bodyPr>
            <a:normAutofit fontScale="62500" lnSpcReduction="20000"/>
          </a:bodyPr>
          <a:lstStyle/>
          <a:p>
            <a:pPr>
              <a:lnSpc>
                <a:spcPct val="90000"/>
              </a:lnSpc>
              <a:defRPr sz="16000">
                <a:latin typeface="Graphik RBC LC Bold"/>
                <a:ea typeface="Graphik RBC LC Bold"/>
                <a:cs typeface="Graphik RBC LC Bold"/>
                <a:sym typeface="Graphik RBC LC Bold"/>
              </a:defRPr>
            </a:pPr>
            <a:r>
              <a:rPr lang="ru-RU" sz="12700" dirty="0">
                <a:solidFill>
                  <a:srgbClr val="FFC000"/>
                </a:solidFill>
              </a:rPr>
              <a:t>Проекты федерального бюджета*</a:t>
            </a:r>
          </a:p>
        </p:txBody>
      </p:sp>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a:p>
        </p:txBody>
      </p:sp>
      <p:sp>
        <p:nvSpPr>
          <p:cNvPr id="9" name="ИС2022">
            <a:extLst>
              <a:ext uri="{FF2B5EF4-FFF2-40B4-BE49-F238E27FC236}">
                <a16:creationId xmlns:a16="http://schemas.microsoft.com/office/drawing/2014/main" id="{5AC1B208-AD5C-993C-E121-2ECBB5472841}"/>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sp>
        <p:nvSpPr>
          <p:cNvPr id="3" name="При текущих ценах достаточно добывать 9,5млн баррелей/сутки…">
            <a:extLst>
              <a:ext uri="{FF2B5EF4-FFF2-40B4-BE49-F238E27FC236}">
                <a16:creationId xmlns:a16="http://schemas.microsoft.com/office/drawing/2014/main" id="{803C22F8-BB69-1F30-AA50-7D2699834550}"/>
              </a:ext>
            </a:extLst>
          </p:cNvPr>
          <p:cNvSpPr txBox="1"/>
          <p:nvPr/>
        </p:nvSpPr>
        <p:spPr>
          <a:xfrm>
            <a:off x="164626" y="7188304"/>
            <a:ext cx="7752553" cy="47522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marL="457200" indent="-457200" defTabSz="457200">
              <a:lnSpc>
                <a:spcPts val="4500"/>
              </a:lnSpc>
              <a:buSzPct val="100000"/>
              <a:buFont typeface="System Font Regular"/>
              <a:buChar char="—"/>
              <a:defRPr sz="3000">
                <a:solidFill>
                  <a:srgbClr val="FFFFFF"/>
                </a:solidFill>
              </a:defRPr>
            </a:pPr>
            <a:r>
              <a:rPr lang="ru-RU" sz="3400" dirty="0"/>
              <a:t>расходы на оборону вырастут на 1.1 трлн (+30.9%) и ещё на 300 млрд (+6.5%) в 2023.</a:t>
            </a:r>
          </a:p>
          <a:p>
            <a:pPr marL="457200" indent="-457200" defTabSz="457200">
              <a:lnSpc>
                <a:spcPts val="4500"/>
              </a:lnSpc>
              <a:buSzPct val="100000"/>
              <a:buFont typeface="System Font Regular"/>
              <a:buChar char="—"/>
              <a:defRPr sz="3000">
                <a:solidFill>
                  <a:srgbClr val="FFFFFF"/>
                </a:solidFill>
              </a:defRPr>
            </a:pPr>
            <a:r>
              <a:rPr lang="ru-RU" sz="3400" dirty="0"/>
              <a:t>рост расходов на нацбезопасность и на правоохранную деятельность в 2023г –1.6 трлн </a:t>
            </a:r>
            <a:r>
              <a:rPr lang="ru-RU" sz="3400" dirty="0" err="1"/>
              <a:t>руб</a:t>
            </a:r>
            <a:r>
              <a:rPr lang="ru-RU" sz="3400" dirty="0"/>
              <a:t>  (+58%)</a:t>
            </a:r>
            <a:endParaRPr sz="3400" dirty="0"/>
          </a:p>
        </p:txBody>
      </p:sp>
      <p:sp>
        <p:nvSpPr>
          <p:cNvPr id="6" name="Rectangle">
            <a:extLst>
              <a:ext uri="{FF2B5EF4-FFF2-40B4-BE49-F238E27FC236}">
                <a16:creationId xmlns:a16="http://schemas.microsoft.com/office/drawing/2014/main" id="{D5B666ED-9B38-620F-4B42-E8462DC68CB0}"/>
              </a:ext>
            </a:extLst>
          </p:cNvPr>
          <p:cNvSpPr/>
          <p:nvPr/>
        </p:nvSpPr>
        <p:spPr>
          <a:xfrm>
            <a:off x="10886273" y="-9670"/>
            <a:ext cx="11745618" cy="13725670"/>
          </a:xfrm>
          <a:prstGeom prst="rect">
            <a:avLst/>
          </a:prstGeom>
          <a:solidFill>
            <a:schemeClr val="tx2">
              <a:lumMod val="40000"/>
              <a:lumOff val="60000"/>
            </a:schemeClr>
          </a:solidFill>
          <a:ln w="12700">
            <a:miter lim="400000"/>
          </a:ln>
        </p:spPr>
        <p:txBody>
          <a:bodyPr lIns="71437" tIns="71437" rIns="71437" bIns="71437" anchor="ctr"/>
          <a:lstStyle/>
          <a:p>
            <a:pPr algn="ctr" defTabSz="821531">
              <a:defRPr sz="3200">
                <a:solidFill>
                  <a:srgbClr val="FFFFFF"/>
                </a:solidFill>
                <a:latin typeface="Helvetica Light"/>
                <a:ea typeface="Helvetica Light"/>
                <a:cs typeface="Helvetica Light"/>
                <a:sym typeface="Helvetica Light"/>
              </a:defRPr>
            </a:pPr>
            <a:endParaRPr dirty="0"/>
          </a:p>
        </p:txBody>
      </p:sp>
      <p:pic>
        <p:nvPicPr>
          <p:cNvPr id="4" name="Picture 3">
            <a:extLst>
              <a:ext uri="{FF2B5EF4-FFF2-40B4-BE49-F238E27FC236}">
                <a16:creationId xmlns:a16="http://schemas.microsoft.com/office/drawing/2014/main" id="{2FEF5025-3162-7D83-96A3-4399E3EC4F9F}"/>
              </a:ext>
            </a:extLst>
          </p:cNvPr>
          <p:cNvPicPr>
            <a:picLocks noChangeAspect="1"/>
          </p:cNvPicPr>
          <p:nvPr/>
        </p:nvPicPr>
        <p:blipFill>
          <a:blip r:embed="rId3"/>
          <a:stretch>
            <a:fillRect/>
          </a:stretch>
        </p:blipFill>
        <p:spPr>
          <a:xfrm>
            <a:off x="11163679" y="1904423"/>
            <a:ext cx="11190805" cy="10567762"/>
          </a:xfrm>
          <a:prstGeom prst="rect">
            <a:avLst/>
          </a:prstGeom>
        </p:spPr>
      </p:pic>
    </p:spTree>
    <p:extLst>
      <p:ext uri="{BB962C8B-B14F-4D97-AF65-F5344CB8AC3E}">
        <p14:creationId xmlns:p14="http://schemas.microsoft.com/office/powerpoint/2010/main" val="51306601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8 млрд человек…"/>
          <p:cNvSpPr txBox="1">
            <a:spLocks noGrp="1"/>
          </p:cNvSpPr>
          <p:nvPr>
            <p:ph type="body" idx="21"/>
          </p:nvPr>
        </p:nvSpPr>
        <p:spPr>
          <a:xfrm>
            <a:off x="707708" y="5894329"/>
            <a:ext cx="6463114" cy="6684121"/>
          </a:xfrm>
          <a:prstGeom prst="rect">
            <a:avLst/>
          </a:prstGeom>
        </p:spPr>
        <p:txBody>
          <a:bodyPr anchor="b">
            <a:normAutofit/>
          </a:bodyPr>
          <a:lstStyle/>
          <a:p>
            <a:pPr>
              <a:lnSpc>
                <a:spcPct val="90000"/>
              </a:lnSpc>
              <a:defRPr sz="16000">
                <a:latin typeface="Graphik RBC LC Bold"/>
                <a:ea typeface="Graphik RBC LC Bold"/>
                <a:cs typeface="Graphik RBC LC Bold"/>
                <a:sym typeface="Graphik RBC LC Bold"/>
              </a:defRPr>
            </a:pPr>
            <a:r>
              <a:rPr lang="ru-RU" sz="4400" dirty="0">
                <a:latin typeface="Graphik RBC LC Regular" panose="020B0503030202060203" pitchFamily="34" charset="0"/>
              </a:rPr>
              <a:t>Анонимный опрос, проводился в период с 18 по 28 августа, принимали участие члены правления и бюро РСПП (200 человек)</a:t>
            </a:r>
          </a:p>
          <a:p>
            <a:pPr>
              <a:lnSpc>
                <a:spcPct val="90000"/>
              </a:lnSpc>
              <a:defRPr sz="16000">
                <a:latin typeface="Graphik RBC LC Bold"/>
                <a:ea typeface="Graphik RBC LC Bold"/>
                <a:cs typeface="Graphik RBC LC Bold"/>
                <a:sym typeface="Graphik RBC LC Bold"/>
              </a:defRPr>
            </a:pPr>
            <a:r>
              <a:rPr lang="ru-RU" sz="4400" dirty="0">
                <a:latin typeface="Graphik RBC LC Regular" panose="020B0503030202060203" pitchFamily="34" charset="0"/>
              </a:rPr>
              <a:t>В основном это производственно-экспортные компании</a:t>
            </a:r>
            <a:endParaRPr sz="4400" dirty="0">
              <a:latin typeface="Graphik RBC LC Regular" panose="020B0503030202060203" pitchFamily="34" charset="0"/>
            </a:endParaRPr>
          </a:p>
        </p:txBody>
      </p:sp>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28</a:t>
            </a:fld>
            <a:endParaRPr/>
          </a:p>
        </p:txBody>
      </p:sp>
      <p:sp>
        <p:nvSpPr>
          <p:cNvPr id="4" name="ИС2022">
            <a:extLst>
              <a:ext uri="{FF2B5EF4-FFF2-40B4-BE49-F238E27FC236}">
                <a16:creationId xmlns:a16="http://schemas.microsoft.com/office/drawing/2014/main" id="{299E8E65-C74B-1E3B-8A02-5F2C08CAF169}"/>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sp>
        <p:nvSpPr>
          <p:cNvPr id="5" name="8 млрд человек…">
            <a:extLst>
              <a:ext uri="{FF2B5EF4-FFF2-40B4-BE49-F238E27FC236}">
                <a16:creationId xmlns:a16="http://schemas.microsoft.com/office/drawing/2014/main" id="{D8E228CA-59D4-6E8D-7F5E-7657B18131CE}"/>
              </a:ext>
            </a:extLst>
          </p:cNvPr>
          <p:cNvSpPr txBox="1">
            <a:spLocks/>
          </p:cNvSpPr>
          <p:nvPr/>
        </p:nvSpPr>
        <p:spPr>
          <a:xfrm>
            <a:off x="707708" y="356353"/>
            <a:ext cx="6651035" cy="375844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r>
              <a:rPr lang="ru-RU" sz="8000" dirty="0">
                <a:latin typeface="Graphik RBC LC Bold"/>
                <a:ea typeface="Graphik RBC LC Bold"/>
                <a:cs typeface="Graphik RBC LC Bold"/>
                <a:sym typeface="Graphik RBC LC Bold"/>
              </a:rPr>
              <a:t>Ожидания бизнеса</a:t>
            </a:r>
          </a:p>
          <a:p>
            <a:pPr hangingPunct="1">
              <a:lnSpc>
                <a:spcPct val="90000"/>
              </a:lnSpc>
              <a:defRPr sz="16000">
                <a:latin typeface="Graphik RBC LC Bold"/>
                <a:ea typeface="Graphik RBC LC Bold"/>
                <a:cs typeface="Graphik RBC LC Bold"/>
                <a:sym typeface="Graphik RBC LC Bold"/>
              </a:defRPr>
            </a:pPr>
            <a:r>
              <a:rPr lang="ru-RU" sz="8000" dirty="0">
                <a:latin typeface="Graphik RBC LC Regular" panose="020B0503030202060203" pitchFamily="34" charset="0"/>
                <a:ea typeface="Graphik RBC LC Bold"/>
                <a:cs typeface="Graphik RBC LC Bold"/>
                <a:sym typeface="Graphik RBC LC Bold"/>
              </a:rPr>
              <a:t>Опрос РСПП</a:t>
            </a:r>
          </a:p>
        </p:txBody>
      </p:sp>
    </p:spTree>
    <p:extLst>
      <p:ext uri="{BB962C8B-B14F-4D97-AF65-F5344CB8AC3E}">
        <p14:creationId xmlns:p14="http://schemas.microsoft.com/office/powerpoint/2010/main" val="324607532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8 млрд человек…"/>
          <p:cNvSpPr txBox="1">
            <a:spLocks noGrp="1"/>
          </p:cNvSpPr>
          <p:nvPr>
            <p:ph type="body" idx="21"/>
          </p:nvPr>
        </p:nvSpPr>
        <p:spPr>
          <a:xfrm>
            <a:off x="707708" y="356353"/>
            <a:ext cx="6433321" cy="3758448"/>
          </a:xfrm>
          <a:prstGeom prst="rect">
            <a:avLst/>
          </a:prstGeom>
        </p:spPr>
        <p:txBody>
          <a:bodyPr>
            <a:noAutofit/>
          </a:bodyPr>
          <a:lstStyle/>
          <a:p>
            <a:pPr>
              <a:lnSpc>
                <a:spcPct val="90000"/>
              </a:lnSpc>
              <a:defRPr sz="16000">
                <a:latin typeface="Graphik RBC LC Bold"/>
                <a:ea typeface="Graphik RBC LC Bold"/>
                <a:cs typeface="Graphik RBC LC Bold"/>
                <a:sym typeface="Graphik RBC LC Bold"/>
              </a:defRPr>
            </a:pPr>
            <a:r>
              <a:rPr lang="ru-RU" sz="8000" dirty="0"/>
              <a:t>Ожидания бизнеса</a:t>
            </a:r>
          </a:p>
          <a:p>
            <a:pPr>
              <a:lnSpc>
                <a:spcPct val="90000"/>
              </a:lnSpc>
              <a:defRPr sz="16000">
                <a:latin typeface="Graphik RBC LC Bold"/>
                <a:ea typeface="Graphik RBC LC Bold"/>
                <a:cs typeface="Graphik RBC LC Bold"/>
                <a:sym typeface="Graphik RBC LC Bold"/>
              </a:defRPr>
            </a:pPr>
            <a:r>
              <a:rPr lang="ru-RU" sz="8000" dirty="0">
                <a:latin typeface="Graphik RBC LC Regular" panose="020B0503030202060203" pitchFamily="34" charset="0"/>
              </a:rPr>
              <a:t>Опрос РСПП</a:t>
            </a:r>
          </a:p>
        </p:txBody>
      </p:sp>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a:p>
        </p:txBody>
      </p:sp>
      <p:sp>
        <p:nvSpPr>
          <p:cNvPr id="4" name="ИС2022">
            <a:extLst>
              <a:ext uri="{FF2B5EF4-FFF2-40B4-BE49-F238E27FC236}">
                <a16:creationId xmlns:a16="http://schemas.microsoft.com/office/drawing/2014/main" id="{299E8E65-C74B-1E3B-8A02-5F2C08CAF169}"/>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pic>
        <p:nvPicPr>
          <p:cNvPr id="2" name="Image" descr="Image">
            <a:extLst>
              <a:ext uri="{FF2B5EF4-FFF2-40B4-BE49-F238E27FC236}">
                <a16:creationId xmlns:a16="http://schemas.microsoft.com/office/drawing/2014/main" id="{63F31861-6C3B-EAAF-A494-433AF69F41E8}"/>
              </a:ext>
            </a:extLst>
          </p:cNvPr>
          <p:cNvPicPr>
            <a:picLocks noChangeAspect="1"/>
          </p:cNvPicPr>
          <p:nvPr/>
        </p:nvPicPr>
        <p:blipFill>
          <a:blip r:embed="rId2"/>
          <a:stretch>
            <a:fillRect/>
          </a:stretch>
        </p:blipFill>
        <p:spPr>
          <a:xfrm>
            <a:off x="7467598" y="-1"/>
            <a:ext cx="14814763" cy="13716001"/>
          </a:xfrm>
          <a:prstGeom prst="rect">
            <a:avLst/>
          </a:prstGeom>
          <a:ln>
            <a:noFill/>
          </a:ln>
          <a:effectLst>
            <a:outerShdw blurRad="292100" dist="139700" dir="2700000" algn="tl" rotWithShape="0">
              <a:srgbClr val="333333">
                <a:alpha val="65000"/>
              </a:srgbClr>
            </a:outerShdw>
          </a:effectLst>
        </p:spPr>
      </p:pic>
      <p:sp>
        <p:nvSpPr>
          <p:cNvPr id="3" name="8 млрд человек…">
            <a:extLst>
              <a:ext uri="{FF2B5EF4-FFF2-40B4-BE49-F238E27FC236}">
                <a16:creationId xmlns:a16="http://schemas.microsoft.com/office/drawing/2014/main" id="{F7A9B731-D681-C4C7-9428-C0E90BFC2A0F}"/>
              </a:ext>
            </a:extLst>
          </p:cNvPr>
          <p:cNvSpPr txBox="1">
            <a:spLocks/>
          </p:cNvSpPr>
          <p:nvPr/>
        </p:nvSpPr>
        <p:spPr>
          <a:xfrm>
            <a:off x="707708" y="8045494"/>
            <a:ext cx="6433321" cy="455022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r>
              <a:rPr lang="ru-RU" sz="3600" dirty="0">
                <a:latin typeface="Graphik RBC LC Regular" panose="020B0503030202060203" pitchFamily="34" charset="0"/>
                <a:ea typeface="Graphik RBC LC Bold"/>
                <a:cs typeface="Graphik RBC LC Bold"/>
                <a:sym typeface="Graphik RBC LC Bold"/>
              </a:rPr>
              <a:t>Гипотеза: мнение может сильно зависеть от отрасли, которую представлял респондент</a:t>
            </a:r>
          </a:p>
        </p:txBody>
      </p:sp>
    </p:spTree>
    <p:extLst>
      <p:ext uri="{BB962C8B-B14F-4D97-AF65-F5344CB8AC3E}">
        <p14:creationId xmlns:p14="http://schemas.microsoft.com/office/powerpoint/2010/main" val="32836617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95320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8 млрд человек…"/>
          <p:cNvSpPr txBox="1">
            <a:spLocks noGrp="1"/>
          </p:cNvSpPr>
          <p:nvPr>
            <p:ph type="body" idx="21"/>
          </p:nvPr>
        </p:nvSpPr>
        <p:spPr>
          <a:xfrm>
            <a:off x="707708" y="356353"/>
            <a:ext cx="6433321" cy="3758448"/>
          </a:xfrm>
          <a:prstGeom prst="rect">
            <a:avLst/>
          </a:prstGeom>
        </p:spPr>
        <p:txBody>
          <a:bodyPr>
            <a:noAutofit/>
          </a:bodyPr>
          <a:lstStyle/>
          <a:p>
            <a:pPr>
              <a:lnSpc>
                <a:spcPct val="90000"/>
              </a:lnSpc>
              <a:defRPr sz="16000">
                <a:latin typeface="Graphik RBC LC Bold"/>
                <a:ea typeface="Graphik RBC LC Bold"/>
                <a:cs typeface="Graphik RBC LC Bold"/>
                <a:sym typeface="Graphik RBC LC Bold"/>
              </a:defRPr>
            </a:pPr>
            <a:r>
              <a:rPr lang="ru-RU" sz="8000" dirty="0"/>
              <a:t>Ожидания бизнеса</a:t>
            </a:r>
          </a:p>
          <a:p>
            <a:pPr>
              <a:lnSpc>
                <a:spcPct val="90000"/>
              </a:lnSpc>
              <a:defRPr sz="16000">
                <a:latin typeface="Graphik RBC LC Bold"/>
                <a:ea typeface="Graphik RBC LC Bold"/>
                <a:cs typeface="Graphik RBC LC Bold"/>
                <a:sym typeface="Graphik RBC LC Bold"/>
              </a:defRPr>
            </a:pPr>
            <a:r>
              <a:rPr lang="ru-RU" sz="8000" dirty="0">
                <a:latin typeface="Graphik RBC LC Regular" panose="020B0503030202060203" pitchFamily="34" charset="0"/>
              </a:rPr>
              <a:t>Опрос РСПП</a:t>
            </a:r>
          </a:p>
        </p:txBody>
      </p:sp>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a:p>
        </p:txBody>
      </p:sp>
      <p:sp>
        <p:nvSpPr>
          <p:cNvPr id="4" name="ИС2022">
            <a:extLst>
              <a:ext uri="{FF2B5EF4-FFF2-40B4-BE49-F238E27FC236}">
                <a16:creationId xmlns:a16="http://schemas.microsoft.com/office/drawing/2014/main" id="{299E8E65-C74B-1E3B-8A02-5F2C08CAF169}"/>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pic>
        <p:nvPicPr>
          <p:cNvPr id="2" name="Image" descr="Image">
            <a:extLst>
              <a:ext uri="{FF2B5EF4-FFF2-40B4-BE49-F238E27FC236}">
                <a16:creationId xmlns:a16="http://schemas.microsoft.com/office/drawing/2014/main" id="{63F31861-6C3B-EAAF-A494-433AF69F41E8}"/>
              </a:ext>
            </a:extLst>
          </p:cNvPr>
          <p:cNvPicPr>
            <a:picLocks noChangeAspect="1"/>
          </p:cNvPicPr>
          <p:nvPr/>
        </p:nvPicPr>
        <p:blipFill>
          <a:blip r:embed="rId2"/>
          <a:stretch>
            <a:fillRect/>
          </a:stretch>
        </p:blipFill>
        <p:spPr>
          <a:xfrm>
            <a:off x="7445829" y="1818819"/>
            <a:ext cx="5442859" cy="5039180"/>
          </a:xfrm>
          <a:prstGeom prst="rect">
            <a:avLst/>
          </a:prstGeom>
          <a:ln>
            <a:noFill/>
          </a:ln>
          <a:effectLst>
            <a:outerShdw blurRad="292100" dist="139700" dir="2700000" algn="tl" rotWithShape="0">
              <a:srgbClr val="333333">
                <a:alpha val="65000"/>
              </a:srgbClr>
            </a:outerShdw>
          </a:effectLst>
        </p:spPr>
      </p:pic>
      <p:sp>
        <p:nvSpPr>
          <p:cNvPr id="3" name="8 млрд человек…">
            <a:extLst>
              <a:ext uri="{FF2B5EF4-FFF2-40B4-BE49-F238E27FC236}">
                <a16:creationId xmlns:a16="http://schemas.microsoft.com/office/drawing/2014/main" id="{F7A9B731-D681-C4C7-9428-C0E90BFC2A0F}"/>
              </a:ext>
            </a:extLst>
          </p:cNvPr>
          <p:cNvSpPr txBox="1">
            <a:spLocks/>
          </p:cNvSpPr>
          <p:nvPr/>
        </p:nvSpPr>
        <p:spPr>
          <a:xfrm>
            <a:off x="707708" y="6858000"/>
            <a:ext cx="6433321" cy="573772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r>
              <a:rPr lang="ru-RU" sz="3600" dirty="0">
                <a:latin typeface="Graphik RBC LC Regular" panose="020B0503030202060203" pitchFamily="34" charset="0"/>
                <a:ea typeface="Graphik RBC LC Bold"/>
                <a:cs typeface="Graphik RBC LC Bold"/>
                <a:sym typeface="Graphik RBC LC Bold"/>
              </a:rPr>
              <a:t>Гипотеза: мнение может сильно зависеть от отрасли, которую представлял респондент</a:t>
            </a:r>
          </a:p>
        </p:txBody>
      </p:sp>
      <p:pic>
        <p:nvPicPr>
          <p:cNvPr id="5" name="Image" descr="Image">
            <a:extLst>
              <a:ext uri="{FF2B5EF4-FFF2-40B4-BE49-F238E27FC236}">
                <a16:creationId xmlns:a16="http://schemas.microsoft.com/office/drawing/2014/main" id="{626B2174-8A08-C7AD-97C2-3A4921AB4DD1}"/>
              </a:ext>
            </a:extLst>
          </p:cNvPr>
          <p:cNvPicPr>
            <a:picLocks noChangeAspect="1"/>
          </p:cNvPicPr>
          <p:nvPr/>
        </p:nvPicPr>
        <p:blipFill>
          <a:blip r:embed="rId3"/>
          <a:stretch>
            <a:fillRect/>
          </a:stretch>
        </p:blipFill>
        <p:spPr>
          <a:xfrm>
            <a:off x="7445829" y="-1"/>
            <a:ext cx="14821320" cy="13716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07380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8 млрд человек…"/>
          <p:cNvSpPr txBox="1">
            <a:spLocks noGrp="1"/>
          </p:cNvSpPr>
          <p:nvPr>
            <p:ph type="body" idx="21"/>
          </p:nvPr>
        </p:nvSpPr>
        <p:spPr>
          <a:xfrm>
            <a:off x="707708" y="356353"/>
            <a:ext cx="6433321" cy="3758448"/>
          </a:xfrm>
          <a:prstGeom prst="rect">
            <a:avLst/>
          </a:prstGeom>
        </p:spPr>
        <p:txBody>
          <a:bodyPr>
            <a:noAutofit/>
          </a:bodyPr>
          <a:lstStyle/>
          <a:p>
            <a:pPr>
              <a:lnSpc>
                <a:spcPct val="90000"/>
              </a:lnSpc>
              <a:defRPr sz="16000">
                <a:latin typeface="Graphik RBC LC Bold"/>
                <a:ea typeface="Graphik RBC LC Bold"/>
                <a:cs typeface="Graphik RBC LC Bold"/>
                <a:sym typeface="Graphik RBC LC Bold"/>
              </a:defRPr>
            </a:pPr>
            <a:r>
              <a:rPr lang="ru-RU" sz="8000" dirty="0"/>
              <a:t>Ожидания бизнеса</a:t>
            </a:r>
          </a:p>
          <a:p>
            <a:pPr>
              <a:lnSpc>
                <a:spcPct val="90000"/>
              </a:lnSpc>
              <a:defRPr sz="16000">
                <a:latin typeface="Graphik RBC LC Bold"/>
                <a:ea typeface="Graphik RBC LC Bold"/>
                <a:cs typeface="Graphik RBC LC Bold"/>
                <a:sym typeface="Graphik RBC LC Bold"/>
              </a:defRPr>
            </a:pPr>
            <a:r>
              <a:rPr lang="ru-RU" sz="8000" dirty="0">
                <a:latin typeface="Graphik RBC LC Regular" panose="020B0503030202060203" pitchFamily="34" charset="0"/>
              </a:rPr>
              <a:t>Опрос РСПП</a:t>
            </a:r>
          </a:p>
        </p:txBody>
      </p:sp>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31</a:t>
            </a:fld>
            <a:endParaRPr/>
          </a:p>
        </p:txBody>
      </p:sp>
      <p:sp>
        <p:nvSpPr>
          <p:cNvPr id="4" name="ИС2022">
            <a:extLst>
              <a:ext uri="{FF2B5EF4-FFF2-40B4-BE49-F238E27FC236}">
                <a16:creationId xmlns:a16="http://schemas.microsoft.com/office/drawing/2014/main" id="{299E8E65-C74B-1E3B-8A02-5F2C08CAF169}"/>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pic>
        <p:nvPicPr>
          <p:cNvPr id="2" name="Image" descr="Image">
            <a:extLst>
              <a:ext uri="{FF2B5EF4-FFF2-40B4-BE49-F238E27FC236}">
                <a16:creationId xmlns:a16="http://schemas.microsoft.com/office/drawing/2014/main" id="{63F31861-6C3B-EAAF-A494-433AF69F41E8}"/>
              </a:ext>
            </a:extLst>
          </p:cNvPr>
          <p:cNvPicPr>
            <a:picLocks noChangeAspect="1"/>
          </p:cNvPicPr>
          <p:nvPr/>
        </p:nvPicPr>
        <p:blipFill>
          <a:blip r:embed="rId2"/>
          <a:stretch>
            <a:fillRect/>
          </a:stretch>
        </p:blipFill>
        <p:spPr>
          <a:xfrm>
            <a:off x="7467598" y="1818820"/>
            <a:ext cx="5442859" cy="5039180"/>
          </a:xfrm>
          <a:prstGeom prst="rect">
            <a:avLst/>
          </a:prstGeom>
          <a:ln>
            <a:noFill/>
          </a:ln>
          <a:effectLst>
            <a:outerShdw blurRad="292100" dist="139700" dir="2700000" algn="tl" rotWithShape="0">
              <a:srgbClr val="333333">
                <a:alpha val="65000"/>
              </a:srgbClr>
            </a:outerShdw>
          </a:effectLst>
        </p:spPr>
      </p:pic>
      <p:sp>
        <p:nvSpPr>
          <p:cNvPr id="3" name="8 млрд человек…">
            <a:extLst>
              <a:ext uri="{FF2B5EF4-FFF2-40B4-BE49-F238E27FC236}">
                <a16:creationId xmlns:a16="http://schemas.microsoft.com/office/drawing/2014/main" id="{F7A9B731-D681-C4C7-9428-C0E90BFC2A0F}"/>
              </a:ext>
            </a:extLst>
          </p:cNvPr>
          <p:cNvSpPr txBox="1">
            <a:spLocks/>
          </p:cNvSpPr>
          <p:nvPr/>
        </p:nvSpPr>
        <p:spPr>
          <a:xfrm>
            <a:off x="707708" y="7243011"/>
            <a:ext cx="6433321" cy="537677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r>
              <a:rPr lang="ru-RU" sz="3600" dirty="0">
                <a:latin typeface="Graphik RBC LC Regular" panose="020B0503030202060203" pitchFamily="34" charset="0"/>
                <a:ea typeface="Graphik RBC LC Bold"/>
                <a:cs typeface="Graphik RBC LC Bold"/>
                <a:sym typeface="Graphik RBC LC Bold"/>
              </a:rPr>
              <a:t>Гипотеза: на фоне частичной мобилизации дефицит может расти</a:t>
            </a:r>
          </a:p>
        </p:txBody>
      </p:sp>
      <p:pic>
        <p:nvPicPr>
          <p:cNvPr id="5" name="Image" descr="Image">
            <a:extLst>
              <a:ext uri="{FF2B5EF4-FFF2-40B4-BE49-F238E27FC236}">
                <a16:creationId xmlns:a16="http://schemas.microsoft.com/office/drawing/2014/main" id="{626B2174-8A08-C7AD-97C2-3A4921AB4DD1}"/>
              </a:ext>
            </a:extLst>
          </p:cNvPr>
          <p:cNvPicPr>
            <a:picLocks noChangeAspect="1"/>
          </p:cNvPicPr>
          <p:nvPr/>
        </p:nvPicPr>
        <p:blipFill>
          <a:blip r:embed="rId3"/>
          <a:stretch>
            <a:fillRect/>
          </a:stretch>
        </p:blipFill>
        <p:spPr>
          <a:xfrm>
            <a:off x="13062858" y="1818820"/>
            <a:ext cx="5445268" cy="5039180"/>
          </a:xfrm>
          <a:prstGeom prst="rect">
            <a:avLst/>
          </a:prstGeom>
          <a:ln w="25400">
            <a:solidFill>
              <a:srgbClr val="535353"/>
            </a:solidFill>
            <a:miter lim="400000"/>
          </a:ln>
          <a:effectLst>
            <a:outerShdw blurRad="355600" rotWithShape="0">
              <a:srgbClr val="000000">
                <a:alpha val="75000"/>
              </a:srgbClr>
            </a:outerShdw>
          </a:effectLst>
        </p:spPr>
      </p:pic>
      <p:pic>
        <p:nvPicPr>
          <p:cNvPr id="6" name="Image" descr="Image">
            <a:extLst>
              <a:ext uri="{FF2B5EF4-FFF2-40B4-BE49-F238E27FC236}">
                <a16:creationId xmlns:a16="http://schemas.microsoft.com/office/drawing/2014/main" id="{E59D8350-8D6C-F1E4-9A77-1AEBFB0BA9CD}"/>
              </a:ext>
            </a:extLst>
          </p:cNvPr>
          <p:cNvPicPr>
            <a:picLocks noChangeAspect="1"/>
          </p:cNvPicPr>
          <p:nvPr/>
        </p:nvPicPr>
        <p:blipFill>
          <a:blip r:embed="rId4"/>
          <a:stretch>
            <a:fillRect/>
          </a:stretch>
        </p:blipFill>
        <p:spPr>
          <a:xfrm>
            <a:off x="7467598" y="-1"/>
            <a:ext cx="14821320" cy="13716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74856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63F31861-6C3B-EAAF-A494-433AF69F41E8}"/>
              </a:ext>
            </a:extLst>
          </p:cNvPr>
          <p:cNvPicPr>
            <a:picLocks noChangeAspect="1"/>
          </p:cNvPicPr>
          <p:nvPr/>
        </p:nvPicPr>
        <p:blipFill>
          <a:blip r:embed="rId2"/>
          <a:stretch>
            <a:fillRect/>
          </a:stretch>
        </p:blipFill>
        <p:spPr>
          <a:xfrm>
            <a:off x="7467598" y="1821050"/>
            <a:ext cx="5442859" cy="5039180"/>
          </a:xfrm>
          <a:prstGeom prst="rect">
            <a:avLst/>
          </a:prstGeom>
          <a:ln>
            <a:noFill/>
          </a:ln>
          <a:effectLst>
            <a:outerShdw blurRad="292100" dist="139700" dir="2700000" algn="tl" rotWithShape="0">
              <a:srgbClr val="333333">
                <a:alpha val="65000"/>
              </a:srgbClr>
            </a:outerShdw>
          </a:effectLst>
        </p:spPr>
      </p:pic>
      <p:pic>
        <p:nvPicPr>
          <p:cNvPr id="5" name="Image" descr="Image">
            <a:extLst>
              <a:ext uri="{FF2B5EF4-FFF2-40B4-BE49-F238E27FC236}">
                <a16:creationId xmlns:a16="http://schemas.microsoft.com/office/drawing/2014/main" id="{626B2174-8A08-C7AD-97C2-3A4921AB4DD1}"/>
              </a:ext>
            </a:extLst>
          </p:cNvPr>
          <p:cNvPicPr>
            <a:picLocks noChangeAspect="1"/>
          </p:cNvPicPr>
          <p:nvPr/>
        </p:nvPicPr>
        <p:blipFill>
          <a:blip r:embed="rId3"/>
          <a:stretch>
            <a:fillRect/>
          </a:stretch>
        </p:blipFill>
        <p:spPr>
          <a:xfrm>
            <a:off x="13062858" y="1821050"/>
            <a:ext cx="5445268" cy="5039180"/>
          </a:xfrm>
          <a:prstGeom prst="rect">
            <a:avLst/>
          </a:prstGeom>
          <a:ln w="25400">
            <a:solidFill>
              <a:srgbClr val="535353"/>
            </a:solidFill>
            <a:miter lim="400000"/>
          </a:ln>
          <a:effectLst>
            <a:outerShdw blurRad="355600" rotWithShape="0">
              <a:srgbClr val="000000">
                <a:alpha val="75000"/>
              </a:srgbClr>
            </a:outerShdw>
          </a:effectLst>
        </p:spPr>
      </p:pic>
      <p:pic>
        <p:nvPicPr>
          <p:cNvPr id="6" name="Image" descr="Image">
            <a:extLst>
              <a:ext uri="{FF2B5EF4-FFF2-40B4-BE49-F238E27FC236}">
                <a16:creationId xmlns:a16="http://schemas.microsoft.com/office/drawing/2014/main" id="{E59D8350-8D6C-F1E4-9A77-1AEBFB0BA9CD}"/>
              </a:ext>
            </a:extLst>
          </p:cNvPr>
          <p:cNvPicPr>
            <a:picLocks noChangeAspect="1"/>
          </p:cNvPicPr>
          <p:nvPr/>
        </p:nvPicPr>
        <p:blipFill>
          <a:blip r:embed="rId4"/>
          <a:stretch>
            <a:fillRect/>
          </a:stretch>
        </p:blipFill>
        <p:spPr>
          <a:xfrm>
            <a:off x="18676569" y="1821049"/>
            <a:ext cx="5442859" cy="5036951"/>
          </a:xfrm>
          <a:prstGeom prst="rect">
            <a:avLst/>
          </a:prstGeom>
          <a:ln w="25400">
            <a:solidFill>
              <a:srgbClr val="535353"/>
            </a:solidFill>
            <a:miter lim="400000"/>
          </a:ln>
          <a:effectLst>
            <a:outerShdw blurRad="50800" dist="76200" dir="5436651" rotWithShape="0">
              <a:srgbClr val="000000">
                <a:alpha val="8358"/>
              </a:srgbClr>
            </a:outerShdw>
          </a:effectLst>
        </p:spPr>
      </p:pic>
      <p:pic>
        <p:nvPicPr>
          <p:cNvPr id="7" name="Image" descr="Image">
            <a:extLst>
              <a:ext uri="{FF2B5EF4-FFF2-40B4-BE49-F238E27FC236}">
                <a16:creationId xmlns:a16="http://schemas.microsoft.com/office/drawing/2014/main" id="{D782745F-03CB-A9B9-4499-D48DFBCE355E}"/>
              </a:ext>
            </a:extLst>
          </p:cNvPr>
          <p:cNvPicPr>
            <a:picLocks noChangeAspect="1"/>
          </p:cNvPicPr>
          <p:nvPr/>
        </p:nvPicPr>
        <p:blipFill>
          <a:blip r:embed="rId5"/>
          <a:stretch>
            <a:fillRect/>
          </a:stretch>
        </p:blipFill>
        <p:spPr>
          <a:xfrm>
            <a:off x="7467598" y="-1"/>
            <a:ext cx="14821319" cy="13716001"/>
          </a:xfrm>
          <a:prstGeom prst="rect">
            <a:avLst/>
          </a:prstGeom>
          <a:ln>
            <a:noFill/>
          </a:ln>
          <a:effectLst>
            <a:outerShdw blurRad="292100" dist="139700" dir="2700000" algn="tl" rotWithShape="0">
              <a:srgbClr val="333333">
                <a:alpha val="65000"/>
              </a:srgbClr>
            </a:outerShdw>
          </a:effectLst>
        </p:spPr>
      </p:pic>
      <p:sp>
        <p:nvSpPr>
          <p:cNvPr id="325" name="8 млрд человек…"/>
          <p:cNvSpPr txBox="1">
            <a:spLocks noGrp="1"/>
          </p:cNvSpPr>
          <p:nvPr>
            <p:ph type="body" idx="21"/>
          </p:nvPr>
        </p:nvSpPr>
        <p:spPr>
          <a:xfrm>
            <a:off x="707708" y="356353"/>
            <a:ext cx="6433321" cy="3758448"/>
          </a:xfrm>
          <a:prstGeom prst="rect">
            <a:avLst/>
          </a:prstGeom>
        </p:spPr>
        <p:txBody>
          <a:bodyPr>
            <a:noAutofit/>
          </a:bodyPr>
          <a:lstStyle/>
          <a:p>
            <a:pPr>
              <a:lnSpc>
                <a:spcPct val="90000"/>
              </a:lnSpc>
              <a:defRPr sz="16000">
                <a:latin typeface="Graphik RBC LC Bold"/>
                <a:ea typeface="Graphik RBC LC Bold"/>
                <a:cs typeface="Graphik RBC LC Bold"/>
                <a:sym typeface="Graphik RBC LC Bold"/>
              </a:defRPr>
            </a:pPr>
            <a:r>
              <a:rPr lang="ru-RU" sz="8000" dirty="0"/>
              <a:t>Ожидания бизнеса</a:t>
            </a:r>
          </a:p>
          <a:p>
            <a:pPr>
              <a:lnSpc>
                <a:spcPct val="90000"/>
              </a:lnSpc>
              <a:defRPr sz="16000">
                <a:latin typeface="Graphik RBC LC Bold"/>
                <a:ea typeface="Graphik RBC LC Bold"/>
                <a:cs typeface="Graphik RBC LC Bold"/>
                <a:sym typeface="Graphik RBC LC Bold"/>
              </a:defRPr>
            </a:pPr>
            <a:r>
              <a:rPr lang="ru-RU" sz="8000" dirty="0">
                <a:latin typeface="Graphik RBC LC Regular" panose="020B0503030202060203" pitchFamily="34" charset="0"/>
              </a:rPr>
              <a:t>Опрос РСПП</a:t>
            </a:r>
          </a:p>
        </p:txBody>
      </p:sp>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32</a:t>
            </a:fld>
            <a:endParaRPr/>
          </a:p>
        </p:txBody>
      </p:sp>
      <p:sp>
        <p:nvSpPr>
          <p:cNvPr id="4" name="ИС2022">
            <a:extLst>
              <a:ext uri="{FF2B5EF4-FFF2-40B4-BE49-F238E27FC236}">
                <a16:creationId xmlns:a16="http://schemas.microsoft.com/office/drawing/2014/main" id="{299E8E65-C74B-1E3B-8A02-5F2C08CAF169}"/>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sp>
        <p:nvSpPr>
          <p:cNvPr id="3" name="8 млрд человек…">
            <a:extLst>
              <a:ext uri="{FF2B5EF4-FFF2-40B4-BE49-F238E27FC236}">
                <a16:creationId xmlns:a16="http://schemas.microsoft.com/office/drawing/2014/main" id="{F7A9B731-D681-C4C7-9428-C0E90BFC2A0F}"/>
              </a:ext>
            </a:extLst>
          </p:cNvPr>
          <p:cNvSpPr txBox="1">
            <a:spLocks/>
          </p:cNvSpPr>
          <p:nvPr/>
        </p:nvSpPr>
        <p:spPr>
          <a:xfrm>
            <a:off x="707708" y="7243011"/>
            <a:ext cx="6433321" cy="537677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endParaRPr lang="ru-RU" sz="3600" dirty="0">
              <a:latin typeface="Graphik RBC LC Regular" panose="020B0503030202060203" pitchFamily="34" charset="0"/>
              <a:ea typeface="Graphik RBC LC Bold"/>
              <a:cs typeface="Graphik RBC LC Bold"/>
              <a:sym typeface="Graphik RBC LC Bold"/>
            </a:endParaRPr>
          </a:p>
        </p:txBody>
      </p:sp>
    </p:spTree>
    <p:extLst>
      <p:ext uri="{BB962C8B-B14F-4D97-AF65-F5344CB8AC3E}">
        <p14:creationId xmlns:p14="http://schemas.microsoft.com/office/powerpoint/2010/main" val="39582462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63F31861-6C3B-EAAF-A494-433AF69F41E8}"/>
              </a:ext>
            </a:extLst>
          </p:cNvPr>
          <p:cNvPicPr>
            <a:picLocks noChangeAspect="1"/>
          </p:cNvPicPr>
          <p:nvPr/>
        </p:nvPicPr>
        <p:blipFill>
          <a:blip r:embed="rId2"/>
          <a:stretch>
            <a:fillRect/>
          </a:stretch>
        </p:blipFill>
        <p:spPr>
          <a:xfrm>
            <a:off x="7467598" y="1821050"/>
            <a:ext cx="5442859" cy="5039180"/>
          </a:xfrm>
          <a:prstGeom prst="rect">
            <a:avLst/>
          </a:prstGeom>
          <a:ln>
            <a:noFill/>
          </a:ln>
          <a:effectLst>
            <a:outerShdw blurRad="292100" dist="139700" dir="2700000" algn="tl" rotWithShape="0">
              <a:srgbClr val="333333">
                <a:alpha val="65000"/>
              </a:srgbClr>
            </a:outerShdw>
          </a:effectLst>
        </p:spPr>
      </p:pic>
      <p:pic>
        <p:nvPicPr>
          <p:cNvPr id="5" name="Image" descr="Image">
            <a:extLst>
              <a:ext uri="{FF2B5EF4-FFF2-40B4-BE49-F238E27FC236}">
                <a16:creationId xmlns:a16="http://schemas.microsoft.com/office/drawing/2014/main" id="{626B2174-8A08-C7AD-97C2-3A4921AB4DD1}"/>
              </a:ext>
            </a:extLst>
          </p:cNvPr>
          <p:cNvPicPr>
            <a:picLocks noChangeAspect="1"/>
          </p:cNvPicPr>
          <p:nvPr/>
        </p:nvPicPr>
        <p:blipFill>
          <a:blip r:embed="rId3"/>
          <a:stretch>
            <a:fillRect/>
          </a:stretch>
        </p:blipFill>
        <p:spPr>
          <a:xfrm>
            <a:off x="13062858" y="1821050"/>
            <a:ext cx="5445268" cy="5039180"/>
          </a:xfrm>
          <a:prstGeom prst="rect">
            <a:avLst/>
          </a:prstGeom>
          <a:ln w="25400">
            <a:solidFill>
              <a:srgbClr val="535353"/>
            </a:solidFill>
            <a:miter lim="400000"/>
          </a:ln>
          <a:effectLst>
            <a:outerShdw blurRad="355600" rotWithShape="0">
              <a:srgbClr val="000000">
                <a:alpha val="75000"/>
              </a:srgbClr>
            </a:outerShdw>
          </a:effectLst>
        </p:spPr>
      </p:pic>
      <p:pic>
        <p:nvPicPr>
          <p:cNvPr id="6" name="Image" descr="Image">
            <a:extLst>
              <a:ext uri="{FF2B5EF4-FFF2-40B4-BE49-F238E27FC236}">
                <a16:creationId xmlns:a16="http://schemas.microsoft.com/office/drawing/2014/main" id="{E59D8350-8D6C-F1E4-9A77-1AEBFB0BA9CD}"/>
              </a:ext>
            </a:extLst>
          </p:cNvPr>
          <p:cNvPicPr>
            <a:picLocks noChangeAspect="1"/>
          </p:cNvPicPr>
          <p:nvPr/>
        </p:nvPicPr>
        <p:blipFill>
          <a:blip r:embed="rId4"/>
          <a:stretch>
            <a:fillRect/>
          </a:stretch>
        </p:blipFill>
        <p:spPr>
          <a:xfrm>
            <a:off x="18676569" y="1821049"/>
            <a:ext cx="5442859" cy="5036951"/>
          </a:xfrm>
          <a:prstGeom prst="rect">
            <a:avLst/>
          </a:prstGeom>
          <a:ln w="25400">
            <a:solidFill>
              <a:srgbClr val="535353"/>
            </a:solidFill>
            <a:miter lim="400000"/>
          </a:ln>
          <a:effectLst>
            <a:outerShdw blurRad="50800" dist="76200" dir="5436651" rotWithShape="0">
              <a:srgbClr val="000000">
                <a:alpha val="8358"/>
              </a:srgbClr>
            </a:outerShdw>
          </a:effectLst>
        </p:spPr>
      </p:pic>
      <p:pic>
        <p:nvPicPr>
          <p:cNvPr id="7" name="Image" descr="Image">
            <a:extLst>
              <a:ext uri="{FF2B5EF4-FFF2-40B4-BE49-F238E27FC236}">
                <a16:creationId xmlns:a16="http://schemas.microsoft.com/office/drawing/2014/main" id="{D782745F-03CB-A9B9-4499-D48DFBCE355E}"/>
              </a:ext>
            </a:extLst>
          </p:cNvPr>
          <p:cNvPicPr>
            <a:picLocks noChangeAspect="1"/>
          </p:cNvPicPr>
          <p:nvPr/>
        </p:nvPicPr>
        <p:blipFill>
          <a:blip r:embed="rId5"/>
          <a:stretch>
            <a:fillRect/>
          </a:stretch>
        </p:blipFill>
        <p:spPr>
          <a:xfrm>
            <a:off x="7467598" y="7010269"/>
            <a:ext cx="5445269" cy="5039181"/>
          </a:xfrm>
          <a:prstGeom prst="rect">
            <a:avLst/>
          </a:prstGeom>
          <a:ln>
            <a:noFill/>
          </a:ln>
          <a:effectLst>
            <a:outerShdw blurRad="292100" dist="139700" dir="2700000" algn="tl" rotWithShape="0">
              <a:srgbClr val="333333">
                <a:alpha val="65000"/>
              </a:srgbClr>
            </a:outerShdw>
          </a:effectLst>
        </p:spPr>
      </p:pic>
      <p:sp>
        <p:nvSpPr>
          <p:cNvPr id="325" name="8 млрд человек…"/>
          <p:cNvSpPr txBox="1">
            <a:spLocks noGrp="1"/>
          </p:cNvSpPr>
          <p:nvPr>
            <p:ph type="body" idx="21"/>
          </p:nvPr>
        </p:nvSpPr>
        <p:spPr>
          <a:xfrm>
            <a:off x="707708" y="356353"/>
            <a:ext cx="6433321" cy="3758448"/>
          </a:xfrm>
          <a:prstGeom prst="rect">
            <a:avLst/>
          </a:prstGeom>
        </p:spPr>
        <p:txBody>
          <a:bodyPr>
            <a:noAutofit/>
          </a:bodyPr>
          <a:lstStyle/>
          <a:p>
            <a:pPr>
              <a:lnSpc>
                <a:spcPct val="90000"/>
              </a:lnSpc>
              <a:defRPr sz="16000">
                <a:latin typeface="Graphik RBC LC Bold"/>
                <a:ea typeface="Graphik RBC LC Bold"/>
                <a:cs typeface="Graphik RBC LC Bold"/>
                <a:sym typeface="Graphik RBC LC Bold"/>
              </a:defRPr>
            </a:pPr>
            <a:r>
              <a:rPr lang="ru-RU" sz="8000" dirty="0"/>
              <a:t>Ожидания бизнеса</a:t>
            </a:r>
          </a:p>
          <a:p>
            <a:pPr>
              <a:lnSpc>
                <a:spcPct val="90000"/>
              </a:lnSpc>
              <a:defRPr sz="16000">
                <a:latin typeface="Graphik RBC LC Bold"/>
                <a:ea typeface="Graphik RBC LC Bold"/>
                <a:cs typeface="Graphik RBC LC Bold"/>
                <a:sym typeface="Graphik RBC LC Bold"/>
              </a:defRPr>
            </a:pPr>
            <a:r>
              <a:rPr lang="ru-RU" sz="8000" dirty="0">
                <a:latin typeface="Graphik RBC LC Regular" panose="020B0503030202060203" pitchFamily="34" charset="0"/>
              </a:rPr>
              <a:t>Опрос РСПП</a:t>
            </a:r>
          </a:p>
        </p:txBody>
      </p:sp>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33</a:t>
            </a:fld>
            <a:endParaRPr/>
          </a:p>
        </p:txBody>
      </p:sp>
      <p:sp>
        <p:nvSpPr>
          <p:cNvPr id="4" name="ИС2022">
            <a:extLst>
              <a:ext uri="{FF2B5EF4-FFF2-40B4-BE49-F238E27FC236}">
                <a16:creationId xmlns:a16="http://schemas.microsoft.com/office/drawing/2014/main" id="{299E8E65-C74B-1E3B-8A02-5F2C08CAF169}"/>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sp>
        <p:nvSpPr>
          <p:cNvPr id="3" name="8 млрд человек…">
            <a:extLst>
              <a:ext uri="{FF2B5EF4-FFF2-40B4-BE49-F238E27FC236}">
                <a16:creationId xmlns:a16="http://schemas.microsoft.com/office/drawing/2014/main" id="{F7A9B731-D681-C4C7-9428-C0E90BFC2A0F}"/>
              </a:ext>
            </a:extLst>
          </p:cNvPr>
          <p:cNvSpPr txBox="1">
            <a:spLocks/>
          </p:cNvSpPr>
          <p:nvPr/>
        </p:nvSpPr>
        <p:spPr>
          <a:xfrm>
            <a:off x="707708" y="7243011"/>
            <a:ext cx="6433321" cy="537677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endParaRPr lang="ru-RU" sz="3600" dirty="0">
              <a:latin typeface="Graphik RBC LC Regular" panose="020B0503030202060203" pitchFamily="34" charset="0"/>
              <a:ea typeface="Graphik RBC LC Bold"/>
              <a:cs typeface="Graphik RBC LC Bold"/>
              <a:sym typeface="Graphik RBC LC Bold"/>
            </a:endParaRPr>
          </a:p>
        </p:txBody>
      </p:sp>
      <p:pic>
        <p:nvPicPr>
          <p:cNvPr id="8" name="Image" descr="Image">
            <a:extLst>
              <a:ext uri="{FF2B5EF4-FFF2-40B4-BE49-F238E27FC236}">
                <a16:creationId xmlns:a16="http://schemas.microsoft.com/office/drawing/2014/main" id="{29023707-17B3-5504-DA03-3C9FE16622B2}"/>
              </a:ext>
            </a:extLst>
          </p:cNvPr>
          <p:cNvPicPr>
            <a:picLocks noChangeAspect="1"/>
          </p:cNvPicPr>
          <p:nvPr/>
        </p:nvPicPr>
        <p:blipFill>
          <a:blip r:embed="rId6"/>
          <a:stretch>
            <a:fillRect/>
          </a:stretch>
        </p:blipFill>
        <p:spPr>
          <a:xfrm>
            <a:off x="7467598" y="0"/>
            <a:ext cx="14821318" cy="1371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63203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8 млрд человек…"/>
          <p:cNvSpPr txBox="1">
            <a:spLocks noGrp="1"/>
          </p:cNvSpPr>
          <p:nvPr>
            <p:ph type="body" idx="21"/>
          </p:nvPr>
        </p:nvSpPr>
        <p:spPr>
          <a:xfrm>
            <a:off x="707708" y="356353"/>
            <a:ext cx="6433321" cy="3758448"/>
          </a:xfrm>
          <a:prstGeom prst="rect">
            <a:avLst/>
          </a:prstGeom>
        </p:spPr>
        <p:txBody>
          <a:bodyPr>
            <a:noAutofit/>
          </a:bodyPr>
          <a:lstStyle/>
          <a:p>
            <a:pPr>
              <a:lnSpc>
                <a:spcPct val="90000"/>
              </a:lnSpc>
              <a:defRPr sz="16000">
                <a:latin typeface="Graphik RBC LC Bold"/>
                <a:ea typeface="Graphik RBC LC Bold"/>
                <a:cs typeface="Graphik RBC LC Bold"/>
                <a:sym typeface="Graphik RBC LC Bold"/>
              </a:defRPr>
            </a:pPr>
            <a:r>
              <a:rPr lang="ru-RU" sz="8000" dirty="0"/>
              <a:t>Ожидания бизнеса</a:t>
            </a:r>
          </a:p>
          <a:p>
            <a:pPr>
              <a:lnSpc>
                <a:spcPct val="90000"/>
              </a:lnSpc>
              <a:defRPr sz="16000">
                <a:latin typeface="Graphik RBC LC Bold"/>
                <a:ea typeface="Graphik RBC LC Bold"/>
                <a:cs typeface="Graphik RBC LC Bold"/>
                <a:sym typeface="Graphik RBC LC Bold"/>
              </a:defRPr>
            </a:pPr>
            <a:r>
              <a:rPr lang="ru-RU" sz="8000" dirty="0">
                <a:latin typeface="Graphik RBC LC Regular" panose="020B0503030202060203" pitchFamily="34" charset="0"/>
              </a:rPr>
              <a:t>Опрос РСПП</a:t>
            </a:r>
          </a:p>
        </p:txBody>
      </p:sp>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a:p>
        </p:txBody>
      </p:sp>
      <p:sp>
        <p:nvSpPr>
          <p:cNvPr id="4" name="ИС2022">
            <a:extLst>
              <a:ext uri="{FF2B5EF4-FFF2-40B4-BE49-F238E27FC236}">
                <a16:creationId xmlns:a16="http://schemas.microsoft.com/office/drawing/2014/main" id="{299E8E65-C74B-1E3B-8A02-5F2C08CAF169}"/>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pic>
        <p:nvPicPr>
          <p:cNvPr id="2" name="Image" descr="Image">
            <a:extLst>
              <a:ext uri="{FF2B5EF4-FFF2-40B4-BE49-F238E27FC236}">
                <a16:creationId xmlns:a16="http://schemas.microsoft.com/office/drawing/2014/main" id="{63F31861-6C3B-EAAF-A494-433AF69F41E8}"/>
              </a:ext>
            </a:extLst>
          </p:cNvPr>
          <p:cNvPicPr>
            <a:picLocks noChangeAspect="1"/>
          </p:cNvPicPr>
          <p:nvPr/>
        </p:nvPicPr>
        <p:blipFill>
          <a:blip r:embed="rId2"/>
          <a:stretch>
            <a:fillRect/>
          </a:stretch>
        </p:blipFill>
        <p:spPr>
          <a:xfrm>
            <a:off x="7467598" y="1866770"/>
            <a:ext cx="5442859" cy="5039180"/>
          </a:xfrm>
          <a:prstGeom prst="rect">
            <a:avLst/>
          </a:prstGeom>
          <a:ln>
            <a:noFill/>
          </a:ln>
          <a:effectLst>
            <a:outerShdw blurRad="292100" dist="139700" dir="2700000" algn="tl" rotWithShape="0">
              <a:srgbClr val="333333">
                <a:alpha val="65000"/>
              </a:srgbClr>
            </a:outerShdw>
          </a:effectLst>
        </p:spPr>
      </p:pic>
      <p:sp>
        <p:nvSpPr>
          <p:cNvPr id="3" name="8 млрд человек…">
            <a:extLst>
              <a:ext uri="{FF2B5EF4-FFF2-40B4-BE49-F238E27FC236}">
                <a16:creationId xmlns:a16="http://schemas.microsoft.com/office/drawing/2014/main" id="{F7A9B731-D681-C4C7-9428-C0E90BFC2A0F}"/>
              </a:ext>
            </a:extLst>
          </p:cNvPr>
          <p:cNvSpPr txBox="1">
            <a:spLocks/>
          </p:cNvSpPr>
          <p:nvPr/>
        </p:nvSpPr>
        <p:spPr>
          <a:xfrm>
            <a:off x="707708" y="7243011"/>
            <a:ext cx="6433321" cy="537677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endParaRPr lang="ru-RU" sz="3600" dirty="0">
              <a:latin typeface="Graphik RBC LC Regular" panose="020B0503030202060203" pitchFamily="34" charset="0"/>
              <a:ea typeface="Graphik RBC LC Bold"/>
              <a:cs typeface="Graphik RBC LC Bold"/>
              <a:sym typeface="Graphik RBC LC Bold"/>
            </a:endParaRPr>
          </a:p>
        </p:txBody>
      </p:sp>
      <p:pic>
        <p:nvPicPr>
          <p:cNvPr id="5" name="Image" descr="Image">
            <a:extLst>
              <a:ext uri="{FF2B5EF4-FFF2-40B4-BE49-F238E27FC236}">
                <a16:creationId xmlns:a16="http://schemas.microsoft.com/office/drawing/2014/main" id="{626B2174-8A08-C7AD-97C2-3A4921AB4DD1}"/>
              </a:ext>
            </a:extLst>
          </p:cNvPr>
          <p:cNvPicPr>
            <a:picLocks noChangeAspect="1"/>
          </p:cNvPicPr>
          <p:nvPr/>
        </p:nvPicPr>
        <p:blipFill>
          <a:blip r:embed="rId3"/>
          <a:stretch>
            <a:fillRect/>
          </a:stretch>
        </p:blipFill>
        <p:spPr>
          <a:xfrm>
            <a:off x="13062858" y="1866770"/>
            <a:ext cx="5445268" cy="5039180"/>
          </a:xfrm>
          <a:prstGeom prst="rect">
            <a:avLst/>
          </a:prstGeom>
          <a:ln w="25400">
            <a:solidFill>
              <a:srgbClr val="535353"/>
            </a:solidFill>
            <a:miter lim="400000"/>
          </a:ln>
          <a:effectLst>
            <a:outerShdw blurRad="355600" rotWithShape="0">
              <a:srgbClr val="000000">
                <a:alpha val="75000"/>
              </a:srgbClr>
            </a:outerShdw>
          </a:effectLst>
        </p:spPr>
      </p:pic>
      <p:pic>
        <p:nvPicPr>
          <p:cNvPr id="6" name="Image" descr="Image">
            <a:extLst>
              <a:ext uri="{FF2B5EF4-FFF2-40B4-BE49-F238E27FC236}">
                <a16:creationId xmlns:a16="http://schemas.microsoft.com/office/drawing/2014/main" id="{E59D8350-8D6C-F1E4-9A77-1AEBFB0BA9CD}"/>
              </a:ext>
            </a:extLst>
          </p:cNvPr>
          <p:cNvPicPr>
            <a:picLocks noChangeAspect="1"/>
          </p:cNvPicPr>
          <p:nvPr/>
        </p:nvPicPr>
        <p:blipFill>
          <a:blip r:embed="rId4"/>
          <a:stretch>
            <a:fillRect/>
          </a:stretch>
        </p:blipFill>
        <p:spPr>
          <a:xfrm>
            <a:off x="18676569" y="1866769"/>
            <a:ext cx="5442859" cy="5036951"/>
          </a:xfrm>
          <a:prstGeom prst="rect">
            <a:avLst/>
          </a:prstGeom>
          <a:ln w="25400">
            <a:solidFill>
              <a:srgbClr val="535353"/>
            </a:solidFill>
            <a:miter lim="400000"/>
          </a:ln>
          <a:effectLst>
            <a:outerShdw blurRad="50800" dist="76200" dir="5436651" rotWithShape="0">
              <a:srgbClr val="000000">
                <a:alpha val="8358"/>
              </a:srgbClr>
            </a:outerShdw>
          </a:effectLst>
        </p:spPr>
      </p:pic>
      <p:pic>
        <p:nvPicPr>
          <p:cNvPr id="7" name="Image" descr="Image">
            <a:extLst>
              <a:ext uri="{FF2B5EF4-FFF2-40B4-BE49-F238E27FC236}">
                <a16:creationId xmlns:a16="http://schemas.microsoft.com/office/drawing/2014/main" id="{D782745F-03CB-A9B9-4499-D48DFBCE355E}"/>
              </a:ext>
            </a:extLst>
          </p:cNvPr>
          <p:cNvPicPr>
            <a:picLocks noChangeAspect="1"/>
          </p:cNvPicPr>
          <p:nvPr/>
        </p:nvPicPr>
        <p:blipFill>
          <a:blip r:embed="rId5"/>
          <a:stretch>
            <a:fillRect/>
          </a:stretch>
        </p:blipFill>
        <p:spPr>
          <a:xfrm>
            <a:off x="7467598" y="7076722"/>
            <a:ext cx="5442859" cy="5036951"/>
          </a:xfrm>
          <a:prstGeom prst="rect">
            <a:avLst/>
          </a:prstGeom>
          <a:ln>
            <a:noFill/>
          </a:ln>
          <a:effectLst>
            <a:outerShdw blurRad="292100" dist="139700" dir="2700000" algn="tl" rotWithShape="0">
              <a:srgbClr val="333333">
                <a:alpha val="65000"/>
              </a:srgbClr>
            </a:outerShdw>
          </a:effectLst>
        </p:spPr>
      </p:pic>
      <p:pic>
        <p:nvPicPr>
          <p:cNvPr id="8" name="Image" descr="Image">
            <a:extLst>
              <a:ext uri="{FF2B5EF4-FFF2-40B4-BE49-F238E27FC236}">
                <a16:creationId xmlns:a16="http://schemas.microsoft.com/office/drawing/2014/main" id="{3A271564-B2B1-8301-3451-85DFF0F21B8C}"/>
              </a:ext>
            </a:extLst>
          </p:cNvPr>
          <p:cNvPicPr>
            <a:picLocks noChangeAspect="1"/>
          </p:cNvPicPr>
          <p:nvPr/>
        </p:nvPicPr>
        <p:blipFill>
          <a:blip r:embed="rId6"/>
          <a:stretch>
            <a:fillRect/>
          </a:stretch>
        </p:blipFill>
        <p:spPr>
          <a:xfrm>
            <a:off x="13062858" y="7076722"/>
            <a:ext cx="5442859" cy="5036951"/>
          </a:xfrm>
          <a:prstGeom prst="rect">
            <a:avLst/>
          </a:prstGeom>
          <a:ln>
            <a:noFill/>
          </a:ln>
          <a:effectLst>
            <a:outerShdw blurRad="292100" dist="139700" dir="2700000" algn="tl" rotWithShape="0">
              <a:srgbClr val="333333">
                <a:alpha val="65000"/>
              </a:srgbClr>
            </a:outerShdw>
          </a:effectLst>
        </p:spPr>
      </p:pic>
      <p:pic>
        <p:nvPicPr>
          <p:cNvPr id="9" name="Image" descr="Image">
            <a:extLst>
              <a:ext uri="{FF2B5EF4-FFF2-40B4-BE49-F238E27FC236}">
                <a16:creationId xmlns:a16="http://schemas.microsoft.com/office/drawing/2014/main" id="{721B747F-C4F0-0C2F-725E-D62FB1EF1F06}"/>
              </a:ext>
            </a:extLst>
          </p:cNvPr>
          <p:cNvPicPr>
            <a:picLocks noChangeAspect="1"/>
          </p:cNvPicPr>
          <p:nvPr/>
        </p:nvPicPr>
        <p:blipFill>
          <a:blip r:embed="rId7"/>
          <a:stretch>
            <a:fillRect/>
          </a:stretch>
        </p:blipFill>
        <p:spPr>
          <a:xfrm>
            <a:off x="7467598" y="45719"/>
            <a:ext cx="14821320" cy="13716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94497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8 млрд человек…"/>
          <p:cNvSpPr txBox="1">
            <a:spLocks noGrp="1"/>
          </p:cNvSpPr>
          <p:nvPr>
            <p:ph type="body" idx="21"/>
          </p:nvPr>
        </p:nvSpPr>
        <p:spPr>
          <a:xfrm>
            <a:off x="707708" y="356353"/>
            <a:ext cx="6433321" cy="3758448"/>
          </a:xfrm>
          <a:prstGeom prst="rect">
            <a:avLst/>
          </a:prstGeom>
        </p:spPr>
        <p:txBody>
          <a:bodyPr>
            <a:noAutofit/>
          </a:bodyPr>
          <a:lstStyle/>
          <a:p>
            <a:pPr>
              <a:lnSpc>
                <a:spcPct val="90000"/>
              </a:lnSpc>
              <a:defRPr sz="16000">
                <a:latin typeface="Graphik RBC LC Bold"/>
                <a:ea typeface="Graphik RBC LC Bold"/>
                <a:cs typeface="Graphik RBC LC Bold"/>
                <a:sym typeface="Graphik RBC LC Bold"/>
              </a:defRPr>
            </a:pPr>
            <a:r>
              <a:rPr lang="ru-RU" sz="8000" dirty="0"/>
              <a:t>Ожидания бизнеса</a:t>
            </a:r>
          </a:p>
          <a:p>
            <a:pPr>
              <a:lnSpc>
                <a:spcPct val="90000"/>
              </a:lnSpc>
              <a:defRPr sz="16000">
                <a:latin typeface="Graphik RBC LC Bold"/>
                <a:ea typeface="Graphik RBC LC Bold"/>
                <a:cs typeface="Graphik RBC LC Bold"/>
                <a:sym typeface="Graphik RBC LC Bold"/>
              </a:defRPr>
            </a:pPr>
            <a:r>
              <a:rPr lang="ru-RU" sz="8000" dirty="0">
                <a:latin typeface="Graphik RBC LC Regular" panose="020B0503030202060203" pitchFamily="34" charset="0"/>
              </a:rPr>
              <a:t>Опрос РСПП</a:t>
            </a:r>
          </a:p>
        </p:txBody>
      </p:sp>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35</a:t>
            </a:fld>
            <a:endParaRPr/>
          </a:p>
        </p:txBody>
      </p:sp>
      <p:sp>
        <p:nvSpPr>
          <p:cNvPr id="4" name="ИС2022">
            <a:extLst>
              <a:ext uri="{FF2B5EF4-FFF2-40B4-BE49-F238E27FC236}">
                <a16:creationId xmlns:a16="http://schemas.microsoft.com/office/drawing/2014/main" id="{299E8E65-C74B-1E3B-8A02-5F2C08CAF169}"/>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pic>
        <p:nvPicPr>
          <p:cNvPr id="2" name="Image" descr="Image">
            <a:extLst>
              <a:ext uri="{FF2B5EF4-FFF2-40B4-BE49-F238E27FC236}">
                <a16:creationId xmlns:a16="http://schemas.microsoft.com/office/drawing/2014/main" id="{63F31861-6C3B-EAAF-A494-433AF69F41E8}"/>
              </a:ext>
            </a:extLst>
          </p:cNvPr>
          <p:cNvPicPr>
            <a:picLocks noChangeAspect="1"/>
          </p:cNvPicPr>
          <p:nvPr/>
        </p:nvPicPr>
        <p:blipFill>
          <a:blip r:embed="rId2"/>
          <a:stretch>
            <a:fillRect/>
          </a:stretch>
        </p:blipFill>
        <p:spPr>
          <a:xfrm>
            <a:off x="7467598" y="1818820"/>
            <a:ext cx="5442859" cy="5039180"/>
          </a:xfrm>
          <a:prstGeom prst="rect">
            <a:avLst/>
          </a:prstGeom>
          <a:ln>
            <a:noFill/>
          </a:ln>
          <a:effectLst>
            <a:outerShdw blurRad="292100" dist="139700" dir="2700000" algn="tl" rotWithShape="0">
              <a:srgbClr val="333333">
                <a:alpha val="65000"/>
              </a:srgbClr>
            </a:outerShdw>
          </a:effectLst>
        </p:spPr>
      </p:pic>
      <p:sp>
        <p:nvSpPr>
          <p:cNvPr id="3" name="8 млрд человек…">
            <a:extLst>
              <a:ext uri="{FF2B5EF4-FFF2-40B4-BE49-F238E27FC236}">
                <a16:creationId xmlns:a16="http://schemas.microsoft.com/office/drawing/2014/main" id="{F7A9B731-D681-C4C7-9428-C0E90BFC2A0F}"/>
              </a:ext>
            </a:extLst>
          </p:cNvPr>
          <p:cNvSpPr txBox="1">
            <a:spLocks/>
          </p:cNvSpPr>
          <p:nvPr/>
        </p:nvSpPr>
        <p:spPr>
          <a:xfrm>
            <a:off x="707708" y="7243011"/>
            <a:ext cx="6433321" cy="537677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endParaRPr lang="ru-RU" sz="3600" dirty="0">
              <a:latin typeface="Graphik RBC LC Regular" panose="020B0503030202060203" pitchFamily="34" charset="0"/>
              <a:ea typeface="Graphik RBC LC Bold"/>
              <a:cs typeface="Graphik RBC LC Bold"/>
              <a:sym typeface="Graphik RBC LC Bold"/>
            </a:endParaRPr>
          </a:p>
        </p:txBody>
      </p:sp>
      <p:pic>
        <p:nvPicPr>
          <p:cNvPr id="5" name="Image" descr="Image">
            <a:extLst>
              <a:ext uri="{FF2B5EF4-FFF2-40B4-BE49-F238E27FC236}">
                <a16:creationId xmlns:a16="http://schemas.microsoft.com/office/drawing/2014/main" id="{626B2174-8A08-C7AD-97C2-3A4921AB4DD1}"/>
              </a:ext>
            </a:extLst>
          </p:cNvPr>
          <p:cNvPicPr>
            <a:picLocks noChangeAspect="1"/>
          </p:cNvPicPr>
          <p:nvPr/>
        </p:nvPicPr>
        <p:blipFill>
          <a:blip r:embed="rId3"/>
          <a:stretch>
            <a:fillRect/>
          </a:stretch>
        </p:blipFill>
        <p:spPr>
          <a:xfrm>
            <a:off x="13062858" y="1818820"/>
            <a:ext cx="5445268" cy="5039180"/>
          </a:xfrm>
          <a:prstGeom prst="rect">
            <a:avLst/>
          </a:prstGeom>
          <a:ln w="25400">
            <a:solidFill>
              <a:srgbClr val="535353"/>
            </a:solidFill>
            <a:miter lim="400000"/>
          </a:ln>
          <a:effectLst>
            <a:outerShdw blurRad="355600" rotWithShape="0">
              <a:srgbClr val="000000">
                <a:alpha val="75000"/>
              </a:srgbClr>
            </a:outerShdw>
          </a:effectLst>
        </p:spPr>
      </p:pic>
      <p:pic>
        <p:nvPicPr>
          <p:cNvPr id="6" name="Image" descr="Image">
            <a:extLst>
              <a:ext uri="{FF2B5EF4-FFF2-40B4-BE49-F238E27FC236}">
                <a16:creationId xmlns:a16="http://schemas.microsoft.com/office/drawing/2014/main" id="{E59D8350-8D6C-F1E4-9A77-1AEBFB0BA9CD}"/>
              </a:ext>
            </a:extLst>
          </p:cNvPr>
          <p:cNvPicPr>
            <a:picLocks noChangeAspect="1"/>
          </p:cNvPicPr>
          <p:nvPr/>
        </p:nvPicPr>
        <p:blipFill>
          <a:blip r:embed="rId4"/>
          <a:stretch>
            <a:fillRect/>
          </a:stretch>
        </p:blipFill>
        <p:spPr>
          <a:xfrm>
            <a:off x="18676569" y="1818819"/>
            <a:ext cx="5442859" cy="5036951"/>
          </a:xfrm>
          <a:prstGeom prst="rect">
            <a:avLst/>
          </a:prstGeom>
          <a:ln w="25400">
            <a:solidFill>
              <a:srgbClr val="535353"/>
            </a:solidFill>
            <a:miter lim="400000"/>
          </a:ln>
          <a:effectLst>
            <a:outerShdw blurRad="50800" dist="76200" dir="5436651" rotWithShape="0">
              <a:srgbClr val="000000">
                <a:alpha val="8358"/>
              </a:srgbClr>
            </a:outerShdw>
          </a:effectLst>
        </p:spPr>
      </p:pic>
      <p:pic>
        <p:nvPicPr>
          <p:cNvPr id="7" name="Image" descr="Image">
            <a:extLst>
              <a:ext uri="{FF2B5EF4-FFF2-40B4-BE49-F238E27FC236}">
                <a16:creationId xmlns:a16="http://schemas.microsoft.com/office/drawing/2014/main" id="{D782745F-03CB-A9B9-4499-D48DFBCE355E}"/>
              </a:ext>
            </a:extLst>
          </p:cNvPr>
          <p:cNvPicPr>
            <a:picLocks noChangeAspect="1"/>
          </p:cNvPicPr>
          <p:nvPr/>
        </p:nvPicPr>
        <p:blipFill>
          <a:blip r:embed="rId5"/>
          <a:stretch>
            <a:fillRect/>
          </a:stretch>
        </p:blipFill>
        <p:spPr>
          <a:xfrm>
            <a:off x="7467598" y="7028772"/>
            <a:ext cx="5442859" cy="5036951"/>
          </a:xfrm>
          <a:prstGeom prst="rect">
            <a:avLst/>
          </a:prstGeom>
          <a:ln>
            <a:noFill/>
          </a:ln>
          <a:effectLst>
            <a:outerShdw blurRad="292100" dist="139700" dir="2700000" algn="tl" rotWithShape="0">
              <a:srgbClr val="333333">
                <a:alpha val="65000"/>
              </a:srgbClr>
            </a:outerShdw>
          </a:effectLst>
        </p:spPr>
      </p:pic>
      <p:pic>
        <p:nvPicPr>
          <p:cNvPr id="8" name="Image" descr="Image">
            <a:extLst>
              <a:ext uri="{FF2B5EF4-FFF2-40B4-BE49-F238E27FC236}">
                <a16:creationId xmlns:a16="http://schemas.microsoft.com/office/drawing/2014/main" id="{3A271564-B2B1-8301-3451-85DFF0F21B8C}"/>
              </a:ext>
            </a:extLst>
          </p:cNvPr>
          <p:cNvPicPr>
            <a:picLocks noChangeAspect="1"/>
          </p:cNvPicPr>
          <p:nvPr/>
        </p:nvPicPr>
        <p:blipFill>
          <a:blip r:embed="rId6"/>
          <a:stretch>
            <a:fillRect/>
          </a:stretch>
        </p:blipFill>
        <p:spPr>
          <a:xfrm>
            <a:off x="13062858" y="7028772"/>
            <a:ext cx="5442859" cy="5036951"/>
          </a:xfrm>
          <a:prstGeom prst="rect">
            <a:avLst/>
          </a:prstGeom>
          <a:ln>
            <a:noFill/>
          </a:ln>
          <a:effectLst>
            <a:outerShdw blurRad="292100" dist="139700" dir="2700000" algn="tl" rotWithShape="0">
              <a:srgbClr val="333333">
                <a:alpha val="65000"/>
              </a:srgbClr>
            </a:outerShdw>
          </a:effectLst>
        </p:spPr>
      </p:pic>
      <p:pic>
        <p:nvPicPr>
          <p:cNvPr id="9" name="Image" descr="Image">
            <a:extLst>
              <a:ext uri="{FF2B5EF4-FFF2-40B4-BE49-F238E27FC236}">
                <a16:creationId xmlns:a16="http://schemas.microsoft.com/office/drawing/2014/main" id="{721B747F-C4F0-0C2F-725E-D62FB1EF1F06}"/>
              </a:ext>
            </a:extLst>
          </p:cNvPr>
          <p:cNvPicPr>
            <a:picLocks noChangeAspect="1"/>
          </p:cNvPicPr>
          <p:nvPr/>
        </p:nvPicPr>
        <p:blipFill>
          <a:blip r:embed="rId7"/>
          <a:stretch>
            <a:fillRect/>
          </a:stretch>
        </p:blipFill>
        <p:spPr>
          <a:xfrm>
            <a:off x="18658118" y="7028773"/>
            <a:ext cx="5461310" cy="5054026"/>
          </a:xfrm>
          <a:prstGeom prst="rect">
            <a:avLst/>
          </a:prstGeom>
          <a:ln>
            <a:noFill/>
          </a:ln>
          <a:effectLst>
            <a:outerShdw blurRad="292100" dist="139700" dir="2700000" algn="tl" rotWithShape="0">
              <a:srgbClr val="333333">
                <a:alpha val="65000"/>
              </a:srgbClr>
            </a:outerShdw>
          </a:effectLst>
        </p:spPr>
      </p:pic>
      <p:sp>
        <p:nvSpPr>
          <p:cNvPr id="10" name="8 млрд человек…">
            <a:extLst>
              <a:ext uri="{FF2B5EF4-FFF2-40B4-BE49-F238E27FC236}">
                <a16:creationId xmlns:a16="http://schemas.microsoft.com/office/drawing/2014/main" id="{0C8E939C-A577-7471-2436-2A06A3A672E0}"/>
              </a:ext>
            </a:extLst>
          </p:cNvPr>
          <p:cNvSpPr txBox="1">
            <a:spLocks/>
          </p:cNvSpPr>
          <p:nvPr/>
        </p:nvSpPr>
        <p:spPr>
          <a:xfrm>
            <a:off x="707708" y="6858000"/>
            <a:ext cx="6433321" cy="573772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r>
              <a:rPr lang="ru-RU" sz="3600" dirty="0">
                <a:latin typeface="Graphik RBC LC Regular" panose="020B0503030202060203" pitchFamily="34" charset="0"/>
                <a:ea typeface="Graphik RBC LC Bold"/>
                <a:cs typeface="Graphik RBC LC Bold"/>
                <a:sym typeface="Graphik RBC LC Bold"/>
              </a:rPr>
              <a:t>Ключевой сигнал: вызов трансформации, «бей-беги-замри»</a:t>
            </a:r>
          </a:p>
        </p:txBody>
      </p:sp>
    </p:spTree>
    <p:extLst>
      <p:ext uri="{BB962C8B-B14F-4D97-AF65-F5344CB8AC3E}">
        <p14:creationId xmlns:p14="http://schemas.microsoft.com/office/powerpoint/2010/main" val="9207370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36</a:t>
            </a:fld>
            <a:endParaRPr/>
          </a:p>
        </p:txBody>
      </p:sp>
      <p:sp>
        <p:nvSpPr>
          <p:cNvPr id="4" name="8 млрд человек…">
            <a:extLst>
              <a:ext uri="{FF2B5EF4-FFF2-40B4-BE49-F238E27FC236}">
                <a16:creationId xmlns:a16="http://schemas.microsoft.com/office/drawing/2014/main" id="{03BDEED2-2B67-D44A-39BD-C9F68E1B0349}"/>
              </a:ext>
            </a:extLst>
          </p:cNvPr>
          <p:cNvSpPr txBox="1">
            <a:spLocks noGrp="1"/>
          </p:cNvSpPr>
          <p:nvPr>
            <p:ph type="body" idx="21"/>
          </p:nvPr>
        </p:nvSpPr>
        <p:spPr>
          <a:xfrm>
            <a:off x="707708" y="5894329"/>
            <a:ext cx="6463114" cy="6684121"/>
          </a:xfrm>
          <a:prstGeom prst="rect">
            <a:avLst/>
          </a:prstGeom>
        </p:spPr>
        <p:txBody>
          <a:bodyPr anchor="b">
            <a:normAutofit/>
          </a:bodyPr>
          <a:lstStyle/>
          <a:p>
            <a:pPr>
              <a:lnSpc>
                <a:spcPct val="90000"/>
              </a:lnSpc>
              <a:defRPr sz="16000">
                <a:latin typeface="Graphik RBC LC Bold"/>
                <a:ea typeface="Graphik RBC LC Bold"/>
                <a:cs typeface="Graphik RBC LC Bold"/>
                <a:sym typeface="Graphik RBC LC Bold"/>
              </a:defRPr>
            </a:pPr>
            <a:r>
              <a:rPr lang="ru-RU" sz="4400" dirty="0">
                <a:latin typeface="Graphik RBC LC Regular" panose="020B0503030202060203" pitchFamily="34" charset="0"/>
              </a:rPr>
              <a:t>Анонимный опрос</a:t>
            </a:r>
          </a:p>
          <a:p>
            <a:pPr>
              <a:lnSpc>
                <a:spcPct val="90000"/>
              </a:lnSpc>
              <a:defRPr sz="16000">
                <a:latin typeface="Graphik RBC LC Bold"/>
                <a:ea typeface="Graphik RBC LC Bold"/>
                <a:cs typeface="Graphik RBC LC Bold"/>
                <a:sym typeface="Graphik RBC LC Bold"/>
              </a:defRPr>
            </a:pPr>
            <a:r>
              <a:rPr lang="ru-RU" sz="4400" dirty="0">
                <a:latin typeface="Graphik RBC LC Regular" panose="020B0503030202060203" pitchFamily="34" charset="0"/>
              </a:rPr>
              <a:t>Проводился в </a:t>
            </a:r>
            <a:r>
              <a:rPr lang="en-GB" sz="4400" dirty="0">
                <a:latin typeface="Graphik RBC LC Regular" panose="020B0503030202060203" pitchFamily="34" charset="0"/>
              </a:rPr>
              <a:t>digital (</a:t>
            </a:r>
            <a:r>
              <a:rPr lang="ru-RU" sz="4400" dirty="0">
                <a:latin typeface="Graphik RBC LC Regular" panose="020B0503030202060203" pitchFamily="34" charset="0"/>
              </a:rPr>
              <a:t>сайт, соцсети) и на ТВ </a:t>
            </a:r>
          </a:p>
          <a:p>
            <a:pPr>
              <a:lnSpc>
                <a:spcPct val="90000"/>
              </a:lnSpc>
              <a:defRPr sz="16000">
                <a:latin typeface="Graphik RBC LC Bold"/>
                <a:ea typeface="Graphik RBC LC Bold"/>
                <a:cs typeface="Graphik RBC LC Bold"/>
                <a:sym typeface="Graphik RBC LC Bold"/>
              </a:defRPr>
            </a:pPr>
            <a:r>
              <a:rPr lang="ru-RU" sz="4400" dirty="0">
                <a:latin typeface="Graphik RBC LC Regular" panose="020B0503030202060203" pitchFamily="34" charset="0"/>
              </a:rPr>
              <a:t>Период с 18 по 28 августа</a:t>
            </a:r>
          </a:p>
          <a:p>
            <a:pPr>
              <a:lnSpc>
                <a:spcPct val="90000"/>
              </a:lnSpc>
              <a:defRPr sz="16000">
                <a:latin typeface="Graphik RBC LC Bold"/>
                <a:ea typeface="Graphik RBC LC Bold"/>
                <a:cs typeface="Graphik RBC LC Bold"/>
                <a:sym typeface="Graphik RBC LC Bold"/>
              </a:defRPr>
            </a:pPr>
            <a:r>
              <a:rPr lang="ru-RU" sz="4400" dirty="0">
                <a:latin typeface="Graphik RBC LC Regular" panose="020B0503030202060203" pitchFamily="34" charset="0"/>
              </a:rPr>
              <a:t>Приняли участие 17,7 </a:t>
            </a:r>
            <a:r>
              <a:rPr lang="ru-RU" sz="4400" dirty="0" err="1">
                <a:latin typeface="Graphik RBC LC Regular" panose="020B0503030202060203" pitchFamily="34" charset="0"/>
              </a:rPr>
              <a:t>тыс</a:t>
            </a:r>
            <a:r>
              <a:rPr lang="ru-RU" sz="4400" dirty="0">
                <a:latin typeface="Graphik RBC LC Regular" panose="020B0503030202060203" pitchFamily="34" charset="0"/>
              </a:rPr>
              <a:t> человек</a:t>
            </a:r>
          </a:p>
        </p:txBody>
      </p:sp>
      <p:sp>
        <p:nvSpPr>
          <p:cNvPr id="5" name="8 млрд человек…">
            <a:extLst>
              <a:ext uri="{FF2B5EF4-FFF2-40B4-BE49-F238E27FC236}">
                <a16:creationId xmlns:a16="http://schemas.microsoft.com/office/drawing/2014/main" id="{E3CE20C0-D74D-8658-4702-3376F6B2FA1C}"/>
              </a:ext>
            </a:extLst>
          </p:cNvPr>
          <p:cNvSpPr txBox="1">
            <a:spLocks/>
          </p:cNvSpPr>
          <p:nvPr/>
        </p:nvSpPr>
        <p:spPr>
          <a:xfrm>
            <a:off x="707708" y="356353"/>
            <a:ext cx="6651035" cy="375844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r>
              <a:rPr lang="ru-RU" sz="8000" dirty="0">
                <a:latin typeface="Graphik RBC LC Bold"/>
                <a:ea typeface="Graphik RBC LC Bold"/>
                <a:cs typeface="Graphik RBC LC Bold"/>
                <a:sym typeface="Graphik RBC LC Bold"/>
              </a:rPr>
              <a:t>Ожидания аудитории РБК</a:t>
            </a:r>
            <a:endParaRPr lang="ru-RU" sz="8000" dirty="0">
              <a:latin typeface="Graphik RBC LC Regular" panose="020B0503030202060203" pitchFamily="34" charset="0"/>
              <a:ea typeface="Graphik RBC LC Bold"/>
              <a:cs typeface="Graphik RBC LC Bold"/>
              <a:sym typeface="Graphik RBC LC Bold"/>
            </a:endParaRPr>
          </a:p>
        </p:txBody>
      </p:sp>
      <p:grpSp>
        <p:nvGrpSpPr>
          <p:cNvPr id="9" name="Group 8">
            <a:extLst>
              <a:ext uri="{FF2B5EF4-FFF2-40B4-BE49-F238E27FC236}">
                <a16:creationId xmlns:a16="http://schemas.microsoft.com/office/drawing/2014/main" id="{2658B493-834A-6ED2-C9EC-DD68BC313F01}"/>
              </a:ext>
            </a:extLst>
          </p:cNvPr>
          <p:cNvGrpSpPr/>
          <p:nvPr/>
        </p:nvGrpSpPr>
        <p:grpSpPr>
          <a:xfrm>
            <a:off x="7170822" y="-104503"/>
            <a:ext cx="15100300" cy="14005560"/>
            <a:chOff x="7170822" y="-104503"/>
            <a:chExt cx="15100300" cy="14005560"/>
          </a:xfrm>
        </p:grpSpPr>
        <p:pic>
          <p:nvPicPr>
            <p:cNvPr id="18434" name="Picture 2">
              <a:extLst>
                <a:ext uri="{FF2B5EF4-FFF2-40B4-BE49-F238E27FC236}">
                  <a16:creationId xmlns:a16="http://schemas.microsoft.com/office/drawing/2014/main" id="{00F25A14-8FB8-61D9-F589-0046C7EC9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822" y="-93617"/>
              <a:ext cx="7493000" cy="693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7FE6D2DF-2BD1-B97B-E796-58EDCB2BD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8122" y="-104503"/>
              <a:ext cx="7493000" cy="693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A8863FAC-9AE7-31C1-F514-86E94AFAE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0822" y="6966857"/>
              <a:ext cx="7493000" cy="693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1998D942-017F-4D4E-234C-D3D8825B7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78122" y="6966857"/>
              <a:ext cx="7493000" cy="693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8" name="ИС2022">
            <a:extLst>
              <a:ext uri="{FF2B5EF4-FFF2-40B4-BE49-F238E27FC236}">
                <a16:creationId xmlns:a16="http://schemas.microsoft.com/office/drawing/2014/main" id="{8EC3FB53-DE3C-2F7A-8676-1D775A37D60C}"/>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spTree>
    <p:extLst>
      <p:ext uri="{BB962C8B-B14F-4D97-AF65-F5344CB8AC3E}">
        <p14:creationId xmlns:p14="http://schemas.microsoft.com/office/powerpoint/2010/main" val="34457679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37</a:t>
            </a:fld>
            <a:endParaRPr/>
          </a:p>
        </p:txBody>
      </p:sp>
      <p:sp>
        <p:nvSpPr>
          <p:cNvPr id="4" name="8 млрд человек…">
            <a:extLst>
              <a:ext uri="{FF2B5EF4-FFF2-40B4-BE49-F238E27FC236}">
                <a16:creationId xmlns:a16="http://schemas.microsoft.com/office/drawing/2014/main" id="{03BDEED2-2B67-D44A-39BD-C9F68E1B0349}"/>
              </a:ext>
            </a:extLst>
          </p:cNvPr>
          <p:cNvSpPr txBox="1">
            <a:spLocks noGrp="1"/>
          </p:cNvSpPr>
          <p:nvPr>
            <p:ph type="body" idx="21"/>
          </p:nvPr>
        </p:nvSpPr>
        <p:spPr>
          <a:xfrm>
            <a:off x="707708" y="5894329"/>
            <a:ext cx="5754431" cy="6684121"/>
          </a:xfrm>
          <a:prstGeom prst="rect">
            <a:avLst/>
          </a:prstGeom>
        </p:spPr>
        <p:txBody>
          <a:bodyPr anchor="b">
            <a:normAutofit/>
          </a:bodyPr>
          <a:lstStyle/>
          <a:p>
            <a:pPr>
              <a:spcBef>
                <a:spcPts val="0"/>
              </a:spcBef>
              <a:spcAft>
                <a:spcPts val="3600"/>
              </a:spcAft>
              <a:defRPr sz="16000">
                <a:latin typeface="Graphik RBC LC Bold"/>
                <a:ea typeface="Graphik RBC LC Bold"/>
                <a:cs typeface="Graphik RBC LC Bold"/>
                <a:sym typeface="Graphik RBC LC Bold"/>
              </a:defRPr>
            </a:pPr>
            <a:r>
              <a:rPr lang="ru-RU" sz="3600" dirty="0">
                <a:latin typeface="Graphik RBC LC Regular" panose="020B0503030202060203" pitchFamily="34" charset="0"/>
              </a:rPr>
              <a:t>Отличается от ожиданий бизнеса; </a:t>
            </a:r>
            <a:br>
              <a:rPr lang="ru-RU" sz="3600" dirty="0">
                <a:latin typeface="Graphik RBC LC Regular" panose="020B0503030202060203" pitchFamily="34" charset="0"/>
              </a:rPr>
            </a:br>
            <a:r>
              <a:rPr lang="ru-RU" sz="3600" dirty="0">
                <a:latin typeface="Graphik RBC LC Regular" panose="020B0503030202060203" pitchFamily="34" charset="0"/>
              </a:rPr>
              <a:t>Значимой разницы между сегментами внутри респондентов нет</a:t>
            </a:r>
          </a:p>
        </p:txBody>
      </p:sp>
      <p:sp>
        <p:nvSpPr>
          <p:cNvPr id="5" name="8 млрд человек…">
            <a:extLst>
              <a:ext uri="{FF2B5EF4-FFF2-40B4-BE49-F238E27FC236}">
                <a16:creationId xmlns:a16="http://schemas.microsoft.com/office/drawing/2014/main" id="{E3CE20C0-D74D-8658-4702-3376F6B2FA1C}"/>
              </a:ext>
            </a:extLst>
          </p:cNvPr>
          <p:cNvSpPr txBox="1">
            <a:spLocks/>
          </p:cNvSpPr>
          <p:nvPr/>
        </p:nvSpPr>
        <p:spPr>
          <a:xfrm>
            <a:off x="707708" y="356353"/>
            <a:ext cx="5754431" cy="375844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r>
              <a:rPr lang="ru-RU" sz="8000" dirty="0">
                <a:latin typeface="Graphik RBC LC Bold"/>
                <a:ea typeface="Graphik RBC LC Bold"/>
                <a:cs typeface="Graphik RBC LC Bold"/>
                <a:sym typeface="Graphik RBC LC Bold"/>
              </a:rPr>
              <a:t>Ожидания аудитории РБК</a:t>
            </a:r>
            <a:endParaRPr lang="ru-RU" sz="8000" dirty="0">
              <a:latin typeface="Graphik RBC LC Regular" panose="020B0503030202060203" pitchFamily="34" charset="0"/>
              <a:ea typeface="Graphik RBC LC Bold"/>
              <a:cs typeface="Graphik RBC LC Bold"/>
              <a:sym typeface="Graphik RBC LC Bold"/>
            </a:endParaRPr>
          </a:p>
        </p:txBody>
      </p:sp>
      <p:pic>
        <p:nvPicPr>
          <p:cNvPr id="2" name="Picture 2">
            <a:extLst>
              <a:ext uri="{FF2B5EF4-FFF2-40B4-BE49-F238E27FC236}">
                <a16:creationId xmlns:a16="http://schemas.microsoft.com/office/drawing/2014/main" id="{FF56351A-38EC-2E46-0487-7C093CAFB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7323" y="0"/>
            <a:ext cx="14812963" cy="1371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ИС2022">
            <a:extLst>
              <a:ext uri="{FF2B5EF4-FFF2-40B4-BE49-F238E27FC236}">
                <a16:creationId xmlns:a16="http://schemas.microsoft.com/office/drawing/2014/main" id="{74ECE045-FC01-9C0D-D9BF-182EAFC20DF4}"/>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spTree>
    <p:extLst>
      <p:ext uri="{BB962C8B-B14F-4D97-AF65-F5344CB8AC3E}">
        <p14:creationId xmlns:p14="http://schemas.microsoft.com/office/powerpoint/2010/main" val="6625591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a:p>
        </p:txBody>
      </p:sp>
      <p:sp>
        <p:nvSpPr>
          <p:cNvPr id="4" name="8 млрд человек…">
            <a:extLst>
              <a:ext uri="{FF2B5EF4-FFF2-40B4-BE49-F238E27FC236}">
                <a16:creationId xmlns:a16="http://schemas.microsoft.com/office/drawing/2014/main" id="{03BDEED2-2B67-D44A-39BD-C9F68E1B0349}"/>
              </a:ext>
            </a:extLst>
          </p:cNvPr>
          <p:cNvSpPr txBox="1">
            <a:spLocks noGrp="1"/>
          </p:cNvSpPr>
          <p:nvPr>
            <p:ph type="body" idx="21"/>
          </p:nvPr>
        </p:nvSpPr>
        <p:spPr>
          <a:xfrm>
            <a:off x="707708" y="5894329"/>
            <a:ext cx="5736317" cy="6684121"/>
          </a:xfrm>
          <a:prstGeom prst="rect">
            <a:avLst/>
          </a:prstGeom>
        </p:spPr>
        <p:txBody>
          <a:bodyPr anchor="b">
            <a:normAutofit/>
          </a:bodyPr>
          <a:lstStyle/>
          <a:p>
            <a:pPr>
              <a:spcBef>
                <a:spcPts val="0"/>
              </a:spcBef>
              <a:spcAft>
                <a:spcPts val="3600"/>
              </a:spcAft>
              <a:defRPr sz="16000">
                <a:latin typeface="Graphik RBC LC Bold"/>
                <a:ea typeface="Graphik RBC LC Bold"/>
                <a:cs typeface="Graphik RBC LC Bold"/>
                <a:sym typeface="Graphik RBC LC Bold"/>
              </a:defRPr>
            </a:pPr>
            <a:br>
              <a:rPr lang="ru-RU" sz="3600" dirty="0">
                <a:latin typeface="Graphik RBC LC Regular" panose="020B0503030202060203" pitchFamily="34" charset="0"/>
              </a:rPr>
            </a:br>
            <a:r>
              <a:rPr lang="ru-RU" sz="3600" dirty="0">
                <a:latin typeface="Graphik RBC LC Regular" panose="020B0503030202060203" pitchFamily="34" charset="0"/>
              </a:rPr>
              <a:t>Значимой разницы между сегментами внутри респондентов нет</a:t>
            </a:r>
          </a:p>
        </p:txBody>
      </p:sp>
      <p:sp>
        <p:nvSpPr>
          <p:cNvPr id="5" name="8 млрд человек…">
            <a:extLst>
              <a:ext uri="{FF2B5EF4-FFF2-40B4-BE49-F238E27FC236}">
                <a16:creationId xmlns:a16="http://schemas.microsoft.com/office/drawing/2014/main" id="{E3CE20C0-D74D-8658-4702-3376F6B2FA1C}"/>
              </a:ext>
            </a:extLst>
          </p:cNvPr>
          <p:cNvSpPr txBox="1">
            <a:spLocks/>
          </p:cNvSpPr>
          <p:nvPr/>
        </p:nvSpPr>
        <p:spPr>
          <a:xfrm>
            <a:off x="707708" y="356353"/>
            <a:ext cx="5736317" cy="375844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r>
              <a:rPr lang="ru-RU" sz="8000" dirty="0">
                <a:latin typeface="Graphik RBC LC Bold"/>
                <a:ea typeface="Graphik RBC LC Bold"/>
                <a:cs typeface="Graphik RBC LC Bold"/>
                <a:sym typeface="Graphik RBC LC Bold"/>
              </a:rPr>
              <a:t>Ожидания аудитории РБК</a:t>
            </a:r>
            <a:endParaRPr lang="ru-RU" sz="8000" dirty="0">
              <a:latin typeface="Graphik RBC LC Regular" panose="020B0503030202060203" pitchFamily="34" charset="0"/>
              <a:ea typeface="Graphik RBC LC Bold"/>
              <a:cs typeface="Graphik RBC LC Bold"/>
              <a:sym typeface="Graphik RBC LC Bold"/>
            </a:endParaRPr>
          </a:p>
        </p:txBody>
      </p:sp>
      <p:pic>
        <p:nvPicPr>
          <p:cNvPr id="2" name="Picture 2">
            <a:extLst>
              <a:ext uri="{FF2B5EF4-FFF2-40B4-BE49-F238E27FC236}">
                <a16:creationId xmlns:a16="http://schemas.microsoft.com/office/drawing/2014/main" id="{FF56351A-38EC-2E46-0487-7C093CAFB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856" y="24297"/>
            <a:ext cx="4725620" cy="4375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ИС2022">
            <a:extLst>
              <a:ext uri="{FF2B5EF4-FFF2-40B4-BE49-F238E27FC236}">
                <a16:creationId xmlns:a16="http://schemas.microsoft.com/office/drawing/2014/main" id="{74ECE045-FC01-9C0D-D9BF-182EAFC20DF4}"/>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pic>
        <p:nvPicPr>
          <p:cNvPr id="3" name="Picture 2">
            <a:extLst>
              <a:ext uri="{FF2B5EF4-FFF2-40B4-BE49-F238E27FC236}">
                <a16:creationId xmlns:a16="http://schemas.microsoft.com/office/drawing/2014/main" id="{1030974A-82DB-9D94-352F-6E4D55BBF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3629" y="24297"/>
            <a:ext cx="14821318" cy="1371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48603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39</a:t>
            </a:fld>
            <a:endParaRPr/>
          </a:p>
        </p:txBody>
      </p:sp>
      <p:sp>
        <p:nvSpPr>
          <p:cNvPr id="4" name="8 млрд человек…">
            <a:extLst>
              <a:ext uri="{FF2B5EF4-FFF2-40B4-BE49-F238E27FC236}">
                <a16:creationId xmlns:a16="http://schemas.microsoft.com/office/drawing/2014/main" id="{03BDEED2-2B67-D44A-39BD-C9F68E1B0349}"/>
              </a:ext>
            </a:extLst>
          </p:cNvPr>
          <p:cNvSpPr txBox="1">
            <a:spLocks noGrp="1"/>
          </p:cNvSpPr>
          <p:nvPr>
            <p:ph type="body" idx="21"/>
          </p:nvPr>
        </p:nvSpPr>
        <p:spPr>
          <a:xfrm>
            <a:off x="707708" y="5894329"/>
            <a:ext cx="5738812" cy="6684121"/>
          </a:xfrm>
          <a:prstGeom prst="rect">
            <a:avLst/>
          </a:prstGeom>
        </p:spPr>
        <p:txBody>
          <a:bodyPr anchor="b">
            <a:normAutofit/>
          </a:bodyPr>
          <a:lstStyle/>
          <a:p>
            <a:pPr>
              <a:spcBef>
                <a:spcPts val="0"/>
              </a:spcBef>
              <a:spcAft>
                <a:spcPts val="3600"/>
              </a:spcAft>
              <a:defRPr sz="16000">
                <a:latin typeface="Graphik RBC LC Bold"/>
                <a:ea typeface="Graphik RBC LC Bold"/>
                <a:cs typeface="Graphik RBC LC Bold"/>
                <a:sym typeface="Graphik RBC LC Bold"/>
              </a:defRPr>
            </a:pPr>
            <a:br>
              <a:rPr lang="ru-RU" sz="3600" dirty="0">
                <a:latin typeface="Graphik RBC LC Regular" panose="020B0503030202060203" pitchFamily="34" charset="0"/>
              </a:rPr>
            </a:br>
            <a:r>
              <a:rPr lang="ru-RU" sz="3600" dirty="0">
                <a:latin typeface="Graphik RBC LC Regular" panose="020B0503030202060203" pitchFamily="34" charset="0"/>
              </a:rPr>
              <a:t>На сопутствующих глубинных интервью респонденты отмечали «мы меньше можем купить на эти деньги» (субъективная оценка)</a:t>
            </a:r>
          </a:p>
        </p:txBody>
      </p:sp>
      <p:sp>
        <p:nvSpPr>
          <p:cNvPr id="5" name="8 млрд человек…">
            <a:extLst>
              <a:ext uri="{FF2B5EF4-FFF2-40B4-BE49-F238E27FC236}">
                <a16:creationId xmlns:a16="http://schemas.microsoft.com/office/drawing/2014/main" id="{E3CE20C0-D74D-8658-4702-3376F6B2FA1C}"/>
              </a:ext>
            </a:extLst>
          </p:cNvPr>
          <p:cNvSpPr txBox="1">
            <a:spLocks/>
          </p:cNvSpPr>
          <p:nvPr/>
        </p:nvSpPr>
        <p:spPr>
          <a:xfrm>
            <a:off x="707709" y="356353"/>
            <a:ext cx="5738812" cy="375844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r>
              <a:rPr lang="ru-RU" sz="8000" dirty="0">
                <a:latin typeface="Graphik RBC LC Bold"/>
                <a:ea typeface="Graphik RBC LC Bold"/>
                <a:cs typeface="Graphik RBC LC Bold"/>
                <a:sym typeface="Graphik RBC LC Bold"/>
              </a:rPr>
              <a:t>Ожидания аудитории РБК</a:t>
            </a:r>
            <a:endParaRPr lang="ru-RU" sz="8000" dirty="0">
              <a:latin typeface="Graphik RBC LC Regular" panose="020B0503030202060203" pitchFamily="34" charset="0"/>
              <a:ea typeface="Graphik RBC LC Bold"/>
              <a:cs typeface="Graphik RBC LC Bold"/>
              <a:sym typeface="Graphik RBC LC Bold"/>
            </a:endParaRPr>
          </a:p>
        </p:txBody>
      </p:sp>
      <p:pic>
        <p:nvPicPr>
          <p:cNvPr id="2" name="Picture 2">
            <a:extLst>
              <a:ext uri="{FF2B5EF4-FFF2-40B4-BE49-F238E27FC236}">
                <a16:creationId xmlns:a16="http://schemas.microsoft.com/office/drawing/2014/main" id="{FF56351A-38EC-2E46-0487-7C093CAFB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9905" y="1"/>
            <a:ext cx="4725620" cy="4375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ИС2022">
            <a:extLst>
              <a:ext uri="{FF2B5EF4-FFF2-40B4-BE49-F238E27FC236}">
                <a16:creationId xmlns:a16="http://schemas.microsoft.com/office/drawing/2014/main" id="{74ECE045-FC01-9C0D-D9BF-182EAFC20DF4}"/>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pic>
        <p:nvPicPr>
          <p:cNvPr id="3" name="Picture 2">
            <a:extLst>
              <a:ext uri="{FF2B5EF4-FFF2-40B4-BE49-F238E27FC236}">
                <a16:creationId xmlns:a16="http://schemas.microsoft.com/office/drawing/2014/main" id="{1030974A-82DB-9D94-352F-6E4D55BBF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6965" y="1"/>
            <a:ext cx="4728285" cy="4375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3B84D3D-CF79-74CE-6845-71EC32683E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860" y="0"/>
            <a:ext cx="14821319"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41938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Image" descr="Image"/>
          <p:cNvPicPr>
            <a:picLocks noChangeAspect="1"/>
          </p:cNvPicPr>
          <p:nvPr/>
        </p:nvPicPr>
        <p:blipFill>
          <a:blip r:embed="rId3">
            <a:alphaModFix amt="62752"/>
          </a:blip>
          <a:stretch>
            <a:fillRect/>
          </a:stretch>
        </p:blipFill>
        <p:spPr>
          <a:xfrm>
            <a:off x="0" y="-14297"/>
            <a:ext cx="24323040" cy="17802849"/>
          </a:xfrm>
          <a:prstGeom prst="rect">
            <a:avLst/>
          </a:prstGeom>
          <a:ln w="12700">
            <a:miter lim="400000"/>
          </a:ln>
        </p:spPr>
      </p:pic>
      <p:sp>
        <p:nvSpPr>
          <p:cNvPr id="309" name="Slide Number"/>
          <p:cNvSpPr txBox="1">
            <a:spLocks noGrp="1"/>
          </p:cNvSpPr>
          <p:nvPr>
            <p:ph type="sldNum" sz="quarter" idx="2"/>
          </p:nvPr>
        </p:nvSpPr>
        <p:spPr>
          <a:xfrm>
            <a:off x="23215065" y="12812289"/>
            <a:ext cx="267717"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sp>
        <p:nvSpPr>
          <p:cNvPr id="310" name="ИС2022"/>
          <p:cNvSpPr txBox="1">
            <a:spLocks noGrp="1"/>
          </p:cNvSpPr>
          <p:nvPr>
            <p:ph type="body" idx="22"/>
          </p:nvPr>
        </p:nvSpPr>
        <p:spPr>
          <a:xfrm>
            <a:off x="707708" y="12867207"/>
            <a:ext cx="4950939" cy="492440"/>
          </a:xfrm>
          <a:prstGeom prst="rect">
            <a:avLst/>
          </a:prstGeom>
        </p:spPr>
        <p:txBody>
          <a:bodyPr/>
          <a:lstStyle/>
          <a:p>
            <a:r>
              <a:rPr lang="en-US" dirty="0" err="1">
                <a:latin typeface="durik" pitchFamily="2" charset="0"/>
              </a:rPr>
              <a:t>Izmeni</a:t>
            </a:r>
            <a:r>
              <a:rPr lang="en-US" dirty="0">
                <a:latin typeface="durik" pitchFamily="2" charset="0"/>
              </a:rPr>
              <a:t> </a:t>
            </a:r>
            <a:r>
              <a:rPr lang="en-US" dirty="0" err="1">
                <a:latin typeface="durik" pitchFamily="2" charset="0"/>
              </a:rPr>
              <a:t>soznanie</a:t>
            </a:r>
            <a:r>
              <a:rPr lang="en-US" dirty="0">
                <a:latin typeface="durik" pitchFamily="2" charset="0"/>
              </a:rPr>
              <a:t> 2022</a:t>
            </a:r>
            <a:endParaRPr dirty="0">
              <a:latin typeface="durik" pitchFamily="2" charset="0"/>
            </a:endParaRPr>
          </a:p>
        </p:txBody>
      </p:sp>
      <p:sp>
        <p:nvSpPr>
          <p:cNvPr id="312" name="V…"/>
          <p:cNvSpPr txBox="1"/>
          <p:nvPr/>
        </p:nvSpPr>
        <p:spPr>
          <a:xfrm>
            <a:off x="774614" y="2549765"/>
            <a:ext cx="1513079" cy="83616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p>
            <a:pPr>
              <a:defRPr sz="14000">
                <a:solidFill>
                  <a:srgbClr val="DDDDDD"/>
                </a:solidFill>
                <a:latin typeface="Graphik RBC LC Medium"/>
                <a:ea typeface="Graphik RBC LC Medium"/>
                <a:cs typeface="Graphik RBC LC Medium"/>
                <a:sym typeface="Graphik RBC LC Medium"/>
              </a:defRPr>
            </a:pPr>
            <a:r>
              <a:rPr dirty="0"/>
              <a:t>V</a:t>
            </a:r>
          </a:p>
          <a:p>
            <a:pPr>
              <a:defRPr sz="14000">
                <a:solidFill>
                  <a:srgbClr val="DDDDDD"/>
                </a:solidFill>
                <a:latin typeface="Graphik RBC LC Medium"/>
                <a:ea typeface="Graphik RBC LC Medium"/>
                <a:cs typeface="Graphik RBC LC Medium"/>
                <a:sym typeface="Graphik RBC LC Medium"/>
              </a:defRPr>
            </a:pPr>
            <a:r>
              <a:rPr dirty="0"/>
              <a:t>U</a:t>
            </a:r>
          </a:p>
          <a:p>
            <a:pPr>
              <a:defRPr sz="14000">
                <a:solidFill>
                  <a:srgbClr val="DDDDDD"/>
                </a:solidFill>
                <a:latin typeface="Graphik RBC LC Medium"/>
                <a:ea typeface="Graphik RBC LC Medium"/>
                <a:cs typeface="Graphik RBC LC Medium"/>
                <a:sym typeface="Graphik RBC LC Medium"/>
              </a:defRPr>
            </a:pPr>
            <a:r>
              <a:rPr dirty="0"/>
              <a:t>C</a:t>
            </a:r>
          </a:p>
          <a:p>
            <a:pPr>
              <a:defRPr sz="14000">
                <a:solidFill>
                  <a:srgbClr val="DDDDDD"/>
                </a:solidFill>
                <a:latin typeface="Graphik RBC LC Medium"/>
                <a:ea typeface="Graphik RBC LC Medium"/>
                <a:cs typeface="Graphik RBC LC Medium"/>
                <a:sym typeface="Graphik RBC LC Medium"/>
              </a:defRPr>
            </a:pPr>
            <a:r>
              <a:rPr dirty="0"/>
              <a:t>A</a:t>
            </a:r>
          </a:p>
        </p:txBody>
      </p:sp>
      <p:sp>
        <p:nvSpPr>
          <p:cNvPr id="313" name="B…"/>
          <p:cNvSpPr txBox="1"/>
          <p:nvPr/>
        </p:nvSpPr>
        <p:spPr>
          <a:xfrm>
            <a:off x="21598537" y="2549765"/>
            <a:ext cx="1521570" cy="880240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p>
            <a:pPr algn="ctr">
              <a:defRPr sz="14000">
                <a:solidFill>
                  <a:srgbClr val="DDDDDD"/>
                </a:solidFill>
                <a:latin typeface="Graphik RBC LC Medium"/>
                <a:ea typeface="Graphik RBC LC Medium"/>
                <a:cs typeface="Graphik RBC LC Medium"/>
                <a:sym typeface="Graphik RBC LC Medium"/>
              </a:defRPr>
            </a:pPr>
            <a:r>
              <a:rPr dirty="0"/>
              <a:t>B</a:t>
            </a:r>
          </a:p>
          <a:p>
            <a:pPr algn="ctr">
              <a:defRPr sz="14000">
                <a:solidFill>
                  <a:srgbClr val="DDDDDD"/>
                </a:solidFill>
                <a:latin typeface="Graphik RBC LC Medium"/>
                <a:ea typeface="Graphik RBC LC Medium"/>
                <a:cs typeface="Graphik RBC LC Medium"/>
                <a:sym typeface="Graphik RBC LC Medium"/>
              </a:defRPr>
            </a:pPr>
            <a:r>
              <a:rPr dirty="0"/>
              <a:t>A</a:t>
            </a:r>
          </a:p>
          <a:p>
            <a:pPr algn="ctr">
              <a:defRPr sz="14000">
                <a:solidFill>
                  <a:srgbClr val="DDDDDD"/>
                </a:solidFill>
                <a:latin typeface="Graphik RBC LC Medium"/>
                <a:ea typeface="Graphik RBC LC Medium"/>
                <a:cs typeface="Graphik RBC LC Medium"/>
                <a:sym typeface="Graphik RBC LC Medium"/>
              </a:defRPr>
            </a:pPr>
            <a:r>
              <a:rPr dirty="0"/>
              <a:t>N</a:t>
            </a:r>
          </a:p>
          <a:p>
            <a:pPr algn="ctr">
              <a:defRPr sz="14000">
                <a:solidFill>
                  <a:srgbClr val="DDDDDD"/>
                </a:solidFill>
                <a:latin typeface="Graphik RBC LC Medium"/>
                <a:ea typeface="Graphik RBC LC Medium"/>
                <a:cs typeface="Graphik RBC LC Medium"/>
                <a:sym typeface="Graphik RBC LC Medium"/>
              </a:defRPr>
            </a:pPr>
            <a:r>
              <a:rPr dirty="0"/>
              <a:t>I</a:t>
            </a:r>
          </a:p>
        </p:txBody>
      </p:sp>
      <p:sp>
        <p:nvSpPr>
          <p:cNvPr id="314" name="Volatility (Изменчивость)"/>
          <p:cNvSpPr txBox="1"/>
          <p:nvPr/>
        </p:nvSpPr>
        <p:spPr>
          <a:xfrm>
            <a:off x="2774020" y="3551512"/>
            <a:ext cx="5844870" cy="80021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sz="4000">
                <a:solidFill>
                  <a:srgbClr val="DDDDDD"/>
                </a:solidFill>
              </a:defRPr>
            </a:lvl1pPr>
          </a:lstStyle>
          <a:p>
            <a:r>
              <a:rPr dirty="0"/>
              <a:t>Volatility (</a:t>
            </a:r>
            <a:r>
              <a:rPr lang="ru-RU" dirty="0"/>
              <a:t>Изменчивый</a:t>
            </a:r>
            <a:r>
              <a:rPr dirty="0"/>
              <a:t>)</a:t>
            </a:r>
          </a:p>
        </p:txBody>
      </p:sp>
      <p:sp>
        <p:nvSpPr>
          <p:cNvPr id="315" name="Uncertainty (Неопределенность)"/>
          <p:cNvSpPr txBox="1"/>
          <p:nvPr/>
        </p:nvSpPr>
        <p:spPr>
          <a:xfrm>
            <a:off x="2774020" y="5669791"/>
            <a:ext cx="7762061" cy="80021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sz="4000">
                <a:solidFill>
                  <a:srgbClr val="DDDDDD"/>
                </a:solidFill>
              </a:defRPr>
            </a:lvl1pPr>
          </a:lstStyle>
          <a:p>
            <a:r>
              <a:rPr dirty="0"/>
              <a:t>Uncertainty (</a:t>
            </a:r>
            <a:r>
              <a:rPr lang="ru-RU" dirty="0"/>
              <a:t>Неопределенный</a:t>
            </a:r>
            <a:r>
              <a:rPr dirty="0"/>
              <a:t>)</a:t>
            </a:r>
          </a:p>
        </p:txBody>
      </p:sp>
      <p:sp>
        <p:nvSpPr>
          <p:cNvPr id="316" name="Complexity (Сложность)"/>
          <p:cNvSpPr txBox="1"/>
          <p:nvPr/>
        </p:nvSpPr>
        <p:spPr>
          <a:xfrm>
            <a:off x="2774020" y="7788069"/>
            <a:ext cx="5617243" cy="80021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sz="4000">
                <a:solidFill>
                  <a:srgbClr val="DDDDDD"/>
                </a:solidFill>
              </a:defRPr>
            </a:lvl1pPr>
          </a:lstStyle>
          <a:p>
            <a:r>
              <a:rPr dirty="0"/>
              <a:t>Complexity (</a:t>
            </a:r>
            <a:r>
              <a:rPr lang="ru-RU" dirty="0"/>
              <a:t>сложный</a:t>
            </a:r>
            <a:r>
              <a:rPr dirty="0"/>
              <a:t>)</a:t>
            </a:r>
          </a:p>
        </p:txBody>
      </p:sp>
      <p:sp>
        <p:nvSpPr>
          <p:cNvPr id="317" name="Ambiguity (двусмысленность)"/>
          <p:cNvSpPr txBox="1"/>
          <p:nvPr/>
        </p:nvSpPr>
        <p:spPr>
          <a:xfrm>
            <a:off x="2774020" y="9991863"/>
            <a:ext cx="7114448" cy="80021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sz="4000">
                <a:solidFill>
                  <a:srgbClr val="DDDDDD"/>
                </a:solidFill>
              </a:defRPr>
            </a:lvl1pPr>
          </a:lstStyle>
          <a:p>
            <a:r>
              <a:rPr dirty="0"/>
              <a:t>Ambiguity (</a:t>
            </a:r>
            <a:r>
              <a:rPr lang="ru-RU" dirty="0"/>
              <a:t>двусмысленный</a:t>
            </a:r>
            <a:r>
              <a:rPr dirty="0"/>
              <a:t>)</a:t>
            </a:r>
          </a:p>
        </p:txBody>
      </p:sp>
      <p:sp>
        <p:nvSpPr>
          <p:cNvPr id="318" name="Brittle (хрупкий)"/>
          <p:cNvSpPr txBox="1"/>
          <p:nvPr/>
        </p:nvSpPr>
        <p:spPr>
          <a:xfrm>
            <a:off x="17470418" y="3507482"/>
            <a:ext cx="4081273" cy="6908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sz="4000">
                <a:solidFill>
                  <a:srgbClr val="DDDDDD"/>
                </a:solidFill>
              </a:defRPr>
            </a:lvl1pPr>
          </a:lstStyle>
          <a:p>
            <a:r>
              <a:t>Brittle (хрупкий)</a:t>
            </a:r>
          </a:p>
        </p:txBody>
      </p:sp>
      <p:sp>
        <p:nvSpPr>
          <p:cNvPr id="319" name="Anxious (тревожный)"/>
          <p:cNvSpPr txBox="1"/>
          <p:nvPr/>
        </p:nvSpPr>
        <p:spPr>
          <a:xfrm>
            <a:off x="16266966" y="5625761"/>
            <a:ext cx="5284725" cy="6908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sz="4000">
                <a:solidFill>
                  <a:srgbClr val="DDDDDD"/>
                </a:solidFill>
              </a:defRPr>
            </a:lvl1pPr>
          </a:lstStyle>
          <a:p>
            <a:r>
              <a:t>Anxious (тревожный)</a:t>
            </a:r>
          </a:p>
        </p:txBody>
      </p:sp>
      <p:sp>
        <p:nvSpPr>
          <p:cNvPr id="320" name="Nonlinear (нелинейный)"/>
          <p:cNvSpPr txBox="1"/>
          <p:nvPr/>
        </p:nvSpPr>
        <p:spPr>
          <a:xfrm>
            <a:off x="15578626" y="7744039"/>
            <a:ext cx="5973065" cy="6908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sz="4000">
                <a:solidFill>
                  <a:srgbClr val="DDDDDD"/>
                </a:solidFill>
              </a:defRPr>
            </a:lvl1pPr>
          </a:lstStyle>
          <a:p>
            <a:r>
              <a:t>Nonlinear (нелинейный)</a:t>
            </a:r>
          </a:p>
        </p:txBody>
      </p:sp>
      <p:sp>
        <p:nvSpPr>
          <p:cNvPr id="321" name="Incomprehensible (непостижимый)"/>
          <p:cNvSpPr txBox="1"/>
          <p:nvPr/>
        </p:nvSpPr>
        <p:spPr>
          <a:xfrm>
            <a:off x="12894354" y="9947832"/>
            <a:ext cx="8657337" cy="6908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sz="4000">
                <a:solidFill>
                  <a:srgbClr val="DDDDDD"/>
                </a:solidFill>
              </a:defRPr>
            </a:lvl1pPr>
          </a:lstStyle>
          <a:p>
            <a:r>
              <a:t>Incomprehensible (непостижимый)</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12"/>
                                        </p:tgtEl>
                                        <p:attrNameLst>
                                          <p:attrName>style.visibility</p:attrName>
                                        </p:attrNameLst>
                                      </p:cBhvr>
                                      <p:to>
                                        <p:strVal val="visible"/>
                                      </p:to>
                                    </p:set>
                                    <p:animEffect transition="in" filter="dissolve">
                                      <p:cBhvr>
                                        <p:cTn id="7" dur="1000"/>
                                        <p:tgtEl>
                                          <p:spTgt spid="312"/>
                                        </p:tgtEl>
                                      </p:cBhvr>
                                    </p:animEffect>
                                  </p:childTnLst>
                                </p:cTn>
                              </p:par>
                            </p:childTnLst>
                          </p:cTn>
                        </p:par>
                        <p:par>
                          <p:cTn id="8" fill="hold">
                            <p:stCondLst>
                              <p:cond delay="1000"/>
                            </p:stCondLst>
                            <p:childTnLst>
                              <p:par>
                                <p:cTn id="9" presetID="1" presetClass="entr" presetSubtype="0" fill="hold" grpId="2" nodeType="afterEffect">
                                  <p:stCondLst>
                                    <p:cond delay="500"/>
                                  </p:stCondLst>
                                  <p:iterate>
                                    <p:tmAbs val="0"/>
                                  </p:iterate>
                                  <p:childTnLst>
                                    <p:set>
                                      <p:cBhvr>
                                        <p:cTn id="10" fill="hold"/>
                                        <p:tgtEl>
                                          <p:spTgt spid="314"/>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3" nodeType="afterEffect">
                                  <p:stCondLst>
                                    <p:cond delay="0"/>
                                  </p:stCondLst>
                                  <p:iterate>
                                    <p:tmAbs val="0"/>
                                  </p:iterate>
                                  <p:childTnLst>
                                    <p:set>
                                      <p:cBhvr>
                                        <p:cTn id="13" fill="hold"/>
                                        <p:tgtEl>
                                          <p:spTgt spid="315"/>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grpId="4" nodeType="afterEffect">
                                  <p:stCondLst>
                                    <p:cond delay="0"/>
                                  </p:stCondLst>
                                  <p:iterate>
                                    <p:tmAbs val="0"/>
                                  </p:iterate>
                                  <p:childTnLst>
                                    <p:set>
                                      <p:cBhvr>
                                        <p:cTn id="16" fill="hold"/>
                                        <p:tgtEl>
                                          <p:spTgt spid="316"/>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grpId="5" nodeType="afterEffect">
                                  <p:stCondLst>
                                    <p:cond delay="0"/>
                                  </p:stCondLst>
                                  <p:iterate>
                                    <p:tmAbs val="0"/>
                                  </p:iterate>
                                  <p:childTnLst>
                                    <p:set>
                                      <p:cBhvr>
                                        <p:cTn id="19" fill="hold"/>
                                        <p:tgtEl>
                                          <p:spTgt spid="3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fill="hold" grpId="6" nodeType="clickEffect">
                                  <p:stCondLst>
                                    <p:cond delay="0"/>
                                  </p:stCondLst>
                                  <p:iterate>
                                    <p:tmAbs val="0"/>
                                  </p:iterate>
                                  <p:childTnLst>
                                    <p:set>
                                      <p:cBhvr>
                                        <p:cTn id="23" fill="hold"/>
                                        <p:tgtEl>
                                          <p:spTgt spid="313"/>
                                        </p:tgtEl>
                                        <p:attrNameLst>
                                          <p:attrName>style.visibility</p:attrName>
                                        </p:attrNameLst>
                                      </p:cBhvr>
                                      <p:to>
                                        <p:strVal val="visible"/>
                                      </p:to>
                                    </p:set>
                                    <p:animEffect transition="in" filter="dissolve">
                                      <p:cBhvr>
                                        <p:cTn id="24" dur="1000"/>
                                        <p:tgtEl>
                                          <p:spTgt spid="313"/>
                                        </p:tgtEl>
                                      </p:cBhvr>
                                    </p:animEffect>
                                  </p:childTnLst>
                                </p:cTn>
                              </p:par>
                            </p:childTnLst>
                          </p:cTn>
                        </p:par>
                        <p:par>
                          <p:cTn id="25" fill="hold">
                            <p:stCondLst>
                              <p:cond delay="1000"/>
                            </p:stCondLst>
                            <p:childTnLst>
                              <p:par>
                                <p:cTn id="26" presetID="1" presetClass="entr" presetSubtype="0" fill="hold" grpId="7" nodeType="afterEffect">
                                  <p:stCondLst>
                                    <p:cond delay="500"/>
                                  </p:stCondLst>
                                  <p:iterate>
                                    <p:tmAbs val="0"/>
                                  </p:iterate>
                                  <p:childTnLst>
                                    <p:set>
                                      <p:cBhvr>
                                        <p:cTn id="27" fill="hold"/>
                                        <p:tgtEl>
                                          <p:spTgt spid="318"/>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8" nodeType="afterEffect">
                                  <p:stCondLst>
                                    <p:cond delay="0"/>
                                  </p:stCondLst>
                                  <p:iterate>
                                    <p:tmAbs val="0"/>
                                  </p:iterate>
                                  <p:childTnLst>
                                    <p:set>
                                      <p:cBhvr>
                                        <p:cTn id="30" fill="hold"/>
                                        <p:tgtEl>
                                          <p:spTgt spid="319"/>
                                        </p:tgtEl>
                                        <p:attrNameLst>
                                          <p:attrName>style.visibility</p:attrName>
                                        </p:attrNameLst>
                                      </p:cBhvr>
                                      <p:to>
                                        <p:strVal val="visible"/>
                                      </p:to>
                                    </p:set>
                                  </p:childTnLst>
                                </p:cTn>
                              </p:par>
                            </p:childTnLst>
                          </p:cTn>
                        </p:par>
                        <p:par>
                          <p:cTn id="31" fill="hold">
                            <p:stCondLst>
                              <p:cond delay="1500"/>
                            </p:stCondLst>
                            <p:childTnLst>
                              <p:par>
                                <p:cTn id="32" presetID="1" presetClass="entr" presetSubtype="0" fill="hold" grpId="9" nodeType="afterEffect">
                                  <p:stCondLst>
                                    <p:cond delay="0"/>
                                  </p:stCondLst>
                                  <p:iterate>
                                    <p:tmAbs val="0"/>
                                  </p:iterate>
                                  <p:childTnLst>
                                    <p:set>
                                      <p:cBhvr>
                                        <p:cTn id="33" fill="hold"/>
                                        <p:tgtEl>
                                          <p:spTgt spid="320"/>
                                        </p:tgtEl>
                                        <p:attrNameLst>
                                          <p:attrName>style.visibility</p:attrName>
                                        </p:attrNameLst>
                                      </p:cBhvr>
                                      <p:to>
                                        <p:strVal val="visible"/>
                                      </p:to>
                                    </p:set>
                                  </p:childTnLst>
                                </p:cTn>
                              </p:par>
                            </p:childTnLst>
                          </p:cTn>
                        </p:par>
                        <p:par>
                          <p:cTn id="34" fill="hold">
                            <p:stCondLst>
                              <p:cond delay="1500"/>
                            </p:stCondLst>
                            <p:childTnLst>
                              <p:par>
                                <p:cTn id="35" presetID="1" presetClass="entr" presetSubtype="0" fill="hold" grpId="10" nodeType="afterEffect">
                                  <p:stCondLst>
                                    <p:cond delay="0"/>
                                  </p:stCondLst>
                                  <p:iterate>
                                    <p:tmAbs val="0"/>
                                  </p:iterate>
                                  <p:childTnLst>
                                    <p:set>
                                      <p:cBhvr>
                                        <p:cTn id="36" fill="hold"/>
                                        <p:tgtEl>
                                          <p:spTgt spid="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1" animBg="1" advAuto="0"/>
      <p:bldP spid="313" grpId="6" animBg="1" advAuto="0"/>
      <p:bldP spid="314" grpId="2" animBg="1" advAuto="0"/>
      <p:bldP spid="315" grpId="3" animBg="1" advAuto="0"/>
      <p:bldP spid="316" grpId="4" animBg="1" advAuto="0"/>
      <p:bldP spid="317" grpId="5" animBg="1" advAuto="0"/>
      <p:bldP spid="318" grpId="7" animBg="1" advAuto="0"/>
      <p:bldP spid="319" grpId="8" animBg="1" advAuto="0"/>
      <p:bldP spid="320" grpId="9" animBg="1" advAuto="0"/>
      <p:bldP spid="321" grpId="1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40</a:t>
            </a:fld>
            <a:endParaRPr/>
          </a:p>
        </p:txBody>
      </p:sp>
      <p:sp>
        <p:nvSpPr>
          <p:cNvPr id="4" name="8 млрд человек…">
            <a:extLst>
              <a:ext uri="{FF2B5EF4-FFF2-40B4-BE49-F238E27FC236}">
                <a16:creationId xmlns:a16="http://schemas.microsoft.com/office/drawing/2014/main" id="{03BDEED2-2B67-D44A-39BD-C9F68E1B0349}"/>
              </a:ext>
            </a:extLst>
          </p:cNvPr>
          <p:cNvSpPr txBox="1">
            <a:spLocks noGrp="1"/>
          </p:cNvSpPr>
          <p:nvPr>
            <p:ph type="body" idx="21"/>
          </p:nvPr>
        </p:nvSpPr>
        <p:spPr>
          <a:xfrm>
            <a:off x="707708" y="5894329"/>
            <a:ext cx="5738812" cy="6684121"/>
          </a:xfrm>
          <a:prstGeom prst="rect">
            <a:avLst/>
          </a:prstGeom>
        </p:spPr>
        <p:txBody>
          <a:bodyPr anchor="b">
            <a:normAutofit/>
          </a:bodyPr>
          <a:lstStyle/>
          <a:p>
            <a:pPr>
              <a:spcBef>
                <a:spcPts val="0"/>
              </a:spcBef>
              <a:spcAft>
                <a:spcPts val="3600"/>
              </a:spcAft>
              <a:defRPr sz="16000">
                <a:latin typeface="Graphik RBC LC Bold"/>
                <a:ea typeface="Graphik RBC LC Bold"/>
                <a:cs typeface="Graphik RBC LC Bold"/>
                <a:sym typeface="Graphik RBC LC Bold"/>
              </a:defRPr>
            </a:pPr>
            <a:r>
              <a:rPr lang="ru-RU" sz="3600" dirty="0">
                <a:latin typeface="Graphik RBC LC Regular" panose="020B0503030202060203" pitchFamily="34" charset="0"/>
              </a:rPr>
              <a:t>Суммарно 57% поменяли привычку в ту или иную сторону</a:t>
            </a:r>
          </a:p>
        </p:txBody>
      </p:sp>
      <p:sp>
        <p:nvSpPr>
          <p:cNvPr id="5" name="8 млрд человек…">
            <a:extLst>
              <a:ext uri="{FF2B5EF4-FFF2-40B4-BE49-F238E27FC236}">
                <a16:creationId xmlns:a16="http://schemas.microsoft.com/office/drawing/2014/main" id="{E3CE20C0-D74D-8658-4702-3376F6B2FA1C}"/>
              </a:ext>
            </a:extLst>
          </p:cNvPr>
          <p:cNvSpPr txBox="1">
            <a:spLocks/>
          </p:cNvSpPr>
          <p:nvPr/>
        </p:nvSpPr>
        <p:spPr>
          <a:xfrm>
            <a:off x="707709" y="356353"/>
            <a:ext cx="5738812" cy="375844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r>
              <a:rPr lang="ru-RU" sz="8000" dirty="0">
                <a:latin typeface="Graphik RBC LC Bold"/>
                <a:ea typeface="Graphik RBC LC Bold"/>
                <a:cs typeface="Graphik RBC LC Bold"/>
                <a:sym typeface="Graphik RBC LC Bold"/>
              </a:rPr>
              <a:t>Ожидания аудитории РБК</a:t>
            </a:r>
            <a:endParaRPr lang="ru-RU" sz="8000" dirty="0">
              <a:latin typeface="Graphik RBC LC Regular" panose="020B0503030202060203" pitchFamily="34" charset="0"/>
              <a:ea typeface="Graphik RBC LC Bold"/>
              <a:cs typeface="Graphik RBC LC Bold"/>
              <a:sym typeface="Graphik RBC LC Bold"/>
            </a:endParaRPr>
          </a:p>
        </p:txBody>
      </p:sp>
      <p:pic>
        <p:nvPicPr>
          <p:cNvPr id="2" name="Picture 2">
            <a:extLst>
              <a:ext uri="{FF2B5EF4-FFF2-40B4-BE49-F238E27FC236}">
                <a16:creationId xmlns:a16="http://schemas.microsoft.com/office/drawing/2014/main" id="{FF56351A-38EC-2E46-0487-7C093CAFB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350" y="1"/>
            <a:ext cx="4725620" cy="4375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ИС2022">
            <a:extLst>
              <a:ext uri="{FF2B5EF4-FFF2-40B4-BE49-F238E27FC236}">
                <a16:creationId xmlns:a16="http://schemas.microsoft.com/office/drawing/2014/main" id="{74ECE045-FC01-9C0D-D9BF-182EAFC20DF4}"/>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pic>
        <p:nvPicPr>
          <p:cNvPr id="3" name="Picture 2">
            <a:extLst>
              <a:ext uri="{FF2B5EF4-FFF2-40B4-BE49-F238E27FC236}">
                <a16:creationId xmlns:a16="http://schemas.microsoft.com/office/drawing/2014/main" id="{1030974A-82DB-9D94-352F-6E4D55BBF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0410" y="1"/>
            <a:ext cx="4728285" cy="4375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3B84D3D-CF79-74CE-6845-71EC32683E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10135" y="2467"/>
            <a:ext cx="4725620" cy="43732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F5A3D077-B32B-D299-AB0D-B9F4EA6490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9477" y="0"/>
            <a:ext cx="14903659" cy="13792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54249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41</a:t>
            </a:fld>
            <a:endParaRPr/>
          </a:p>
        </p:txBody>
      </p:sp>
      <p:sp>
        <p:nvSpPr>
          <p:cNvPr id="4" name="8 млрд человек…">
            <a:extLst>
              <a:ext uri="{FF2B5EF4-FFF2-40B4-BE49-F238E27FC236}">
                <a16:creationId xmlns:a16="http://schemas.microsoft.com/office/drawing/2014/main" id="{03BDEED2-2B67-D44A-39BD-C9F68E1B0349}"/>
              </a:ext>
            </a:extLst>
          </p:cNvPr>
          <p:cNvSpPr txBox="1">
            <a:spLocks noGrp="1"/>
          </p:cNvSpPr>
          <p:nvPr>
            <p:ph type="body" idx="21"/>
          </p:nvPr>
        </p:nvSpPr>
        <p:spPr>
          <a:xfrm>
            <a:off x="707708" y="5894329"/>
            <a:ext cx="5738812" cy="6684121"/>
          </a:xfrm>
          <a:prstGeom prst="rect">
            <a:avLst/>
          </a:prstGeom>
        </p:spPr>
        <p:txBody>
          <a:bodyPr anchor="b">
            <a:normAutofit/>
          </a:bodyPr>
          <a:lstStyle/>
          <a:p>
            <a:pPr>
              <a:spcBef>
                <a:spcPts val="0"/>
              </a:spcBef>
              <a:spcAft>
                <a:spcPts val="3600"/>
              </a:spcAft>
              <a:defRPr sz="16000">
                <a:latin typeface="Graphik RBC LC Bold"/>
                <a:ea typeface="Graphik RBC LC Bold"/>
                <a:cs typeface="Graphik RBC LC Bold"/>
                <a:sym typeface="Graphik RBC LC Bold"/>
              </a:defRPr>
            </a:pPr>
            <a:r>
              <a:rPr lang="ru-RU" sz="3600" dirty="0">
                <a:latin typeface="Graphik RBC LC Regular" panose="020B0503030202060203" pitchFamily="34" charset="0"/>
              </a:rPr>
              <a:t>Гипотеза: после событий сентября пропорция будет другой</a:t>
            </a:r>
          </a:p>
        </p:txBody>
      </p:sp>
      <p:sp>
        <p:nvSpPr>
          <p:cNvPr id="5" name="8 млрд человек…">
            <a:extLst>
              <a:ext uri="{FF2B5EF4-FFF2-40B4-BE49-F238E27FC236}">
                <a16:creationId xmlns:a16="http://schemas.microsoft.com/office/drawing/2014/main" id="{E3CE20C0-D74D-8658-4702-3376F6B2FA1C}"/>
              </a:ext>
            </a:extLst>
          </p:cNvPr>
          <p:cNvSpPr txBox="1">
            <a:spLocks/>
          </p:cNvSpPr>
          <p:nvPr/>
        </p:nvSpPr>
        <p:spPr>
          <a:xfrm>
            <a:off x="707709" y="356353"/>
            <a:ext cx="5738812" cy="375844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r>
              <a:rPr lang="ru-RU" sz="8000" dirty="0">
                <a:latin typeface="Graphik RBC LC Bold"/>
                <a:ea typeface="Graphik RBC LC Bold"/>
                <a:cs typeface="Graphik RBC LC Bold"/>
                <a:sym typeface="Graphik RBC LC Bold"/>
              </a:rPr>
              <a:t>Ожидания аудитории РБК</a:t>
            </a:r>
            <a:endParaRPr lang="ru-RU" sz="8000" dirty="0">
              <a:latin typeface="Graphik RBC LC Regular" panose="020B0503030202060203" pitchFamily="34" charset="0"/>
              <a:ea typeface="Graphik RBC LC Bold"/>
              <a:cs typeface="Graphik RBC LC Bold"/>
              <a:sym typeface="Graphik RBC LC Bold"/>
            </a:endParaRPr>
          </a:p>
        </p:txBody>
      </p:sp>
      <p:pic>
        <p:nvPicPr>
          <p:cNvPr id="2" name="Picture 2">
            <a:extLst>
              <a:ext uri="{FF2B5EF4-FFF2-40B4-BE49-F238E27FC236}">
                <a16:creationId xmlns:a16="http://schemas.microsoft.com/office/drawing/2014/main" id="{FF56351A-38EC-2E46-0487-7C093CAFB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350" y="1"/>
            <a:ext cx="4725620" cy="4375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ИС2022">
            <a:extLst>
              <a:ext uri="{FF2B5EF4-FFF2-40B4-BE49-F238E27FC236}">
                <a16:creationId xmlns:a16="http://schemas.microsoft.com/office/drawing/2014/main" id="{74ECE045-FC01-9C0D-D9BF-182EAFC20DF4}"/>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pic>
        <p:nvPicPr>
          <p:cNvPr id="3" name="Picture 2">
            <a:extLst>
              <a:ext uri="{FF2B5EF4-FFF2-40B4-BE49-F238E27FC236}">
                <a16:creationId xmlns:a16="http://schemas.microsoft.com/office/drawing/2014/main" id="{1030974A-82DB-9D94-352F-6E4D55BBF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0410" y="1"/>
            <a:ext cx="4728285" cy="4375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3B84D3D-CF79-74CE-6845-71EC32683E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10135" y="-8174"/>
            <a:ext cx="4725620" cy="43732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F5A3D077-B32B-D299-AB0D-B9F4EA6490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3350" y="4461393"/>
            <a:ext cx="4725620" cy="4373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D754DF1C-9306-3D69-0C5D-2969007113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7649" y="0"/>
            <a:ext cx="14972603" cy="138560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02957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42</a:t>
            </a:fld>
            <a:endParaRPr/>
          </a:p>
        </p:txBody>
      </p:sp>
      <p:sp>
        <p:nvSpPr>
          <p:cNvPr id="4" name="8 млрд человек…">
            <a:extLst>
              <a:ext uri="{FF2B5EF4-FFF2-40B4-BE49-F238E27FC236}">
                <a16:creationId xmlns:a16="http://schemas.microsoft.com/office/drawing/2014/main" id="{03BDEED2-2B67-D44A-39BD-C9F68E1B0349}"/>
              </a:ext>
            </a:extLst>
          </p:cNvPr>
          <p:cNvSpPr txBox="1">
            <a:spLocks noGrp="1"/>
          </p:cNvSpPr>
          <p:nvPr>
            <p:ph type="body" idx="21"/>
          </p:nvPr>
        </p:nvSpPr>
        <p:spPr>
          <a:xfrm>
            <a:off x="707708" y="5894329"/>
            <a:ext cx="5738812" cy="6684121"/>
          </a:xfrm>
          <a:prstGeom prst="rect">
            <a:avLst/>
          </a:prstGeom>
        </p:spPr>
        <p:txBody>
          <a:bodyPr anchor="b">
            <a:normAutofit/>
          </a:bodyPr>
          <a:lstStyle/>
          <a:p>
            <a:pPr>
              <a:spcBef>
                <a:spcPts val="0"/>
              </a:spcBef>
              <a:spcAft>
                <a:spcPts val="3600"/>
              </a:spcAft>
              <a:defRPr sz="16000">
                <a:latin typeface="Graphik RBC LC Bold"/>
                <a:ea typeface="Graphik RBC LC Bold"/>
                <a:cs typeface="Graphik RBC LC Bold"/>
                <a:sym typeface="Graphik RBC LC Bold"/>
              </a:defRPr>
            </a:pPr>
            <a:r>
              <a:rPr lang="ru-RU" sz="3600" dirty="0">
                <a:latin typeface="Graphik RBC LC Regular" panose="020B0503030202060203" pitchFamily="34" charset="0"/>
              </a:rPr>
              <a:t>Изменение общения 54%</a:t>
            </a:r>
          </a:p>
          <a:p>
            <a:pPr>
              <a:spcBef>
                <a:spcPts val="0"/>
              </a:spcBef>
              <a:spcAft>
                <a:spcPts val="3600"/>
              </a:spcAft>
              <a:defRPr sz="16000">
                <a:latin typeface="Graphik RBC LC Bold"/>
                <a:ea typeface="Graphik RBC LC Bold"/>
                <a:cs typeface="Graphik RBC LC Bold"/>
                <a:sym typeface="Graphik RBC LC Bold"/>
              </a:defRPr>
            </a:pPr>
            <a:r>
              <a:rPr lang="ru-RU" sz="3600" dirty="0">
                <a:latin typeface="Graphik RBC LC Regular" panose="020B0503030202060203" pitchFamily="34" charset="0"/>
              </a:rPr>
              <a:t>Возможный сигнал к пересмотру коммуникационных стратегий: </a:t>
            </a:r>
            <a:r>
              <a:rPr lang="ru-RU" sz="3600" dirty="0">
                <a:solidFill>
                  <a:srgbClr val="00AB70"/>
                </a:solidFill>
                <a:latin typeface="Graphik RBC LC Medium" panose="020B0503030202060203" pitchFamily="34" charset="0"/>
              </a:rPr>
              <a:t>а что сейчас является объединяющим и не раздражающим?</a:t>
            </a:r>
          </a:p>
        </p:txBody>
      </p:sp>
      <p:sp>
        <p:nvSpPr>
          <p:cNvPr id="5" name="8 млрд человек…">
            <a:extLst>
              <a:ext uri="{FF2B5EF4-FFF2-40B4-BE49-F238E27FC236}">
                <a16:creationId xmlns:a16="http://schemas.microsoft.com/office/drawing/2014/main" id="{E3CE20C0-D74D-8658-4702-3376F6B2FA1C}"/>
              </a:ext>
            </a:extLst>
          </p:cNvPr>
          <p:cNvSpPr txBox="1">
            <a:spLocks/>
          </p:cNvSpPr>
          <p:nvPr/>
        </p:nvSpPr>
        <p:spPr>
          <a:xfrm>
            <a:off x="707709" y="356353"/>
            <a:ext cx="5738812" cy="375844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r>
              <a:rPr lang="ru-RU" sz="8000" dirty="0">
                <a:latin typeface="Graphik RBC LC Bold"/>
                <a:ea typeface="Graphik RBC LC Bold"/>
                <a:cs typeface="Graphik RBC LC Bold"/>
                <a:sym typeface="Graphik RBC LC Bold"/>
              </a:rPr>
              <a:t>Ожидания аудитории РБК</a:t>
            </a:r>
            <a:endParaRPr lang="ru-RU" sz="8000" dirty="0">
              <a:latin typeface="Graphik RBC LC Regular" panose="020B0503030202060203" pitchFamily="34" charset="0"/>
              <a:ea typeface="Graphik RBC LC Bold"/>
              <a:cs typeface="Graphik RBC LC Bold"/>
              <a:sym typeface="Graphik RBC LC Bold"/>
            </a:endParaRPr>
          </a:p>
        </p:txBody>
      </p:sp>
      <p:pic>
        <p:nvPicPr>
          <p:cNvPr id="2" name="Picture 2">
            <a:extLst>
              <a:ext uri="{FF2B5EF4-FFF2-40B4-BE49-F238E27FC236}">
                <a16:creationId xmlns:a16="http://schemas.microsoft.com/office/drawing/2014/main" id="{FF56351A-38EC-2E46-0487-7C093CAFB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350" y="1"/>
            <a:ext cx="4725620" cy="4375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ИС2022">
            <a:extLst>
              <a:ext uri="{FF2B5EF4-FFF2-40B4-BE49-F238E27FC236}">
                <a16:creationId xmlns:a16="http://schemas.microsoft.com/office/drawing/2014/main" id="{74ECE045-FC01-9C0D-D9BF-182EAFC20DF4}"/>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pic>
        <p:nvPicPr>
          <p:cNvPr id="3" name="Picture 2">
            <a:extLst>
              <a:ext uri="{FF2B5EF4-FFF2-40B4-BE49-F238E27FC236}">
                <a16:creationId xmlns:a16="http://schemas.microsoft.com/office/drawing/2014/main" id="{1030974A-82DB-9D94-352F-6E4D55BBF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0410" y="1"/>
            <a:ext cx="4728285" cy="4375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3B84D3D-CF79-74CE-6845-71EC32683E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7473" y="0"/>
            <a:ext cx="4725620" cy="43732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F5A3D077-B32B-D299-AB0D-B9F4EA6490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6013" y="4458926"/>
            <a:ext cx="4725620" cy="4373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D754DF1C-9306-3D69-0C5D-2969007113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93075" y="4458926"/>
            <a:ext cx="4725620" cy="4373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82BCD698-9DCD-EA88-B2D9-03B95A909B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9100" y="-711"/>
            <a:ext cx="14822086" cy="13716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66912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43</a:t>
            </a:fld>
            <a:endParaRPr/>
          </a:p>
        </p:txBody>
      </p:sp>
      <p:sp>
        <p:nvSpPr>
          <p:cNvPr id="4" name="8 млрд человек…">
            <a:extLst>
              <a:ext uri="{FF2B5EF4-FFF2-40B4-BE49-F238E27FC236}">
                <a16:creationId xmlns:a16="http://schemas.microsoft.com/office/drawing/2014/main" id="{03BDEED2-2B67-D44A-39BD-C9F68E1B0349}"/>
              </a:ext>
            </a:extLst>
          </p:cNvPr>
          <p:cNvSpPr txBox="1">
            <a:spLocks noGrp="1"/>
          </p:cNvSpPr>
          <p:nvPr>
            <p:ph type="body" idx="21"/>
          </p:nvPr>
        </p:nvSpPr>
        <p:spPr>
          <a:xfrm>
            <a:off x="707708" y="5894329"/>
            <a:ext cx="5738812" cy="6684121"/>
          </a:xfrm>
          <a:prstGeom prst="rect">
            <a:avLst/>
          </a:prstGeom>
        </p:spPr>
        <p:txBody>
          <a:bodyPr anchor="b">
            <a:normAutofit/>
          </a:bodyPr>
          <a:lstStyle/>
          <a:p>
            <a:pPr>
              <a:spcBef>
                <a:spcPts val="0"/>
              </a:spcBef>
              <a:spcAft>
                <a:spcPts val="3600"/>
              </a:spcAft>
              <a:defRPr sz="16000">
                <a:latin typeface="Graphik RBC LC Bold"/>
                <a:ea typeface="Graphik RBC LC Bold"/>
                <a:cs typeface="Graphik RBC LC Bold"/>
                <a:sym typeface="Graphik RBC LC Bold"/>
              </a:defRPr>
            </a:pPr>
            <a:r>
              <a:rPr lang="ru-RU" sz="3600" dirty="0">
                <a:latin typeface="Graphik RBC LC Regular" panose="020B0503030202060203" pitchFamily="34" charset="0"/>
              </a:rPr>
              <a:t>По разным оценкам </a:t>
            </a:r>
            <a:r>
              <a:rPr lang="en-US" sz="3600" dirty="0">
                <a:latin typeface="Graphik RBC LC Regular" panose="020B0503030202060203" pitchFamily="34" charset="0"/>
              </a:rPr>
              <a:t>VPN </a:t>
            </a:r>
            <a:r>
              <a:rPr lang="ru-RU" sz="3600" dirty="0">
                <a:latin typeface="Graphik RBC LC Regular" panose="020B0503030202060203" pitchFamily="34" charset="0"/>
              </a:rPr>
              <a:t>используют до 25млн человек</a:t>
            </a:r>
          </a:p>
          <a:p>
            <a:pPr>
              <a:spcBef>
                <a:spcPts val="0"/>
              </a:spcBef>
              <a:spcAft>
                <a:spcPts val="3600"/>
              </a:spcAft>
              <a:defRPr sz="16000">
                <a:latin typeface="Graphik RBC LC Bold"/>
                <a:ea typeface="Graphik RBC LC Bold"/>
                <a:cs typeface="Graphik RBC LC Bold"/>
                <a:sym typeface="Graphik RBC LC Bold"/>
              </a:defRPr>
            </a:pPr>
            <a:r>
              <a:rPr lang="ru-RU" sz="3600" dirty="0">
                <a:latin typeface="Graphik RBC LC Regular" panose="020B0503030202060203" pitchFamily="34" charset="0"/>
              </a:rPr>
              <a:t>Суммарно изменение использования 60%</a:t>
            </a:r>
          </a:p>
        </p:txBody>
      </p:sp>
      <p:sp>
        <p:nvSpPr>
          <p:cNvPr id="5" name="8 млрд человек…">
            <a:extLst>
              <a:ext uri="{FF2B5EF4-FFF2-40B4-BE49-F238E27FC236}">
                <a16:creationId xmlns:a16="http://schemas.microsoft.com/office/drawing/2014/main" id="{E3CE20C0-D74D-8658-4702-3376F6B2FA1C}"/>
              </a:ext>
            </a:extLst>
          </p:cNvPr>
          <p:cNvSpPr txBox="1">
            <a:spLocks/>
          </p:cNvSpPr>
          <p:nvPr/>
        </p:nvSpPr>
        <p:spPr>
          <a:xfrm>
            <a:off x="707709" y="356353"/>
            <a:ext cx="5738812" cy="375844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r>
              <a:rPr lang="ru-RU" sz="8000" dirty="0">
                <a:latin typeface="Graphik RBC LC Bold"/>
                <a:ea typeface="Graphik RBC LC Bold"/>
                <a:cs typeface="Graphik RBC LC Bold"/>
                <a:sym typeface="Graphik RBC LC Bold"/>
              </a:rPr>
              <a:t>Ожидания аудитории РБК</a:t>
            </a:r>
            <a:endParaRPr lang="ru-RU" sz="8000" dirty="0">
              <a:latin typeface="Graphik RBC LC Regular" panose="020B0503030202060203" pitchFamily="34" charset="0"/>
              <a:ea typeface="Graphik RBC LC Bold"/>
              <a:cs typeface="Graphik RBC LC Bold"/>
              <a:sym typeface="Graphik RBC LC Bold"/>
            </a:endParaRPr>
          </a:p>
        </p:txBody>
      </p:sp>
      <p:pic>
        <p:nvPicPr>
          <p:cNvPr id="2" name="Picture 2">
            <a:extLst>
              <a:ext uri="{FF2B5EF4-FFF2-40B4-BE49-F238E27FC236}">
                <a16:creationId xmlns:a16="http://schemas.microsoft.com/office/drawing/2014/main" id="{FF56351A-38EC-2E46-0487-7C093CAFB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350" y="1"/>
            <a:ext cx="4725620" cy="4375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ИС2022">
            <a:extLst>
              <a:ext uri="{FF2B5EF4-FFF2-40B4-BE49-F238E27FC236}">
                <a16:creationId xmlns:a16="http://schemas.microsoft.com/office/drawing/2014/main" id="{74ECE045-FC01-9C0D-D9BF-182EAFC20DF4}"/>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pic>
        <p:nvPicPr>
          <p:cNvPr id="3" name="Picture 2">
            <a:extLst>
              <a:ext uri="{FF2B5EF4-FFF2-40B4-BE49-F238E27FC236}">
                <a16:creationId xmlns:a16="http://schemas.microsoft.com/office/drawing/2014/main" id="{1030974A-82DB-9D94-352F-6E4D55BBF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0410" y="1"/>
            <a:ext cx="4728285" cy="4375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3B84D3D-CF79-74CE-6845-71EC32683E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7473" y="2467"/>
            <a:ext cx="4725620" cy="43732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F5A3D077-B32B-D299-AB0D-B9F4EA6490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6013" y="4475840"/>
            <a:ext cx="4725620" cy="4373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D754DF1C-9306-3D69-0C5D-2969007113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93075" y="4475840"/>
            <a:ext cx="4725620" cy="4373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82BCD698-9DCD-EA88-B2D9-03B95A909B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07473" y="4475840"/>
            <a:ext cx="4765854" cy="44104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090E398A-5655-F7FF-4BAE-19C668A574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9100" y="10689"/>
            <a:ext cx="14822086" cy="1371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76226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44</a:t>
            </a:fld>
            <a:endParaRPr/>
          </a:p>
        </p:txBody>
      </p:sp>
      <p:sp>
        <p:nvSpPr>
          <p:cNvPr id="4" name="8 млрд человек…">
            <a:extLst>
              <a:ext uri="{FF2B5EF4-FFF2-40B4-BE49-F238E27FC236}">
                <a16:creationId xmlns:a16="http://schemas.microsoft.com/office/drawing/2014/main" id="{03BDEED2-2B67-D44A-39BD-C9F68E1B0349}"/>
              </a:ext>
            </a:extLst>
          </p:cNvPr>
          <p:cNvSpPr txBox="1">
            <a:spLocks noGrp="1"/>
          </p:cNvSpPr>
          <p:nvPr>
            <p:ph type="body" idx="21"/>
          </p:nvPr>
        </p:nvSpPr>
        <p:spPr>
          <a:xfrm>
            <a:off x="707708" y="5894329"/>
            <a:ext cx="5738812" cy="6684121"/>
          </a:xfrm>
          <a:prstGeom prst="rect">
            <a:avLst/>
          </a:prstGeom>
        </p:spPr>
        <p:txBody>
          <a:bodyPr anchor="b">
            <a:normAutofit/>
          </a:bodyPr>
          <a:lstStyle/>
          <a:p>
            <a:pPr>
              <a:spcBef>
                <a:spcPts val="0"/>
              </a:spcBef>
              <a:spcAft>
                <a:spcPts val="3600"/>
              </a:spcAft>
              <a:defRPr sz="16000">
                <a:latin typeface="Graphik RBC LC Bold"/>
                <a:ea typeface="Graphik RBC LC Bold"/>
                <a:cs typeface="Graphik RBC LC Bold"/>
                <a:sym typeface="Graphik RBC LC Bold"/>
              </a:defRPr>
            </a:pPr>
            <a:r>
              <a:rPr lang="ru-RU" sz="3600" dirty="0">
                <a:latin typeface="Graphik RBC LC Regular" panose="020B0503030202060203" pitchFamily="34" charset="0"/>
              </a:rPr>
              <a:t>Может влиять на подбор </a:t>
            </a:r>
            <a:r>
              <a:rPr lang="ru-RU" sz="3600" dirty="0" err="1">
                <a:latin typeface="Graphik RBC LC Regular" panose="020B0503030202060203" pitchFamily="34" charset="0"/>
              </a:rPr>
              <a:t>медиамикса</a:t>
            </a:r>
            <a:endParaRPr lang="ru-RU" sz="3600" dirty="0">
              <a:latin typeface="Graphik RBC LC Regular" panose="020B0503030202060203" pitchFamily="34" charset="0"/>
            </a:endParaRPr>
          </a:p>
        </p:txBody>
      </p:sp>
      <p:sp>
        <p:nvSpPr>
          <p:cNvPr id="5" name="8 млрд человек…">
            <a:extLst>
              <a:ext uri="{FF2B5EF4-FFF2-40B4-BE49-F238E27FC236}">
                <a16:creationId xmlns:a16="http://schemas.microsoft.com/office/drawing/2014/main" id="{E3CE20C0-D74D-8658-4702-3376F6B2FA1C}"/>
              </a:ext>
            </a:extLst>
          </p:cNvPr>
          <p:cNvSpPr txBox="1">
            <a:spLocks/>
          </p:cNvSpPr>
          <p:nvPr/>
        </p:nvSpPr>
        <p:spPr>
          <a:xfrm>
            <a:off x="707709" y="356353"/>
            <a:ext cx="5738812" cy="375844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r>
              <a:rPr lang="ru-RU" sz="8000" dirty="0">
                <a:latin typeface="Graphik RBC LC Bold"/>
                <a:ea typeface="Graphik RBC LC Bold"/>
                <a:cs typeface="Graphik RBC LC Bold"/>
                <a:sym typeface="Graphik RBC LC Bold"/>
              </a:rPr>
              <a:t>Ожидания аудитории РБК</a:t>
            </a:r>
            <a:endParaRPr lang="ru-RU" sz="8000" dirty="0">
              <a:latin typeface="Graphik RBC LC Regular" panose="020B0503030202060203" pitchFamily="34" charset="0"/>
              <a:ea typeface="Graphik RBC LC Bold"/>
              <a:cs typeface="Graphik RBC LC Bold"/>
              <a:sym typeface="Graphik RBC LC Bold"/>
            </a:endParaRPr>
          </a:p>
        </p:txBody>
      </p:sp>
      <p:pic>
        <p:nvPicPr>
          <p:cNvPr id="2" name="Picture 2">
            <a:extLst>
              <a:ext uri="{FF2B5EF4-FFF2-40B4-BE49-F238E27FC236}">
                <a16:creationId xmlns:a16="http://schemas.microsoft.com/office/drawing/2014/main" id="{FF56351A-38EC-2E46-0487-7C093CAFB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350" y="1"/>
            <a:ext cx="4725620" cy="4375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ИС2022">
            <a:extLst>
              <a:ext uri="{FF2B5EF4-FFF2-40B4-BE49-F238E27FC236}">
                <a16:creationId xmlns:a16="http://schemas.microsoft.com/office/drawing/2014/main" id="{74ECE045-FC01-9C0D-D9BF-182EAFC20DF4}"/>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pic>
        <p:nvPicPr>
          <p:cNvPr id="3" name="Picture 2">
            <a:extLst>
              <a:ext uri="{FF2B5EF4-FFF2-40B4-BE49-F238E27FC236}">
                <a16:creationId xmlns:a16="http://schemas.microsoft.com/office/drawing/2014/main" id="{1030974A-82DB-9D94-352F-6E4D55BBF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0410" y="1"/>
            <a:ext cx="4728285" cy="4375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3B84D3D-CF79-74CE-6845-71EC32683E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7473" y="0"/>
            <a:ext cx="4725620" cy="43732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F5A3D077-B32B-D299-AB0D-B9F4EA6490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3350" y="4475839"/>
            <a:ext cx="4725620" cy="4373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D754DF1C-9306-3D69-0C5D-2969007113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90412" y="4475839"/>
            <a:ext cx="4725620" cy="4373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82BCD698-9DCD-EA88-B2D9-03B95A909B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07473" y="4475838"/>
            <a:ext cx="4725620" cy="4373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090E398A-5655-F7FF-4BAE-19C668A574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3350" y="8949211"/>
            <a:ext cx="4725620" cy="43732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07FF8F8-4572-E262-01DC-8700541ABE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9100" y="0"/>
            <a:ext cx="14821319" cy="1371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59078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45</a:t>
            </a:fld>
            <a:endParaRPr/>
          </a:p>
        </p:txBody>
      </p:sp>
      <p:sp>
        <p:nvSpPr>
          <p:cNvPr id="4" name="8 млрд человек…">
            <a:extLst>
              <a:ext uri="{FF2B5EF4-FFF2-40B4-BE49-F238E27FC236}">
                <a16:creationId xmlns:a16="http://schemas.microsoft.com/office/drawing/2014/main" id="{03BDEED2-2B67-D44A-39BD-C9F68E1B0349}"/>
              </a:ext>
            </a:extLst>
          </p:cNvPr>
          <p:cNvSpPr txBox="1">
            <a:spLocks noGrp="1"/>
          </p:cNvSpPr>
          <p:nvPr>
            <p:ph type="body" idx="21"/>
          </p:nvPr>
        </p:nvSpPr>
        <p:spPr>
          <a:xfrm>
            <a:off x="707708" y="5894329"/>
            <a:ext cx="5738812" cy="6684121"/>
          </a:xfrm>
          <a:prstGeom prst="rect">
            <a:avLst/>
          </a:prstGeom>
        </p:spPr>
        <p:txBody>
          <a:bodyPr anchor="b">
            <a:normAutofit/>
          </a:bodyPr>
          <a:lstStyle/>
          <a:p>
            <a:pPr>
              <a:spcBef>
                <a:spcPts val="0"/>
              </a:spcBef>
              <a:spcAft>
                <a:spcPts val="3600"/>
              </a:spcAft>
              <a:defRPr sz="16000">
                <a:latin typeface="Graphik RBC LC Bold"/>
                <a:ea typeface="Graphik RBC LC Bold"/>
                <a:cs typeface="Graphik RBC LC Bold"/>
                <a:sym typeface="Graphik RBC LC Bold"/>
              </a:defRPr>
            </a:pPr>
            <a:r>
              <a:rPr lang="en-US" sz="3600" dirty="0">
                <a:latin typeface="Graphik RBC LC Regular" panose="020B0503030202060203" pitchFamily="34" charset="0"/>
              </a:rPr>
              <a:t>FOMO</a:t>
            </a:r>
          </a:p>
          <a:p>
            <a:pPr>
              <a:spcBef>
                <a:spcPts val="0"/>
              </a:spcBef>
              <a:spcAft>
                <a:spcPts val="3600"/>
              </a:spcAft>
              <a:defRPr sz="16000">
                <a:latin typeface="Graphik RBC LC Bold"/>
                <a:ea typeface="Graphik RBC LC Bold"/>
                <a:cs typeface="Graphik RBC LC Bold"/>
                <a:sym typeface="Graphik RBC LC Bold"/>
              </a:defRPr>
            </a:pPr>
            <a:r>
              <a:rPr lang="ru-RU" sz="3600" dirty="0">
                <a:latin typeface="Graphik RBC LC Regular" panose="020B0503030202060203" pitchFamily="34" charset="0"/>
              </a:rPr>
              <a:t>Тревожность (разной природы)</a:t>
            </a:r>
          </a:p>
          <a:p>
            <a:pPr>
              <a:spcBef>
                <a:spcPts val="0"/>
              </a:spcBef>
              <a:spcAft>
                <a:spcPts val="3600"/>
              </a:spcAft>
              <a:defRPr sz="16000">
                <a:latin typeface="Graphik RBC LC Bold"/>
                <a:ea typeface="Graphik RBC LC Bold"/>
                <a:cs typeface="Graphik RBC LC Bold"/>
                <a:sym typeface="Graphik RBC LC Bold"/>
              </a:defRPr>
            </a:pPr>
            <a:r>
              <a:rPr lang="ru-RU" sz="3600" dirty="0">
                <a:latin typeface="Graphik RBC LC Regular" panose="020B0503030202060203" pitchFamily="34" charset="0"/>
              </a:rPr>
              <a:t>«Бей-беги-замри»?</a:t>
            </a:r>
          </a:p>
        </p:txBody>
      </p:sp>
      <p:sp>
        <p:nvSpPr>
          <p:cNvPr id="5" name="8 млрд человек…">
            <a:extLst>
              <a:ext uri="{FF2B5EF4-FFF2-40B4-BE49-F238E27FC236}">
                <a16:creationId xmlns:a16="http://schemas.microsoft.com/office/drawing/2014/main" id="{E3CE20C0-D74D-8658-4702-3376F6B2FA1C}"/>
              </a:ext>
            </a:extLst>
          </p:cNvPr>
          <p:cNvSpPr txBox="1">
            <a:spLocks/>
          </p:cNvSpPr>
          <p:nvPr/>
        </p:nvSpPr>
        <p:spPr>
          <a:xfrm>
            <a:off x="707709" y="356353"/>
            <a:ext cx="5738812" cy="375844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r>
              <a:rPr lang="ru-RU" sz="8000" dirty="0">
                <a:latin typeface="Graphik RBC LC Bold"/>
                <a:ea typeface="Graphik RBC LC Bold"/>
                <a:cs typeface="Graphik RBC LC Bold"/>
                <a:sym typeface="Graphik RBC LC Bold"/>
              </a:rPr>
              <a:t>Ожидания аудитории РБК</a:t>
            </a:r>
            <a:endParaRPr lang="ru-RU" sz="8000" dirty="0">
              <a:latin typeface="Graphik RBC LC Regular" panose="020B0503030202060203" pitchFamily="34" charset="0"/>
              <a:ea typeface="Graphik RBC LC Bold"/>
              <a:cs typeface="Graphik RBC LC Bold"/>
              <a:sym typeface="Graphik RBC LC Bold"/>
            </a:endParaRPr>
          </a:p>
        </p:txBody>
      </p:sp>
      <p:pic>
        <p:nvPicPr>
          <p:cNvPr id="2" name="Picture 2">
            <a:extLst>
              <a:ext uri="{FF2B5EF4-FFF2-40B4-BE49-F238E27FC236}">
                <a16:creationId xmlns:a16="http://schemas.microsoft.com/office/drawing/2014/main" id="{FF56351A-38EC-2E46-0487-7C093CAFB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350" y="1"/>
            <a:ext cx="4725620" cy="4375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ИС2022">
            <a:extLst>
              <a:ext uri="{FF2B5EF4-FFF2-40B4-BE49-F238E27FC236}">
                <a16:creationId xmlns:a16="http://schemas.microsoft.com/office/drawing/2014/main" id="{74ECE045-FC01-9C0D-D9BF-182EAFC20DF4}"/>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pic>
        <p:nvPicPr>
          <p:cNvPr id="3" name="Picture 2">
            <a:extLst>
              <a:ext uri="{FF2B5EF4-FFF2-40B4-BE49-F238E27FC236}">
                <a16:creationId xmlns:a16="http://schemas.microsoft.com/office/drawing/2014/main" id="{1030974A-82DB-9D94-352F-6E4D55BBF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0410" y="1"/>
            <a:ext cx="4728285" cy="4375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3B84D3D-CF79-74CE-6845-71EC32683E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7473" y="0"/>
            <a:ext cx="4725620" cy="43732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F5A3D077-B32B-D299-AB0D-B9F4EA6490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3348" y="4475839"/>
            <a:ext cx="4725620" cy="4373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D754DF1C-9306-3D69-0C5D-2969007113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90410" y="4475839"/>
            <a:ext cx="4725620" cy="4373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82BCD698-9DCD-EA88-B2D9-03B95A909B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03274" y="4474606"/>
            <a:ext cx="4725620" cy="4373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090E398A-5655-F7FF-4BAE-19C668A574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3347" y="8949211"/>
            <a:ext cx="4725620" cy="43732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07FF8F8-4572-E262-01DC-8700541ABE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82013" y="8949211"/>
            <a:ext cx="4734017" cy="4380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95499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Экономика непотребления?"/>
          <p:cNvSpPr txBox="1">
            <a:spLocks noGrp="1"/>
          </p:cNvSpPr>
          <p:nvPr>
            <p:ph type="body" idx="21"/>
          </p:nvPr>
        </p:nvSpPr>
        <p:spPr>
          <a:xfrm>
            <a:off x="774614" y="3270017"/>
            <a:ext cx="18855348" cy="4487427"/>
          </a:xfrm>
          <a:prstGeom prst="rect">
            <a:avLst/>
          </a:prstGeom>
        </p:spPr>
        <p:txBody>
          <a:bodyPr>
            <a:normAutofit lnSpcReduction="10000"/>
          </a:bodyPr>
          <a:lstStyle/>
          <a:p>
            <a:pPr>
              <a:lnSpc>
                <a:spcPct val="90000"/>
              </a:lnSpc>
              <a:defRPr sz="16000">
                <a:latin typeface="Graphik RBC LC Bold"/>
                <a:ea typeface="Graphik RBC LC Bold"/>
                <a:cs typeface="Graphik RBC LC Bold"/>
                <a:sym typeface="Graphik RBC LC Bold"/>
              </a:defRPr>
            </a:pPr>
            <a:r>
              <a:rPr dirty="0" err="1">
                <a:latin typeface="Graphik RBC LC Medium"/>
                <a:ea typeface="Graphik RBC LC Medium"/>
                <a:cs typeface="Graphik RBC LC Medium"/>
                <a:sym typeface="Graphik RBC LC Medium"/>
              </a:rPr>
              <a:t>Экономика</a:t>
            </a:r>
            <a:r>
              <a:rPr dirty="0"/>
              <a:t> </a:t>
            </a:r>
            <a:r>
              <a:rPr dirty="0" err="1">
                <a:solidFill>
                  <a:srgbClr val="4BA875"/>
                </a:solidFill>
              </a:rPr>
              <a:t>непотребления</a:t>
            </a:r>
            <a:r>
              <a:rPr dirty="0"/>
              <a:t>?</a:t>
            </a:r>
          </a:p>
        </p:txBody>
      </p:sp>
      <p:sp>
        <p:nvSpPr>
          <p:cNvPr id="496" name="Slide Number"/>
          <p:cNvSpPr txBox="1">
            <a:spLocks noGrp="1"/>
          </p:cNvSpPr>
          <p:nvPr>
            <p:ph type="sldNum" sz="quarter" idx="2"/>
          </p:nvPr>
        </p:nvSpPr>
        <p:spPr>
          <a:xfrm>
            <a:off x="23205470" y="12812289"/>
            <a:ext cx="395733"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46</a:t>
            </a:fld>
            <a:endParaRPr/>
          </a:p>
        </p:txBody>
      </p:sp>
      <p:sp>
        <p:nvSpPr>
          <p:cNvPr id="498" name="Локально: Купить ничего - это ваш конкурент. Теперь вы соперничаете не только с аналогами, но и просто ни с чем.…"/>
          <p:cNvSpPr txBox="1"/>
          <p:nvPr/>
        </p:nvSpPr>
        <p:spPr>
          <a:xfrm>
            <a:off x="169193" y="7353978"/>
            <a:ext cx="21837481" cy="326243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427789" indent="-427789" defTabSz="355600">
              <a:spcAft>
                <a:spcPts val="1200"/>
              </a:spcAft>
              <a:buSzPct val="100000"/>
              <a:buAutoNum type="arabicPeriod"/>
              <a:defRPr sz="3200">
                <a:solidFill>
                  <a:srgbClr val="A7A7A7"/>
                </a:solidFill>
              </a:defRPr>
            </a:pPr>
            <a:r>
              <a:rPr sz="3600" dirty="0" err="1"/>
              <a:t>Локально</a:t>
            </a:r>
            <a:r>
              <a:rPr sz="3600" dirty="0"/>
              <a:t>: </a:t>
            </a:r>
            <a:r>
              <a:rPr lang="ru-RU" sz="3600" dirty="0">
                <a:solidFill>
                  <a:srgbClr val="4BA875"/>
                </a:solidFill>
                <a:latin typeface="Graphik RBC LC Medium" panose="020B0503030202060203" pitchFamily="34" charset="0"/>
              </a:rPr>
              <a:t>к</a:t>
            </a:r>
            <a:r>
              <a:rPr sz="3600" dirty="0" err="1">
                <a:solidFill>
                  <a:srgbClr val="4BA875"/>
                </a:solidFill>
                <a:latin typeface="Graphik RBC LC Medium" panose="020B0503030202060203" pitchFamily="34" charset="0"/>
              </a:rPr>
              <a:t>упить</a:t>
            </a:r>
            <a:r>
              <a:rPr sz="3600" dirty="0">
                <a:solidFill>
                  <a:srgbClr val="4BA875"/>
                </a:solidFill>
                <a:latin typeface="Graphik RBC LC Medium" panose="020B0503030202060203" pitchFamily="34" charset="0"/>
              </a:rPr>
              <a:t> </a:t>
            </a:r>
            <a:r>
              <a:rPr sz="3600" dirty="0" err="1">
                <a:solidFill>
                  <a:srgbClr val="4BA875"/>
                </a:solidFill>
                <a:latin typeface="Graphik RBC LC Medium" panose="020B0503030202060203" pitchFamily="34" charset="0"/>
              </a:rPr>
              <a:t>ничего</a:t>
            </a:r>
            <a:r>
              <a:rPr sz="3600" dirty="0">
                <a:solidFill>
                  <a:srgbClr val="4BA875"/>
                </a:solidFill>
                <a:latin typeface="Graphik RBC LC Medium" panose="020B0503030202060203" pitchFamily="34" charset="0"/>
              </a:rPr>
              <a:t> - </a:t>
            </a:r>
            <a:r>
              <a:rPr sz="3600" dirty="0" err="1">
                <a:solidFill>
                  <a:srgbClr val="4BA875"/>
                </a:solidFill>
                <a:latin typeface="Graphik RBC LC Medium" panose="020B0503030202060203" pitchFamily="34" charset="0"/>
              </a:rPr>
              <a:t>это</a:t>
            </a:r>
            <a:r>
              <a:rPr sz="3600" dirty="0">
                <a:solidFill>
                  <a:srgbClr val="4BA875"/>
                </a:solidFill>
                <a:latin typeface="Graphik RBC LC Medium" panose="020B0503030202060203" pitchFamily="34" charset="0"/>
              </a:rPr>
              <a:t> </a:t>
            </a:r>
            <a:r>
              <a:rPr sz="3600" dirty="0" err="1">
                <a:solidFill>
                  <a:srgbClr val="4BA875"/>
                </a:solidFill>
                <a:latin typeface="Graphik RBC LC Medium" panose="020B0503030202060203" pitchFamily="34" charset="0"/>
              </a:rPr>
              <a:t>конкурент</a:t>
            </a:r>
            <a:r>
              <a:rPr sz="3600" dirty="0">
                <a:solidFill>
                  <a:srgbClr val="4BA875"/>
                </a:solidFill>
              </a:rPr>
              <a:t>.</a:t>
            </a:r>
            <a:r>
              <a:rPr sz="3600" dirty="0"/>
              <a:t> </a:t>
            </a:r>
            <a:r>
              <a:rPr sz="3600" dirty="0" err="1"/>
              <a:t>Теперь</a:t>
            </a:r>
            <a:r>
              <a:rPr lang="ru-RU" sz="3600" dirty="0"/>
              <a:t> борьба </a:t>
            </a:r>
            <a:r>
              <a:rPr sz="3600" dirty="0" err="1"/>
              <a:t>не</a:t>
            </a:r>
            <a:r>
              <a:rPr sz="3600" dirty="0"/>
              <a:t> </a:t>
            </a:r>
            <a:r>
              <a:rPr sz="3600" dirty="0" err="1"/>
              <a:t>только</a:t>
            </a:r>
            <a:r>
              <a:rPr sz="3600" dirty="0"/>
              <a:t> </a:t>
            </a:r>
            <a:r>
              <a:rPr sz="3600" dirty="0" err="1"/>
              <a:t>с</a:t>
            </a:r>
            <a:r>
              <a:rPr sz="3600" dirty="0"/>
              <a:t> </a:t>
            </a:r>
            <a:r>
              <a:rPr sz="3600" dirty="0" err="1"/>
              <a:t>аналогами</a:t>
            </a:r>
            <a:r>
              <a:rPr sz="3600" dirty="0"/>
              <a:t>, </a:t>
            </a:r>
            <a:r>
              <a:rPr sz="3600" dirty="0" err="1"/>
              <a:t>но</a:t>
            </a:r>
            <a:r>
              <a:rPr sz="3600" dirty="0"/>
              <a:t> </a:t>
            </a:r>
            <a:r>
              <a:rPr sz="3600" dirty="0" err="1"/>
              <a:t>и</a:t>
            </a:r>
            <a:r>
              <a:rPr sz="3600" dirty="0"/>
              <a:t> </a:t>
            </a:r>
            <a:r>
              <a:rPr sz="3600" dirty="0" err="1"/>
              <a:t>просто</a:t>
            </a:r>
            <a:r>
              <a:rPr sz="3600" dirty="0"/>
              <a:t> </a:t>
            </a:r>
            <a:r>
              <a:rPr sz="3600" dirty="0" err="1"/>
              <a:t>ни</a:t>
            </a:r>
            <a:r>
              <a:rPr sz="3600" dirty="0"/>
              <a:t> </a:t>
            </a:r>
            <a:r>
              <a:rPr sz="3600" dirty="0" err="1"/>
              <a:t>с</a:t>
            </a:r>
            <a:r>
              <a:rPr sz="3600" dirty="0"/>
              <a:t> </a:t>
            </a:r>
            <a:r>
              <a:rPr sz="3600" dirty="0" err="1"/>
              <a:t>чем</a:t>
            </a:r>
            <a:r>
              <a:rPr sz="3600" dirty="0"/>
              <a:t>. </a:t>
            </a:r>
          </a:p>
          <a:p>
            <a:pPr marL="427789" indent="-427789" defTabSz="355600">
              <a:spcAft>
                <a:spcPts val="1200"/>
              </a:spcAft>
              <a:buSzPct val="100000"/>
              <a:buAutoNum type="arabicPeriod"/>
              <a:defRPr sz="3200">
                <a:solidFill>
                  <a:srgbClr val="A7A7A7"/>
                </a:solidFill>
              </a:defRPr>
            </a:pPr>
            <a:r>
              <a:rPr sz="3600" dirty="0" err="1"/>
              <a:t>Глобально</a:t>
            </a:r>
            <a:r>
              <a:rPr sz="3600" dirty="0"/>
              <a:t>:</a:t>
            </a:r>
            <a:r>
              <a:rPr lang="ru-RU" sz="3600" dirty="0"/>
              <a:t> </a:t>
            </a:r>
            <a:r>
              <a:rPr sz="3600" dirty="0" err="1">
                <a:solidFill>
                  <a:srgbClr val="4BA875"/>
                </a:solidFill>
                <a:latin typeface="Graphik RBC LC Medium" panose="020B0503030202060203" pitchFamily="34" charset="0"/>
              </a:rPr>
              <a:t>продавать</a:t>
            </a:r>
            <a:r>
              <a:rPr sz="3600" dirty="0">
                <a:solidFill>
                  <a:srgbClr val="4BA875"/>
                </a:solidFill>
                <a:latin typeface="Graphik RBC LC Medium" panose="020B0503030202060203" pitchFamily="34" charset="0"/>
              </a:rPr>
              <a:t> </a:t>
            </a:r>
            <a:r>
              <a:rPr sz="3600" dirty="0" err="1">
                <a:solidFill>
                  <a:srgbClr val="4BA875"/>
                </a:solidFill>
                <a:latin typeface="Graphik RBC LC Medium" panose="020B0503030202060203" pitchFamily="34" charset="0"/>
              </a:rPr>
              <a:t>дёшево</a:t>
            </a:r>
            <a:r>
              <a:rPr sz="3600" dirty="0">
                <a:solidFill>
                  <a:srgbClr val="4BA875"/>
                </a:solidFill>
                <a:latin typeface="Graphik RBC LC Medium" panose="020B0503030202060203" pitchFamily="34" charset="0"/>
              </a:rPr>
              <a:t> </a:t>
            </a:r>
            <a:r>
              <a:rPr sz="3600" dirty="0" err="1">
                <a:solidFill>
                  <a:srgbClr val="4BA875"/>
                </a:solidFill>
                <a:latin typeface="Graphik RBC LC Medium" panose="020B0503030202060203" pitchFamily="34" charset="0"/>
              </a:rPr>
              <a:t>ничего</a:t>
            </a:r>
            <a:r>
              <a:rPr lang="ru-RU" sz="3600" dirty="0">
                <a:solidFill>
                  <a:srgbClr val="4BA875"/>
                </a:solidFill>
                <a:latin typeface="Graphik RBC LC Medium" panose="020B0503030202060203" pitchFamily="34" charset="0"/>
              </a:rPr>
              <a:t> </a:t>
            </a:r>
            <a:r>
              <a:rPr lang="ru-RU" sz="3600" dirty="0"/>
              <a:t>(ц</a:t>
            </a:r>
            <a:r>
              <a:rPr sz="3600" dirty="0" err="1"/>
              <a:t>ифровую</a:t>
            </a:r>
            <a:r>
              <a:rPr sz="3600" dirty="0"/>
              <a:t> </a:t>
            </a:r>
            <a:r>
              <a:rPr sz="3600" dirty="0" err="1"/>
              <a:t>одежду</a:t>
            </a:r>
            <a:r>
              <a:rPr sz="3600" dirty="0"/>
              <a:t>, </a:t>
            </a:r>
            <a:r>
              <a:rPr sz="3600" dirty="0" err="1"/>
              <a:t>цифровую</a:t>
            </a:r>
            <a:r>
              <a:rPr sz="3600" dirty="0"/>
              <a:t> </a:t>
            </a:r>
            <a:r>
              <a:rPr sz="3600" dirty="0" err="1"/>
              <a:t>недвижимость</a:t>
            </a:r>
            <a:r>
              <a:rPr sz="3600" dirty="0"/>
              <a:t> </a:t>
            </a:r>
            <a:r>
              <a:rPr sz="3600" dirty="0" err="1"/>
              <a:t>и</a:t>
            </a:r>
            <a:r>
              <a:rPr sz="3600" dirty="0"/>
              <a:t> </a:t>
            </a:r>
            <a:r>
              <a:rPr sz="3600" dirty="0" err="1"/>
              <a:t>другие</a:t>
            </a:r>
            <a:r>
              <a:rPr sz="3600" dirty="0"/>
              <a:t> </a:t>
            </a:r>
            <a:r>
              <a:rPr sz="3600" dirty="0" err="1"/>
              <a:t>вещи</a:t>
            </a:r>
            <a:r>
              <a:rPr sz="3600" dirty="0"/>
              <a:t> </a:t>
            </a:r>
            <a:r>
              <a:rPr sz="3600" dirty="0" err="1"/>
              <a:t>в</a:t>
            </a:r>
            <a:r>
              <a:rPr sz="3600" dirty="0"/>
              <a:t> </a:t>
            </a:r>
            <a:r>
              <a:rPr sz="3600" dirty="0" err="1"/>
              <a:t>метавселенных</a:t>
            </a:r>
            <a:r>
              <a:rPr lang="ru-RU" sz="3600" dirty="0"/>
              <a:t>)</a:t>
            </a:r>
            <a:r>
              <a:rPr sz="3600" dirty="0"/>
              <a:t>. </a:t>
            </a:r>
            <a:r>
              <a:rPr sz="3600" dirty="0" err="1"/>
              <a:t>Ещё</a:t>
            </a:r>
            <a:r>
              <a:rPr sz="3600" dirty="0"/>
              <a:t> </a:t>
            </a:r>
            <a:r>
              <a:rPr sz="3600" dirty="0" err="1"/>
              <a:t>можно</a:t>
            </a:r>
            <a:r>
              <a:rPr sz="3600" dirty="0"/>
              <a:t> </a:t>
            </a:r>
            <a:r>
              <a:rPr sz="3600" dirty="0" err="1"/>
              <a:t>продавать</a:t>
            </a:r>
            <a:r>
              <a:rPr sz="3600" dirty="0"/>
              <a:t> </a:t>
            </a:r>
            <a:r>
              <a:rPr sz="3600" dirty="0" err="1"/>
              <a:t>аренду</a:t>
            </a:r>
            <a:r>
              <a:rPr sz="3600" dirty="0"/>
              <a:t>, </a:t>
            </a:r>
            <a:r>
              <a:rPr sz="3600" dirty="0" err="1"/>
              <a:t>подписку</a:t>
            </a:r>
            <a:r>
              <a:rPr sz="3600" dirty="0"/>
              <a:t>.</a:t>
            </a:r>
            <a:endParaRPr lang="ru-RU" sz="3600" dirty="0"/>
          </a:p>
          <a:p>
            <a:pPr marL="427789" indent="-427789" defTabSz="355600">
              <a:spcAft>
                <a:spcPts val="1200"/>
              </a:spcAft>
              <a:buSzPct val="100000"/>
              <a:buAutoNum type="arabicPeriod"/>
              <a:defRPr sz="3200">
                <a:solidFill>
                  <a:srgbClr val="A7A7A7"/>
                </a:solidFill>
              </a:defRPr>
            </a:pPr>
            <a:r>
              <a:rPr lang="ru-RU" sz="3600" dirty="0"/>
              <a:t>Для государства: надо занять людей и бизнесы, а значит — </a:t>
            </a:r>
            <a:r>
              <a:rPr lang="ru-RU" sz="3600" dirty="0">
                <a:solidFill>
                  <a:srgbClr val="00AB70"/>
                </a:solidFill>
                <a:latin typeface="Graphik RBC LC Medium" panose="020B0503030202060203" pitchFamily="34" charset="0"/>
              </a:rPr>
              <a:t>мега-проекты</a:t>
            </a:r>
            <a:endParaRPr sz="3600" dirty="0">
              <a:solidFill>
                <a:srgbClr val="00AB70"/>
              </a:solidFill>
              <a:latin typeface="Graphik RBC LC Medium" panose="020B0503030202060203" pitchFamily="34" charset="0"/>
            </a:endParaRPr>
          </a:p>
        </p:txBody>
      </p:sp>
      <p:sp>
        <p:nvSpPr>
          <p:cNvPr id="4" name="ИС2022">
            <a:extLst>
              <a:ext uri="{FF2B5EF4-FFF2-40B4-BE49-F238E27FC236}">
                <a16:creationId xmlns:a16="http://schemas.microsoft.com/office/drawing/2014/main" id="{351C21F2-27F1-1FC9-B54C-C1000A738670}"/>
              </a:ext>
            </a:extLst>
          </p:cNvPr>
          <p:cNvSpPr txBox="1">
            <a:spLocks noGrp="1"/>
          </p:cNvSpPr>
          <p:nvPr>
            <p:ph type="body" idx="22"/>
          </p:nvPr>
        </p:nvSpPr>
        <p:spPr>
          <a:xfrm>
            <a:off x="707708" y="12867207"/>
            <a:ext cx="4950939" cy="492440"/>
          </a:xfrm>
          <a:prstGeom prst="rect">
            <a:avLst/>
          </a:prstGeom>
        </p:spPr>
        <p:txBody>
          <a:bodyPr/>
          <a:lstStyle/>
          <a:p>
            <a:r>
              <a:rPr lang="en-US" dirty="0" err="1">
                <a:latin typeface="durik" pitchFamily="2" charset="0"/>
              </a:rPr>
              <a:t>Izmeni</a:t>
            </a:r>
            <a:r>
              <a:rPr lang="en-US" dirty="0">
                <a:latin typeface="durik" pitchFamily="2" charset="0"/>
              </a:rPr>
              <a:t> </a:t>
            </a:r>
            <a:r>
              <a:rPr lang="en-US" dirty="0" err="1">
                <a:latin typeface="durik" pitchFamily="2" charset="0"/>
              </a:rPr>
              <a:t>soznanie</a:t>
            </a:r>
            <a:r>
              <a:rPr lang="en-US" dirty="0">
                <a:latin typeface="durik" pitchFamily="2" charset="0"/>
              </a:rPr>
              <a:t> 2022</a:t>
            </a:r>
            <a:endParaRPr dirty="0">
              <a:latin typeface="durik" pitchFamily="2"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Image" descr="Image"/>
          <p:cNvPicPr>
            <a:picLocks noChangeAspect="1"/>
          </p:cNvPicPr>
          <p:nvPr/>
        </p:nvPicPr>
        <p:blipFill>
          <a:blip r:embed="rId3">
            <a:alphaModFix amt="62752"/>
          </a:blip>
          <a:stretch>
            <a:fillRect/>
          </a:stretch>
        </p:blipFill>
        <p:spPr>
          <a:xfrm>
            <a:off x="0" y="-14297"/>
            <a:ext cx="24323040" cy="17802849"/>
          </a:xfrm>
          <a:prstGeom prst="rect">
            <a:avLst/>
          </a:prstGeom>
          <a:ln w="12700">
            <a:miter lim="400000"/>
          </a:ln>
        </p:spPr>
      </p:pic>
      <p:sp>
        <p:nvSpPr>
          <p:cNvPr id="309" name="Slide Number"/>
          <p:cNvSpPr txBox="1">
            <a:spLocks noGrp="1"/>
          </p:cNvSpPr>
          <p:nvPr>
            <p:ph type="sldNum" sz="quarter" idx="2"/>
          </p:nvPr>
        </p:nvSpPr>
        <p:spPr>
          <a:xfrm>
            <a:off x="23215065" y="12812289"/>
            <a:ext cx="267717"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47</a:t>
            </a:fld>
            <a:endParaRPr/>
          </a:p>
        </p:txBody>
      </p:sp>
      <p:sp>
        <p:nvSpPr>
          <p:cNvPr id="310" name="ИС2022"/>
          <p:cNvSpPr txBox="1">
            <a:spLocks noGrp="1"/>
          </p:cNvSpPr>
          <p:nvPr>
            <p:ph type="body" idx="22"/>
          </p:nvPr>
        </p:nvSpPr>
        <p:spPr>
          <a:xfrm>
            <a:off x="707708" y="12867207"/>
            <a:ext cx="4950939" cy="492440"/>
          </a:xfrm>
          <a:prstGeom prst="rect">
            <a:avLst/>
          </a:prstGeom>
        </p:spPr>
        <p:txBody>
          <a:bodyPr/>
          <a:lstStyle/>
          <a:p>
            <a:r>
              <a:rPr lang="en-US" dirty="0" err="1">
                <a:latin typeface="durik" pitchFamily="2" charset="0"/>
              </a:rPr>
              <a:t>Izmeni</a:t>
            </a:r>
            <a:r>
              <a:rPr lang="en-US" dirty="0">
                <a:latin typeface="durik" pitchFamily="2" charset="0"/>
              </a:rPr>
              <a:t> </a:t>
            </a:r>
            <a:r>
              <a:rPr lang="en-US" dirty="0" err="1">
                <a:latin typeface="durik" pitchFamily="2" charset="0"/>
              </a:rPr>
              <a:t>soznanie</a:t>
            </a:r>
            <a:r>
              <a:rPr lang="en-US" dirty="0">
                <a:latin typeface="durik" pitchFamily="2" charset="0"/>
              </a:rPr>
              <a:t> 2022</a:t>
            </a:r>
            <a:endParaRPr dirty="0">
              <a:latin typeface="durik" pitchFamily="2" charset="0"/>
            </a:endParaRPr>
          </a:p>
        </p:txBody>
      </p:sp>
      <p:sp>
        <p:nvSpPr>
          <p:cNvPr id="312" name="V…"/>
          <p:cNvSpPr txBox="1"/>
          <p:nvPr/>
        </p:nvSpPr>
        <p:spPr>
          <a:xfrm>
            <a:off x="774614" y="2549765"/>
            <a:ext cx="1513079" cy="83616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p>
            <a:pPr>
              <a:defRPr sz="14000">
                <a:solidFill>
                  <a:srgbClr val="DDDDDD"/>
                </a:solidFill>
                <a:latin typeface="Graphik RBC LC Medium"/>
                <a:ea typeface="Graphik RBC LC Medium"/>
                <a:cs typeface="Graphik RBC LC Medium"/>
                <a:sym typeface="Graphik RBC LC Medium"/>
              </a:defRPr>
            </a:pPr>
            <a:r>
              <a:rPr dirty="0"/>
              <a:t>V</a:t>
            </a:r>
          </a:p>
          <a:p>
            <a:pPr>
              <a:defRPr sz="14000">
                <a:solidFill>
                  <a:srgbClr val="DDDDDD"/>
                </a:solidFill>
                <a:latin typeface="Graphik RBC LC Medium"/>
                <a:ea typeface="Graphik RBC LC Medium"/>
                <a:cs typeface="Graphik RBC LC Medium"/>
                <a:sym typeface="Graphik RBC LC Medium"/>
              </a:defRPr>
            </a:pPr>
            <a:r>
              <a:rPr dirty="0"/>
              <a:t>U</a:t>
            </a:r>
          </a:p>
          <a:p>
            <a:pPr>
              <a:defRPr sz="14000">
                <a:solidFill>
                  <a:srgbClr val="DDDDDD"/>
                </a:solidFill>
                <a:latin typeface="Graphik RBC LC Medium"/>
                <a:ea typeface="Graphik RBC LC Medium"/>
                <a:cs typeface="Graphik RBC LC Medium"/>
                <a:sym typeface="Graphik RBC LC Medium"/>
              </a:defRPr>
            </a:pPr>
            <a:r>
              <a:rPr dirty="0"/>
              <a:t>C</a:t>
            </a:r>
          </a:p>
          <a:p>
            <a:pPr>
              <a:defRPr sz="14000">
                <a:solidFill>
                  <a:srgbClr val="DDDDDD"/>
                </a:solidFill>
                <a:latin typeface="Graphik RBC LC Medium"/>
                <a:ea typeface="Graphik RBC LC Medium"/>
                <a:cs typeface="Graphik RBC LC Medium"/>
                <a:sym typeface="Graphik RBC LC Medium"/>
              </a:defRPr>
            </a:pPr>
            <a:r>
              <a:rPr dirty="0"/>
              <a:t>A</a:t>
            </a:r>
          </a:p>
        </p:txBody>
      </p:sp>
      <p:sp>
        <p:nvSpPr>
          <p:cNvPr id="313" name="B…"/>
          <p:cNvSpPr txBox="1"/>
          <p:nvPr/>
        </p:nvSpPr>
        <p:spPr>
          <a:xfrm>
            <a:off x="21598537" y="2549765"/>
            <a:ext cx="1521570" cy="880240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p>
            <a:pPr algn="ctr">
              <a:defRPr sz="14000">
                <a:solidFill>
                  <a:srgbClr val="DDDDDD"/>
                </a:solidFill>
                <a:latin typeface="Graphik RBC LC Medium"/>
                <a:ea typeface="Graphik RBC LC Medium"/>
                <a:cs typeface="Graphik RBC LC Medium"/>
                <a:sym typeface="Graphik RBC LC Medium"/>
              </a:defRPr>
            </a:pPr>
            <a:r>
              <a:rPr dirty="0"/>
              <a:t>B</a:t>
            </a:r>
          </a:p>
          <a:p>
            <a:pPr algn="ctr">
              <a:defRPr sz="14000">
                <a:solidFill>
                  <a:srgbClr val="DDDDDD"/>
                </a:solidFill>
                <a:latin typeface="Graphik RBC LC Medium"/>
                <a:ea typeface="Graphik RBC LC Medium"/>
                <a:cs typeface="Graphik RBC LC Medium"/>
                <a:sym typeface="Graphik RBC LC Medium"/>
              </a:defRPr>
            </a:pPr>
            <a:r>
              <a:rPr dirty="0"/>
              <a:t>A</a:t>
            </a:r>
          </a:p>
          <a:p>
            <a:pPr algn="ctr">
              <a:defRPr sz="14000">
                <a:solidFill>
                  <a:srgbClr val="DDDDDD"/>
                </a:solidFill>
                <a:latin typeface="Graphik RBC LC Medium"/>
                <a:ea typeface="Graphik RBC LC Medium"/>
                <a:cs typeface="Graphik RBC LC Medium"/>
                <a:sym typeface="Graphik RBC LC Medium"/>
              </a:defRPr>
            </a:pPr>
            <a:r>
              <a:rPr dirty="0"/>
              <a:t>N</a:t>
            </a:r>
          </a:p>
          <a:p>
            <a:pPr algn="ctr">
              <a:defRPr sz="14000">
                <a:solidFill>
                  <a:srgbClr val="DDDDDD"/>
                </a:solidFill>
                <a:latin typeface="Graphik RBC LC Medium"/>
                <a:ea typeface="Graphik RBC LC Medium"/>
                <a:cs typeface="Graphik RBC LC Medium"/>
                <a:sym typeface="Graphik RBC LC Medium"/>
              </a:defRPr>
            </a:pPr>
            <a:r>
              <a:rPr dirty="0"/>
              <a:t>I</a:t>
            </a:r>
          </a:p>
        </p:txBody>
      </p:sp>
      <p:sp>
        <p:nvSpPr>
          <p:cNvPr id="314" name="Volatility (Изменчивость)"/>
          <p:cNvSpPr txBox="1"/>
          <p:nvPr/>
        </p:nvSpPr>
        <p:spPr>
          <a:xfrm>
            <a:off x="2774020" y="3551512"/>
            <a:ext cx="5844870" cy="80021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sz="4000">
                <a:solidFill>
                  <a:srgbClr val="DDDDDD"/>
                </a:solidFill>
              </a:defRPr>
            </a:lvl1pPr>
          </a:lstStyle>
          <a:p>
            <a:r>
              <a:rPr dirty="0"/>
              <a:t>Volatility (</a:t>
            </a:r>
            <a:r>
              <a:rPr lang="ru-RU" dirty="0"/>
              <a:t>Изменчивый</a:t>
            </a:r>
            <a:r>
              <a:rPr dirty="0"/>
              <a:t>)</a:t>
            </a:r>
          </a:p>
        </p:txBody>
      </p:sp>
      <p:sp>
        <p:nvSpPr>
          <p:cNvPr id="315" name="Uncertainty (Неопределенность)"/>
          <p:cNvSpPr txBox="1"/>
          <p:nvPr/>
        </p:nvSpPr>
        <p:spPr>
          <a:xfrm>
            <a:off x="2774020" y="5669791"/>
            <a:ext cx="7762061" cy="80021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sz="4000">
                <a:solidFill>
                  <a:srgbClr val="DDDDDD"/>
                </a:solidFill>
              </a:defRPr>
            </a:lvl1pPr>
          </a:lstStyle>
          <a:p>
            <a:r>
              <a:rPr dirty="0"/>
              <a:t>Uncertainty (</a:t>
            </a:r>
            <a:r>
              <a:rPr lang="ru-RU" dirty="0"/>
              <a:t>Неопределенный</a:t>
            </a:r>
            <a:r>
              <a:rPr dirty="0"/>
              <a:t>)</a:t>
            </a:r>
          </a:p>
        </p:txBody>
      </p:sp>
      <p:sp>
        <p:nvSpPr>
          <p:cNvPr id="316" name="Complexity (Сложность)"/>
          <p:cNvSpPr txBox="1"/>
          <p:nvPr/>
        </p:nvSpPr>
        <p:spPr>
          <a:xfrm>
            <a:off x="2774020" y="7788069"/>
            <a:ext cx="5617243" cy="80021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sz="4000">
                <a:solidFill>
                  <a:srgbClr val="DDDDDD"/>
                </a:solidFill>
              </a:defRPr>
            </a:lvl1pPr>
          </a:lstStyle>
          <a:p>
            <a:r>
              <a:rPr dirty="0"/>
              <a:t>Complexity (</a:t>
            </a:r>
            <a:r>
              <a:rPr lang="ru-RU" dirty="0"/>
              <a:t>сложный</a:t>
            </a:r>
            <a:r>
              <a:rPr dirty="0"/>
              <a:t>)</a:t>
            </a:r>
          </a:p>
        </p:txBody>
      </p:sp>
      <p:sp>
        <p:nvSpPr>
          <p:cNvPr id="317" name="Ambiguity (двусмысленность)"/>
          <p:cNvSpPr txBox="1"/>
          <p:nvPr/>
        </p:nvSpPr>
        <p:spPr>
          <a:xfrm>
            <a:off x="2774020" y="9991863"/>
            <a:ext cx="7114448" cy="80021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sz="4000">
                <a:solidFill>
                  <a:srgbClr val="DDDDDD"/>
                </a:solidFill>
              </a:defRPr>
            </a:lvl1pPr>
          </a:lstStyle>
          <a:p>
            <a:r>
              <a:rPr dirty="0"/>
              <a:t>Ambiguity (</a:t>
            </a:r>
            <a:r>
              <a:rPr lang="ru-RU" dirty="0"/>
              <a:t>двусмысленный</a:t>
            </a:r>
            <a:r>
              <a:rPr dirty="0"/>
              <a:t>)</a:t>
            </a:r>
          </a:p>
        </p:txBody>
      </p:sp>
      <p:sp>
        <p:nvSpPr>
          <p:cNvPr id="318" name="Brittle (хрупкий)"/>
          <p:cNvSpPr txBox="1"/>
          <p:nvPr/>
        </p:nvSpPr>
        <p:spPr>
          <a:xfrm>
            <a:off x="17470418" y="3507482"/>
            <a:ext cx="4081273" cy="6908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sz="4000">
                <a:solidFill>
                  <a:srgbClr val="DDDDDD"/>
                </a:solidFill>
              </a:defRPr>
            </a:lvl1pPr>
          </a:lstStyle>
          <a:p>
            <a:r>
              <a:t>Brittle (хрупкий)</a:t>
            </a:r>
          </a:p>
        </p:txBody>
      </p:sp>
      <p:sp>
        <p:nvSpPr>
          <p:cNvPr id="319" name="Anxious (тревожный)"/>
          <p:cNvSpPr txBox="1"/>
          <p:nvPr/>
        </p:nvSpPr>
        <p:spPr>
          <a:xfrm>
            <a:off x="16266966" y="5625761"/>
            <a:ext cx="5284725" cy="6908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sz="4000">
                <a:solidFill>
                  <a:srgbClr val="DDDDDD"/>
                </a:solidFill>
              </a:defRPr>
            </a:lvl1pPr>
          </a:lstStyle>
          <a:p>
            <a:r>
              <a:t>Anxious (тревожный)</a:t>
            </a:r>
          </a:p>
        </p:txBody>
      </p:sp>
      <p:sp>
        <p:nvSpPr>
          <p:cNvPr id="320" name="Nonlinear (нелинейный)"/>
          <p:cNvSpPr txBox="1"/>
          <p:nvPr/>
        </p:nvSpPr>
        <p:spPr>
          <a:xfrm>
            <a:off x="15578626" y="7744039"/>
            <a:ext cx="5973065" cy="6908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sz="4000">
                <a:solidFill>
                  <a:srgbClr val="DDDDDD"/>
                </a:solidFill>
              </a:defRPr>
            </a:lvl1pPr>
          </a:lstStyle>
          <a:p>
            <a:r>
              <a:t>Nonlinear (нелинейный)</a:t>
            </a:r>
          </a:p>
        </p:txBody>
      </p:sp>
      <p:sp>
        <p:nvSpPr>
          <p:cNvPr id="321" name="Incomprehensible (непостижимый)"/>
          <p:cNvSpPr txBox="1"/>
          <p:nvPr/>
        </p:nvSpPr>
        <p:spPr>
          <a:xfrm>
            <a:off x="12894354" y="9947832"/>
            <a:ext cx="8657337" cy="6908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sz="4000">
                <a:solidFill>
                  <a:srgbClr val="DDDDDD"/>
                </a:solidFill>
              </a:defRPr>
            </a:lvl1pPr>
          </a:lstStyle>
          <a:p>
            <a:r>
              <a:t>Incomprehensible (непостижимый)</a:t>
            </a:r>
          </a:p>
        </p:txBody>
      </p:sp>
    </p:spTree>
    <p:extLst>
      <p:ext uri="{BB962C8B-B14F-4D97-AF65-F5344CB8AC3E}">
        <p14:creationId xmlns:p14="http://schemas.microsoft.com/office/powerpoint/2010/main" val="2866419834"/>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48</a:t>
            </a:fld>
            <a:endParaRPr/>
          </a:p>
        </p:txBody>
      </p:sp>
      <p:cxnSp>
        <p:nvCxnSpPr>
          <p:cNvPr id="5" name="Straight Connector 4">
            <a:extLst>
              <a:ext uri="{FF2B5EF4-FFF2-40B4-BE49-F238E27FC236}">
                <a16:creationId xmlns:a16="http://schemas.microsoft.com/office/drawing/2014/main" id="{EBE8E26B-5D2F-778D-BB7C-A31FD5BAA4F7}"/>
              </a:ext>
            </a:extLst>
          </p:cNvPr>
          <p:cNvCxnSpPr/>
          <p:nvPr/>
        </p:nvCxnSpPr>
        <p:spPr>
          <a:xfrm flipV="1">
            <a:off x="1019128" y="3607986"/>
            <a:ext cx="8839200" cy="8839200"/>
          </a:xfrm>
          <a:prstGeom prst="line">
            <a:avLst/>
          </a:prstGeom>
          <a:ln w="34925">
            <a:solidFill>
              <a:srgbClr val="00AB70"/>
            </a:solidFill>
          </a:ln>
        </p:spPr>
        <p:style>
          <a:lnRef idx="1">
            <a:schemeClr val="accent1"/>
          </a:lnRef>
          <a:fillRef idx="0">
            <a:schemeClr val="accent1"/>
          </a:fillRef>
          <a:effectRef idx="0">
            <a:schemeClr val="accent1"/>
          </a:effectRef>
          <a:fontRef idx="minor">
            <a:schemeClr val="tx1"/>
          </a:fontRef>
        </p:style>
      </p:cxnSp>
      <p:sp>
        <p:nvSpPr>
          <p:cNvPr id="8" name="8 млрд человек…">
            <a:extLst>
              <a:ext uri="{FF2B5EF4-FFF2-40B4-BE49-F238E27FC236}">
                <a16:creationId xmlns:a16="http://schemas.microsoft.com/office/drawing/2014/main" id="{0768DB5F-FFD9-09E3-9B56-5A047B5F58AD}"/>
              </a:ext>
            </a:extLst>
          </p:cNvPr>
          <p:cNvSpPr txBox="1">
            <a:spLocks/>
          </p:cNvSpPr>
          <p:nvPr/>
        </p:nvSpPr>
        <p:spPr>
          <a:xfrm>
            <a:off x="707708" y="356353"/>
            <a:ext cx="7131293" cy="499326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r>
              <a:rPr lang="ru-RU" sz="6600" dirty="0" err="1">
                <a:latin typeface="Graphik RBC LC Bold"/>
                <a:ea typeface="Graphik RBC LC Bold"/>
                <a:cs typeface="Graphik RBC LC Bold"/>
                <a:sym typeface="Graphik RBC LC Bold"/>
              </a:rPr>
              <a:t>Коммуниикации</a:t>
            </a:r>
            <a:r>
              <a:rPr lang="ru-RU" sz="6600" dirty="0">
                <a:latin typeface="Graphik RBC LC Bold"/>
                <a:ea typeface="Graphik RBC LC Bold"/>
                <a:cs typeface="Graphik RBC LC Bold"/>
                <a:sym typeface="Graphik RBC LC Bold"/>
              </a:rPr>
              <a:t> в период рецессии</a:t>
            </a:r>
            <a:endParaRPr lang="ru-RU" sz="6600" dirty="0">
              <a:latin typeface="Graphik RBC LC Regular" panose="020B0503030202060203" pitchFamily="34" charset="0"/>
              <a:ea typeface="Graphik RBC LC Bold"/>
              <a:cs typeface="Graphik RBC LC Bold"/>
              <a:sym typeface="Graphik RBC LC Bold"/>
            </a:endParaRPr>
          </a:p>
        </p:txBody>
      </p:sp>
      <p:sp>
        <p:nvSpPr>
          <p:cNvPr id="13" name="Text Placeholder 2">
            <a:extLst>
              <a:ext uri="{FF2B5EF4-FFF2-40B4-BE49-F238E27FC236}">
                <a16:creationId xmlns:a16="http://schemas.microsoft.com/office/drawing/2014/main" id="{8D331728-EC6B-DCEB-D632-A195AF347FB6}"/>
              </a:ext>
            </a:extLst>
          </p:cNvPr>
          <p:cNvSpPr txBox="1">
            <a:spLocks/>
          </p:cNvSpPr>
          <p:nvPr/>
        </p:nvSpPr>
        <p:spPr>
          <a:xfrm>
            <a:off x="707708" y="3699269"/>
            <a:ext cx="8201117" cy="466711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lnSpcReduction="10000"/>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GB" sz="4500" dirty="0">
                <a:latin typeface="Graphik RBC LC Regular" panose="020B0503030202060203" pitchFamily="34" charset="0"/>
              </a:rPr>
              <a:t>Brand promotion is not about profiting in recession, it is about capitalising on</a:t>
            </a:r>
            <a:r>
              <a:rPr lang="ru-RU" sz="4500" dirty="0">
                <a:latin typeface="Graphik RBC LC Regular" panose="020B0503030202060203" pitchFamily="34" charset="0"/>
              </a:rPr>
              <a:t> </a:t>
            </a:r>
            <a:r>
              <a:rPr lang="en-GB" sz="4500" dirty="0">
                <a:latin typeface="Graphik RBC LC Regular" panose="020B0503030202060203" pitchFamily="34" charset="0"/>
              </a:rPr>
              <a:t>recovery</a:t>
            </a:r>
            <a:endParaRPr lang="ru-RU" sz="4500" dirty="0">
              <a:latin typeface="Graphik RBC LC Regular" panose="020B0503030202060203" pitchFamily="34" charset="0"/>
            </a:endParaRPr>
          </a:p>
          <a:p>
            <a:pPr hangingPunct="1"/>
            <a:endParaRPr lang="ru-RU" sz="4500" dirty="0">
              <a:latin typeface="Graphik RBC LC Regular" panose="020B0503030202060203" pitchFamily="34" charset="0"/>
            </a:endParaRPr>
          </a:p>
          <a:p>
            <a:pPr hangingPunct="1"/>
            <a:r>
              <a:rPr lang="en-GB" sz="4500" i="1" dirty="0">
                <a:latin typeface="Graphik RBC LC Regular" panose="020B0503030202060203" pitchFamily="34" charset="0"/>
              </a:rPr>
              <a:t>Les Binet</a:t>
            </a:r>
          </a:p>
          <a:p>
            <a:pPr hangingPunct="1"/>
            <a:endParaRPr lang="en-RU" sz="4500" dirty="0">
              <a:latin typeface="Graphik RBC LC Regular" panose="020B0503030202060203" pitchFamily="34" charset="0"/>
            </a:endParaRPr>
          </a:p>
        </p:txBody>
      </p:sp>
      <p:sp>
        <p:nvSpPr>
          <p:cNvPr id="14" name="Text Placeholder 2">
            <a:extLst>
              <a:ext uri="{FF2B5EF4-FFF2-40B4-BE49-F238E27FC236}">
                <a16:creationId xmlns:a16="http://schemas.microsoft.com/office/drawing/2014/main" id="{E4263D70-5338-EB2E-2D4B-00E4BC9B3E13}"/>
              </a:ext>
            </a:extLst>
          </p:cNvPr>
          <p:cNvSpPr txBox="1">
            <a:spLocks/>
          </p:cNvSpPr>
          <p:nvPr/>
        </p:nvSpPr>
        <p:spPr>
          <a:xfrm>
            <a:off x="3059291" y="9798809"/>
            <a:ext cx="6799037" cy="31562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algn="r"/>
            <a:r>
              <a:rPr lang="ru-RU" sz="4500" dirty="0">
                <a:solidFill>
                  <a:schemeClr val="bg1"/>
                </a:solidFill>
                <a:latin typeface="Graphik RBC LC Regular" panose="020B0503030202060203" pitchFamily="34" charset="0"/>
              </a:rPr>
              <a:t>В условиях хрупкости и неопределенности выбирайте доверенные каналы коммуникации</a:t>
            </a:r>
          </a:p>
        </p:txBody>
      </p:sp>
      <p:sp>
        <p:nvSpPr>
          <p:cNvPr id="17" name="ИС2022">
            <a:extLst>
              <a:ext uri="{FF2B5EF4-FFF2-40B4-BE49-F238E27FC236}">
                <a16:creationId xmlns:a16="http://schemas.microsoft.com/office/drawing/2014/main" id="{7AA4A77C-4E5E-DDFC-2B8F-0DC5A04677BB}"/>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0"/>
              </a:spcBef>
              <a:spcAft>
                <a:spcPts val="0"/>
              </a:spcAft>
              <a:buClrTx/>
              <a:buSzTx/>
              <a:buFontTx/>
              <a:buNone/>
              <a:tabLst/>
              <a:defRPr sz="2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a:latin typeface="durik" pitchFamily="2" charset="0"/>
              </a:rPr>
              <a:t>Izmeni soznanie 2022</a:t>
            </a:r>
            <a:endParaRPr lang="en-US" dirty="0">
              <a:latin typeface="durik" pitchFamily="2" charset="0"/>
            </a:endParaRPr>
          </a:p>
        </p:txBody>
      </p:sp>
    </p:spTree>
    <p:extLst>
      <p:ext uri="{BB962C8B-B14F-4D97-AF65-F5344CB8AC3E}">
        <p14:creationId xmlns:p14="http://schemas.microsoft.com/office/powerpoint/2010/main" val="37008457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49</a:t>
            </a:fld>
            <a:endParaRPr/>
          </a:p>
        </p:txBody>
      </p:sp>
      <p:cxnSp>
        <p:nvCxnSpPr>
          <p:cNvPr id="5" name="Straight Connector 4">
            <a:extLst>
              <a:ext uri="{FF2B5EF4-FFF2-40B4-BE49-F238E27FC236}">
                <a16:creationId xmlns:a16="http://schemas.microsoft.com/office/drawing/2014/main" id="{EBE8E26B-5D2F-778D-BB7C-A31FD5BAA4F7}"/>
              </a:ext>
            </a:extLst>
          </p:cNvPr>
          <p:cNvCxnSpPr/>
          <p:nvPr/>
        </p:nvCxnSpPr>
        <p:spPr>
          <a:xfrm flipV="1">
            <a:off x="1019128" y="3607986"/>
            <a:ext cx="8839200" cy="8839200"/>
          </a:xfrm>
          <a:prstGeom prst="line">
            <a:avLst/>
          </a:prstGeom>
          <a:ln w="34925">
            <a:solidFill>
              <a:srgbClr val="00AB70">
                <a:alpha val="46373"/>
              </a:srgbClr>
            </a:solidFill>
          </a:ln>
        </p:spPr>
        <p:style>
          <a:lnRef idx="1">
            <a:schemeClr val="accent1"/>
          </a:lnRef>
          <a:fillRef idx="0">
            <a:schemeClr val="accent1"/>
          </a:fillRef>
          <a:effectRef idx="0">
            <a:schemeClr val="accent1"/>
          </a:effectRef>
          <a:fontRef idx="minor">
            <a:schemeClr val="tx1"/>
          </a:fontRef>
        </p:style>
      </p:cxnSp>
      <p:sp>
        <p:nvSpPr>
          <p:cNvPr id="8" name="8 млрд человек…">
            <a:extLst>
              <a:ext uri="{FF2B5EF4-FFF2-40B4-BE49-F238E27FC236}">
                <a16:creationId xmlns:a16="http://schemas.microsoft.com/office/drawing/2014/main" id="{0768DB5F-FFD9-09E3-9B56-5A047B5F58AD}"/>
              </a:ext>
            </a:extLst>
          </p:cNvPr>
          <p:cNvSpPr txBox="1">
            <a:spLocks/>
          </p:cNvSpPr>
          <p:nvPr/>
        </p:nvSpPr>
        <p:spPr>
          <a:xfrm>
            <a:off x="707708" y="356353"/>
            <a:ext cx="7131293" cy="499326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lnSpc>
                <a:spcPct val="90000"/>
              </a:lnSpc>
              <a:defRPr sz="16000">
                <a:latin typeface="Graphik RBC LC Bold"/>
                <a:ea typeface="Graphik RBC LC Bold"/>
                <a:cs typeface="Graphik RBC LC Bold"/>
                <a:sym typeface="Graphik RBC LC Bold"/>
              </a:defRPr>
            </a:pPr>
            <a:r>
              <a:rPr lang="ru-RU" sz="6600" dirty="0" err="1">
                <a:latin typeface="Graphik RBC LC Bold"/>
                <a:ea typeface="Graphik RBC LC Bold"/>
                <a:cs typeface="Graphik RBC LC Bold"/>
                <a:sym typeface="Graphik RBC LC Bold"/>
              </a:rPr>
              <a:t>Коммуниикации</a:t>
            </a:r>
            <a:r>
              <a:rPr lang="ru-RU" sz="6600" dirty="0">
                <a:latin typeface="Graphik RBC LC Bold"/>
                <a:ea typeface="Graphik RBC LC Bold"/>
                <a:cs typeface="Graphik RBC LC Bold"/>
                <a:sym typeface="Graphik RBC LC Bold"/>
              </a:rPr>
              <a:t> в период рецессии</a:t>
            </a:r>
            <a:endParaRPr lang="ru-RU" sz="6600" dirty="0">
              <a:latin typeface="Graphik RBC LC Regular" panose="020B0503030202060203" pitchFamily="34" charset="0"/>
              <a:ea typeface="Graphik RBC LC Bold"/>
              <a:cs typeface="Graphik RBC LC Bold"/>
              <a:sym typeface="Graphik RBC LC Bold"/>
            </a:endParaRPr>
          </a:p>
        </p:txBody>
      </p:sp>
      <p:sp>
        <p:nvSpPr>
          <p:cNvPr id="13" name="Text Placeholder 2">
            <a:extLst>
              <a:ext uri="{FF2B5EF4-FFF2-40B4-BE49-F238E27FC236}">
                <a16:creationId xmlns:a16="http://schemas.microsoft.com/office/drawing/2014/main" id="{8D331728-EC6B-DCEB-D632-A195AF347FB6}"/>
              </a:ext>
            </a:extLst>
          </p:cNvPr>
          <p:cNvSpPr txBox="1">
            <a:spLocks/>
          </p:cNvSpPr>
          <p:nvPr/>
        </p:nvSpPr>
        <p:spPr>
          <a:xfrm>
            <a:off x="707708" y="3699269"/>
            <a:ext cx="8201117" cy="466711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GB" sz="4500" dirty="0">
                <a:solidFill>
                  <a:schemeClr val="tx1">
                    <a:lumMod val="65000"/>
                    <a:lumOff val="35000"/>
                  </a:schemeClr>
                </a:solidFill>
                <a:latin typeface="Graphik RBC LC Regular" panose="020B0503030202060203" pitchFamily="34" charset="0"/>
              </a:rPr>
              <a:t>Brand promotion is not about profiting in recession, it is about capitalising on</a:t>
            </a:r>
            <a:r>
              <a:rPr lang="ru-RU" sz="4500" dirty="0">
                <a:solidFill>
                  <a:schemeClr val="tx1">
                    <a:lumMod val="65000"/>
                    <a:lumOff val="35000"/>
                  </a:schemeClr>
                </a:solidFill>
                <a:latin typeface="Graphik RBC LC Regular" panose="020B0503030202060203" pitchFamily="34" charset="0"/>
              </a:rPr>
              <a:t> </a:t>
            </a:r>
            <a:r>
              <a:rPr lang="en-GB" sz="4500" dirty="0">
                <a:solidFill>
                  <a:schemeClr val="tx1">
                    <a:lumMod val="65000"/>
                    <a:lumOff val="35000"/>
                  </a:schemeClr>
                </a:solidFill>
                <a:latin typeface="Graphik RBC LC Regular" panose="020B0503030202060203" pitchFamily="34" charset="0"/>
              </a:rPr>
              <a:t>recovery</a:t>
            </a:r>
            <a:endParaRPr lang="ru-RU" sz="4500" dirty="0">
              <a:solidFill>
                <a:schemeClr val="tx1">
                  <a:lumMod val="65000"/>
                  <a:lumOff val="35000"/>
                </a:schemeClr>
              </a:solidFill>
              <a:latin typeface="Graphik RBC LC Regular" panose="020B0503030202060203" pitchFamily="34" charset="0"/>
            </a:endParaRPr>
          </a:p>
          <a:p>
            <a:pPr hangingPunct="1"/>
            <a:endParaRPr lang="ru-RU" sz="4500" dirty="0">
              <a:solidFill>
                <a:schemeClr val="tx1">
                  <a:lumMod val="65000"/>
                  <a:lumOff val="35000"/>
                </a:schemeClr>
              </a:solidFill>
              <a:latin typeface="Graphik RBC LC Regular" panose="020B0503030202060203" pitchFamily="34" charset="0"/>
            </a:endParaRPr>
          </a:p>
          <a:p>
            <a:pPr hangingPunct="1"/>
            <a:r>
              <a:rPr lang="en-GB" sz="4500" i="1" dirty="0">
                <a:solidFill>
                  <a:schemeClr val="tx1">
                    <a:lumMod val="65000"/>
                    <a:lumOff val="35000"/>
                  </a:schemeClr>
                </a:solidFill>
                <a:latin typeface="Graphik RBC LC Regular" panose="020B0503030202060203" pitchFamily="34" charset="0"/>
              </a:rPr>
              <a:t>Les Binet</a:t>
            </a:r>
          </a:p>
          <a:p>
            <a:pPr hangingPunct="1"/>
            <a:endParaRPr lang="en-RU" sz="4500" dirty="0">
              <a:solidFill>
                <a:schemeClr val="tx1">
                  <a:lumMod val="65000"/>
                  <a:lumOff val="35000"/>
                </a:schemeClr>
              </a:solidFill>
              <a:latin typeface="Graphik RBC LC Regular" panose="020B0503030202060203" pitchFamily="34" charset="0"/>
            </a:endParaRPr>
          </a:p>
        </p:txBody>
      </p:sp>
      <p:sp>
        <p:nvSpPr>
          <p:cNvPr id="14" name="Text Placeholder 2">
            <a:extLst>
              <a:ext uri="{FF2B5EF4-FFF2-40B4-BE49-F238E27FC236}">
                <a16:creationId xmlns:a16="http://schemas.microsoft.com/office/drawing/2014/main" id="{E4263D70-5338-EB2E-2D4B-00E4BC9B3E13}"/>
              </a:ext>
            </a:extLst>
          </p:cNvPr>
          <p:cNvSpPr txBox="1">
            <a:spLocks/>
          </p:cNvSpPr>
          <p:nvPr/>
        </p:nvSpPr>
        <p:spPr>
          <a:xfrm>
            <a:off x="3059291" y="9798809"/>
            <a:ext cx="6799037" cy="31562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algn="r"/>
            <a:r>
              <a:rPr lang="ru-RU" sz="4500" dirty="0">
                <a:solidFill>
                  <a:schemeClr val="tx1">
                    <a:lumMod val="65000"/>
                    <a:lumOff val="35000"/>
                  </a:schemeClr>
                </a:solidFill>
                <a:latin typeface="Graphik RBC LC Regular" panose="020B0503030202060203" pitchFamily="34" charset="0"/>
              </a:rPr>
              <a:t>В условиях хрупкости и неопределенности выбирайте доверенные каналы коммуникации</a:t>
            </a:r>
          </a:p>
        </p:txBody>
      </p:sp>
      <p:sp>
        <p:nvSpPr>
          <p:cNvPr id="17" name="ИС2022">
            <a:extLst>
              <a:ext uri="{FF2B5EF4-FFF2-40B4-BE49-F238E27FC236}">
                <a16:creationId xmlns:a16="http://schemas.microsoft.com/office/drawing/2014/main" id="{7AA4A77C-4E5E-DDFC-2B8F-0DC5A04677BB}"/>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lvl1pPr marL="0" marR="0" indent="0" algn="l" defTabSz="1828800" latinLnBrk="0">
              <a:lnSpc>
                <a:spcPct val="100000"/>
              </a:lnSpc>
              <a:spcBef>
                <a:spcPts val="0"/>
              </a:spcBef>
              <a:spcAft>
                <a:spcPts val="0"/>
              </a:spcAft>
              <a:buClrTx/>
              <a:buSzTx/>
              <a:buFontTx/>
              <a:buNone/>
              <a:tabLst/>
              <a:defRPr sz="2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a:latin typeface="durik" pitchFamily="2" charset="0"/>
              </a:rPr>
              <a:t>Izmeni soznanie 2022</a:t>
            </a:r>
            <a:endParaRPr lang="en-US" dirty="0">
              <a:latin typeface="durik" pitchFamily="2" charset="0"/>
            </a:endParaRPr>
          </a:p>
        </p:txBody>
      </p:sp>
      <p:sp>
        <p:nvSpPr>
          <p:cNvPr id="2" name="TextBox 1">
            <a:extLst>
              <a:ext uri="{FF2B5EF4-FFF2-40B4-BE49-F238E27FC236}">
                <a16:creationId xmlns:a16="http://schemas.microsoft.com/office/drawing/2014/main" id="{A52618A4-8DB3-A806-E5B9-8E43E713585D}"/>
              </a:ext>
            </a:extLst>
          </p:cNvPr>
          <p:cNvSpPr txBox="1"/>
          <p:nvPr/>
        </p:nvSpPr>
        <p:spPr>
          <a:xfrm>
            <a:off x="10867814" y="448423"/>
            <a:ext cx="12213770" cy="1241878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1800"/>
              </a:spcAft>
              <a:buFont typeface="+mj-lt"/>
              <a:buAutoNum type="arabicPeriod"/>
            </a:pPr>
            <a:r>
              <a:rPr lang="ru-RU" sz="3200" dirty="0">
                <a:solidFill>
                  <a:schemeClr val="bg2">
                    <a:lumMod val="20000"/>
                    <a:lumOff val="80000"/>
                  </a:schemeClr>
                </a:solidFill>
                <a:effectLst/>
                <a:latin typeface="Graphik RBC LC Regular" panose="020B0503030202060203" pitchFamily="34" charset="0"/>
              </a:rPr>
              <a:t>В период рецессии люди больше привязываются к </a:t>
            </a:r>
            <a:r>
              <a:rPr lang="ru-RU" sz="3200" dirty="0">
                <a:solidFill>
                  <a:schemeClr val="bg2">
                    <a:lumMod val="20000"/>
                    <a:lumOff val="80000"/>
                  </a:schemeClr>
                </a:solidFill>
                <a:latin typeface="Graphik RBC LC Regular" panose="020B0503030202060203" pitchFamily="34" charset="0"/>
              </a:rPr>
              <a:t>информационным и новостным</a:t>
            </a:r>
            <a:r>
              <a:rPr lang="ru-RU" sz="3200" dirty="0">
                <a:solidFill>
                  <a:schemeClr val="bg2">
                    <a:lumMod val="20000"/>
                    <a:lumOff val="80000"/>
                  </a:schemeClr>
                </a:solidFill>
                <a:effectLst/>
                <a:latin typeface="Graphik RBC LC Regular" panose="020B0503030202060203" pitchFamily="34" charset="0"/>
              </a:rPr>
              <a:t> источникам (</a:t>
            </a:r>
            <a:r>
              <a:rPr lang="en-US" sz="3200" dirty="0">
                <a:solidFill>
                  <a:schemeClr val="bg2">
                    <a:lumMod val="20000"/>
                    <a:lumOff val="80000"/>
                  </a:schemeClr>
                </a:solidFill>
                <a:effectLst/>
                <a:latin typeface="Graphik RBC LC Regular" panose="020B0503030202060203" pitchFamily="34" charset="0"/>
              </a:rPr>
              <a:t>FOMO)</a:t>
            </a:r>
            <a:endParaRPr lang="ru-RU" sz="3200" dirty="0">
              <a:solidFill>
                <a:schemeClr val="bg2">
                  <a:lumMod val="20000"/>
                  <a:lumOff val="80000"/>
                </a:schemeClr>
              </a:solidFill>
              <a:effectLst/>
              <a:latin typeface="Graphik RBC LC Regular" panose="020B0503030202060203" pitchFamily="34" charset="0"/>
            </a:endParaRPr>
          </a:p>
          <a:p>
            <a:pPr>
              <a:spcAft>
                <a:spcPts val="1800"/>
              </a:spcAft>
              <a:buFont typeface="+mj-lt"/>
              <a:buAutoNum type="arabicPeriod"/>
            </a:pPr>
            <a:r>
              <a:rPr lang="ru-RU" sz="3200" dirty="0">
                <a:solidFill>
                  <a:schemeClr val="bg2">
                    <a:lumMod val="20000"/>
                    <a:lumOff val="80000"/>
                  </a:schemeClr>
                </a:solidFill>
                <a:effectLst/>
                <a:latin typeface="Graphik RBC LC Regular" panose="020B0503030202060203" pitchFamily="34" charset="0"/>
              </a:rPr>
              <a:t>Не отказывайтесь от рекламы, если только от этого не зависит краткосрочное выживание.</a:t>
            </a:r>
          </a:p>
          <a:p>
            <a:pPr>
              <a:spcAft>
                <a:spcPts val="1800"/>
              </a:spcAft>
              <a:buFont typeface="+mj-lt"/>
              <a:buAutoNum type="arabicPeriod"/>
            </a:pPr>
            <a:r>
              <a:rPr lang="ru-RU" sz="3200" dirty="0">
                <a:solidFill>
                  <a:schemeClr val="bg2">
                    <a:lumMod val="20000"/>
                    <a:lumOff val="80000"/>
                  </a:schemeClr>
                </a:solidFill>
                <a:effectLst/>
                <a:latin typeface="Graphik RBC LC Regular" panose="020B0503030202060203" pitchFamily="34" charset="0"/>
              </a:rPr>
              <a:t>Реклама не </a:t>
            </a:r>
            <a:r>
              <a:rPr lang="ru-RU" sz="3200" dirty="0" err="1">
                <a:solidFill>
                  <a:schemeClr val="bg2">
                    <a:lumMod val="20000"/>
                    <a:lumOff val="80000"/>
                  </a:schemeClr>
                </a:solidFill>
                <a:effectLst/>
                <a:latin typeface="Graphik RBC LC Regular" panose="020B0503030202060203" pitchFamily="34" charset="0"/>
              </a:rPr>
              <a:t>должнабыть</a:t>
            </a:r>
            <a:r>
              <a:rPr lang="ru-RU" sz="3200" dirty="0">
                <a:solidFill>
                  <a:schemeClr val="bg2">
                    <a:lumMod val="20000"/>
                    <a:lumOff val="80000"/>
                  </a:schemeClr>
                </a:solidFill>
                <a:effectLst/>
                <a:latin typeface="Graphik RBC LC Regular" panose="020B0503030202060203" pitchFamily="34" charset="0"/>
              </a:rPr>
              <a:t> направлена только на активацию: клиенты во многих случаях не отказываются покупать, они просто не могут покупать</a:t>
            </a:r>
          </a:p>
          <a:p>
            <a:pPr>
              <a:spcAft>
                <a:spcPts val="1800"/>
              </a:spcAft>
              <a:buFont typeface="+mj-lt"/>
              <a:buAutoNum type="arabicPeriod"/>
            </a:pPr>
            <a:r>
              <a:rPr lang="ru-RU" sz="3200" dirty="0">
                <a:solidFill>
                  <a:schemeClr val="bg2">
                    <a:lumMod val="20000"/>
                    <a:lumOff val="80000"/>
                  </a:schemeClr>
                </a:solidFill>
                <a:effectLst/>
                <a:latin typeface="Graphik RBC LC Regular" panose="020B0503030202060203" pitchFamily="34" charset="0"/>
              </a:rPr>
              <a:t>Если можно найти ресурсы, то оптимально держать </a:t>
            </a:r>
            <a:r>
              <a:rPr lang="en-GB" sz="3200" dirty="0">
                <a:solidFill>
                  <a:schemeClr val="bg2">
                    <a:lumMod val="20000"/>
                    <a:lumOff val="80000"/>
                  </a:schemeClr>
                </a:solidFill>
                <a:effectLst/>
                <a:latin typeface="Graphik RBC LC Regular" panose="020B0503030202060203" pitchFamily="34" charset="0"/>
              </a:rPr>
              <a:t>SOV</a:t>
            </a:r>
            <a:r>
              <a:rPr lang="ru-RU" sz="3200" dirty="0">
                <a:solidFill>
                  <a:schemeClr val="bg2">
                    <a:lumMod val="20000"/>
                    <a:lumOff val="80000"/>
                  </a:schemeClr>
                </a:solidFill>
                <a:effectLst/>
                <a:latin typeface="Graphik RBC LC Regular" panose="020B0503030202060203" pitchFamily="34" charset="0"/>
              </a:rPr>
              <a:t>=</a:t>
            </a:r>
            <a:r>
              <a:rPr lang="en-GB" sz="3200" dirty="0">
                <a:solidFill>
                  <a:schemeClr val="bg2">
                    <a:lumMod val="20000"/>
                    <a:lumOff val="80000"/>
                  </a:schemeClr>
                </a:solidFill>
                <a:effectLst/>
                <a:latin typeface="Graphik RBC LC Regular" panose="020B0503030202060203" pitchFamily="34" charset="0"/>
              </a:rPr>
              <a:t>SOM.</a:t>
            </a:r>
          </a:p>
          <a:p>
            <a:pPr>
              <a:spcAft>
                <a:spcPts val="1800"/>
              </a:spcAft>
              <a:buFont typeface="+mj-lt"/>
              <a:buAutoNum type="arabicPeriod"/>
            </a:pPr>
            <a:r>
              <a:rPr lang="ru-RU" sz="3200" dirty="0">
                <a:solidFill>
                  <a:schemeClr val="bg2">
                    <a:lumMod val="20000"/>
                    <a:lumOff val="80000"/>
                  </a:schemeClr>
                </a:solidFill>
                <a:effectLst/>
                <a:latin typeface="Graphik RBC LC Regular" panose="020B0503030202060203" pitchFamily="34" charset="0"/>
              </a:rPr>
              <a:t>Если удастся найти ресурсы, рассмотрите возможность инвестировать в долгосрочный рост с меньшими затратами увеличив долю голоса во время рецессии.</a:t>
            </a:r>
          </a:p>
          <a:p>
            <a:pPr>
              <a:spcAft>
                <a:spcPts val="1800"/>
              </a:spcAft>
              <a:buFont typeface="+mj-lt"/>
              <a:buAutoNum type="arabicPeriod"/>
            </a:pPr>
            <a:r>
              <a:rPr lang="ru-RU" sz="3200" dirty="0">
                <a:solidFill>
                  <a:schemeClr val="bg2">
                    <a:lumMod val="20000"/>
                    <a:lumOff val="80000"/>
                  </a:schemeClr>
                </a:solidFill>
                <a:effectLst/>
                <a:latin typeface="Graphik RBC LC Regular" panose="020B0503030202060203" pitchFamily="34" charset="0"/>
              </a:rPr>
              <a:t>Не отказывайтесь от существующей кампании бренда, если она явно не соответствует настроениям клиентов. </a:t>
            </a:r>
            <a:r>
              <a:rPr lang="ru-RU" sz="2800" i="1" dirty="0">
                <a:solidFill>
                  <a:schemeClr val="tx1">
                    <a:lumMod val="50000"/>
                    <a:lumOff val="50000"/>
                  </a:schemeClr>
                </a:solidFill>
                <a:effectLst/>
                <a:latin typeface="Graphik RBC LC Regular" panose="020B0503030202060203" pitchFamily="34" charset="0"/>
              </a:rPr>
              <a:t>Преемственность может иметь больше ценности и уверенности, чем изменения</a:t>
            </a:r>
          </a:p>
          <a:p>
            <a:pPr>
              <a:spcAft>
                <a:spcPts val="1800"/>
              </a:spcAft>
              <a:buFont typeface="+mj-lt"/>
              <a:buAutoNum type="arabicPeriod"/>
            </a:pPr>
            <a:r>
              <a:rPr lang="ru-RU" sz="3200" dirty="0">
                <a:solidFill>
                  <a:schemeClr val="bg2">
                    <a:lumMod val="20000"/>
                    <a:lumOff val="80000"/>
                  </a:schemeClr>
                </a:solidFill>
                <a:effectLst/>
                <a:latin typeface="Graphik RBC LC Regular" panose="020B0503030202060203" pitchFamily="34" charset="0"/>
              </a:rPr>
              <a:t>Не бойтесь использовать эмоциональную рекламу бренда во время рецессии - но убедитесь, что она соответствует настроению покупателей.</a:t>
            </a:r>
          </a:p>
          <a:p>
            <a:pPr>
              <a:spcAft>
                <a:spcPts val="1800"/>
              </a:spcAft>
              <a:buFont typeface="+mj-lt"/>
              <a:buAutoNum type="arabicPeriod"/>
            </a:pPr>
            <a:r>
              <a:rPr lang="ru-RU" sz="3200" dirty="0">
                <a:solidFill>
                  <a:schemeClr val="bg2">
                    <a:lumMod val="20000"/>
                    <a:lumOff val="80000"/>
                  </a:schemeClr>
                </a:solidFill>
                <a:effectLst/>
                <a:latin typeface="Graphik RBC LC Regular" panose="020B0503030202060203" pitchFamily="34" charset="0"/>
              </a:rPr>
              <a:t>Ищите возможности для создания доброжелательности и поддержки ваших клиентов. </a:t>
            </a:r>
            <a:r>
              <a:rPr lang="ru-RU" sz="3200" i="1" dirty="0">
                <a:solidFill>
                  <a:schemeClr val="tx1">
                    <a:lumMod val="50000"/>
                    <a:lumOff val="50000"/>
                  </a:schemeClr>
                </a:solidFill>
                <a:effectLst/>
                <a:latin typeface="Graphik RBC LC Regular" panose="020B0503030202060203" pitchFamily="34" charset="0"/>
              </a:rPr>
              <a:t>Им сейчас так же тяжело, как  и вам</a:t>
            </a:r>
          </a:p>
        </p:txBody>
      </p:sp>
    </p:spTree>
    <p:extLst>
      <p:ext uri="{BB962C8B-B14F-4D97-AF65-F5344CB8AC3E}">
        <p14:creationId xmlns:p14="http://schemas.microsoft.com/office/powerpoint/2010/main" val="504031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planet earth taken from the outer space">
            <a:extLst>
              <a:ext uri="{FF2B5EF4-FFF2-40B4-BE49-F238E27FC236}">
                <a16:creationId xmlns:a16="http://schemas.microsoft.com/office/drawing/2014/main" id="{9BCDA784-8FDD-B24F-34B1-766C038613DF}"/>
              </a:ext>
            </a:extLst>
          </p:cNvPr>
          <p:cNvPicPr>
            <a:picLocks noChangeAspect="1"/>
          </p:cNvPicPr>
          <p:nvPr/>
        </p:nvPicPr>
        <p:blipFill>
          <a:blip r:embed="rId2">
            <a:alphaModFix amt="49000"/>
            <a:extLst>
              <a:ext uri="{28A0092B-C50C-407E-A947-70E740481C1C}">
                <a14:useLocalDpi xmlns:a14="http://schemas.microsoft.com/office/drawing/2010/main" val="0"/>
              </a:ext>
            </a:extLst>
          </a:blip>
          <a:stretch>
            <a:fillRect/>
          </a:stretch>
        </p:blipFill>
        <p:spPr>
          <a:xfrm>
            <a:off x="0" y="0"/>
            <a:ext cx="21034501" cy="13742265"/>
          </a:xfrm>
          <a:prstGeom prst="rect">
            <a:avLst/>
          </a:prstGeom>
        </p:spPr>
      </p:pic>
      <p:sp>
        <p:nvSpPr>
          <p:cNvPr id="325" name="8 млрд человек…"/>
          <p:cNvSpPr txBox="1">
            <a:spLocks noGrp="1"/>
          </p:cNvSpPr>
          <p:nvPr>
            <p:ph type="body" idx="21"/>
          </p:nvPr>
        </p:nvSpPr>
        <p:spPr>
          <a:xfrm>
            <a:off x="1089576" y="3771813"/>
            <a:ext cx="18855348" cy="3841225"/>
          </a:xfrm>
          <a:prstGeom prst="rect">
            <a:avLst/>
          </a:prstGeom>
        </p:spPr>
        <p:txBody>
          <a:bodyPr>
            <a:normAutofit lnSpcReduction="10000"/>
          </a:bodyPr>
          <a:lstStyle/>
          <a:p>
            <a:pPr>
              <a:lnSpc>
                <a:spcPct val="90000"/>
              </a:lnSpc>
              <a:defRPr sz="16000">
                <a:latin typeface="Graphik RBC LC Bold"/>
                <a:ea typeface="Graphik RBC LC Bold"/>
                <a:cs typeface="Graphik RBC LC Bold"/>
                <a:sym typeface="Graphik RBC LC Bold"/>
              </a:defRPr>
            </a:pPr>
            <a:r>
              <a:rPr sz="30000" dirty="0">
                <a:solidFill>
                  <a:srgbClr val="00AB70"/>
                </a:solidFill>
              </a:rPr>
              <a:t>8 </a:t>
            </a:r>
            <a:r>
              <a:rPr sz="30000" dirty="0" err="1">
                <a:solidFill>
                  <a:srgbClr val="00AB70"/>
                </a:solidFill>
              </a:rPr>
              <a:t>млрд</a:t>
            </a:r>
            <a:r>
              <a:rPr sz="30000" dirty="0">
                <a:solidFill>
                  <a:srgbClr val="00AB70"/>
                </a:solidFill>
              </a:rPr>
              <a:t> </a:t>
            </a:r>
            <a:endParaRPr lang="ru-RU" sz="30000" dirty="0">
              <a:solidFill>
                <a:srgbClr val="00AB70"/>
              </a:solidFill>
            </a:endParaRPr>
          </a:p>
        </p:txBody>
      </p:sp>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8" name="TextBox 7">
            <a:extLst>
              <a:ext uri="{FF2B5EF4-FFF2-40B4-BE49-F238E27FC236}">
                <a16:creationId xmlns:a16="http://schemas.microsoft.com/office/drawing/2014/main" id="{AF651873-FBB7-9064-C4A5-B2B0FFACB9A0}"/>
              </a:ext>
            </a:extLst>
          </p:cNvPr>
          <p:cNvSpPr txBox="1"/>
          <p:nvPr/>
        </p:nvSpPr>
        <p:spPr>
          <a:xfrm>
            <a:off x="1089576" y="8633906"/>
            <a:ext cx="12801600" cy="37228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0"/>
              </a:lnSpc>
              <a:spcBef>
                <a:spcPts val="5600"/>
              </a:spcBef>
              <a:defRPr sz="16000">
                <a:latin typeface="Graphik RBC LC Bold"/>
                <a:ea typeface="Graphik RBC LC Bold"/>
                <a:cs typeface="Graphik RBC LC Bold"/>
                <a:sym typeface="Graphik RBC LC Bold"/>
              </a:defRPr>
            </a:pPr>
            <a:r>
              <a:rPr lang="ru-RU" sz="9600" dirty="0">
                <a:solidFill>
                  <a:schemeClr val="bg1"/>
                </a:solidFill>
                <a:latin typeface="Graphik RBC LC Regular" panose="020B0503030202060203" pitchFamily="34" charset="0"/>
              </a:rPr>
              <a:t>к ноябрю 2022</a:t>
            </a:r>
          </a:p>
        </p:txBody>
      </p:sp>
      <p:sp>
        <p:nvSpPr>
          <p:cNvPr id="11" name="ИС2022">
            <a:extLst>
              <a:ext uri="{FF2B5EF4-FFF2-40B4-BE49-F238E27FC236}">
                <a16:creationId xmlns:a16="http://schemas.microsoft.com/office/drawing/2014/main" id="{10BDC459-42BE-7FA9-2402-9A2C944DD189}"/>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0"/>
              </a:spcBef>
              <a:spcAft>
                <a:spcPts val="0"/>
              </a:spcAft>
              <a:buClrTx/>
              <a:buSzTx/>
              <a:buFontTx/>
              <a:buNone/>
              <a:tabLst/>
              <a:defRPr sz="2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a:latin typeface="durik" pitchFamily="2" charset="0"/>
              </a:rPr>
              <a:t>Izmeni soznanie 2022</a:t>
            </a:r>
            <a:endParaRPr lang="en-US" dirty="0">
              <a:latin typeface="durik" pitchFamily="2" charset="0"/>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BCFE812-D147-F8C9-BA8D-804C93B455F7}"/>
              </a:ext>
            </a:extLst>
          </p:cNvPr>
          <p:cNvPicPr>
            <a:picLocks noChangeAspect="1" noChangeArrowheads="1"/>
          </p:cNvPicPr>
          <p:nvPr/>
        </p:nvPicPr>
        <p:blipFill rotWithShape="1">
          <a:blip r:embed="rId2">
            <a:alphaModFix amt="43000"/>
            <a:extLst>
              <a:ext uri="{28A0092B-C50C-407E-A947-70E740481C1C}">
                <a14:useLocalDpi xmlns:a14="http://schemas.microsoft.com/office/drawing/2010/main" val="0"/>
              </a:ext>
            </a:extLst>
          </a:blip>
          <a:srcRect r="73080"/>
          <a:stretch/>
        </p:blipFill>
        <p:spPr bwMode="auto">
          <a:xfrm>
            <a:off x="2396706" y="1778470"/>
            <a:ext cx="10842172" cy="10745527"/>
          </a:xfrm>
          <a:prstGeom prst="rect">
            <a:avLst/>
          </a:prstGeom>
          <a:noFill/>
          <a:extLst>
            <a:ext uri="{909E8E84-426E-40DD-AFC4-6F175D3DCCD1}">
              <a14:hiddenFill xmlns:a14="http://schemas.microsoft.com/office/drawing/2010/main">
                <a:solidFill>
                  <a:srgbClr val="FFFFFF"/>
                </a:solidFill>
              </a14:hiddenFill>
            </a:ext>
          </a:extLst>
        </p:spPr>
      </p:pic>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sp>
        <p:nvSpPr>
          <p:cNvPr id="327" name="ИС2022"/>
          <p:cNvSpPr txBox="1">
            <a:spLocks noGrp="1"/>
          </p:cNvSpPr>
          <p:nvPr>
            <p:ph type="body" idx="22"/>
          </p:nvPr>
        </p:nvSpPr>
        <p:spPr>
          <a:prstGeom prst="rect">
            <a:avLst/>
          </a:prstGeom>
        </p:spPr>
        <p:txBody>
          <a:bodyPr/>
          <a:lstStyle/>
          <a:p>
            <a:r>
              <a:t>ИС2022</a:t>
            </a:r>
          </a:p>
        </p:txBody>
      </p:sp>
      <p:cxnSp>
        <p:nvCxnSpPr>
          <p:cNvPr id="5" name="Straight Connector 4">
            <a:extLst>
              <a:ext uri="{FF2B5EF4-FFF2-40B4-BE49-F238E27FC236}">
                <a16:creationId xmlns:a16="http://schemas.microsoft.com/office/drawing/2014/main" id="{EBE8E26B-5D2F-778D-BB7C-A31FD5BAA4F7}"/>
              </a:ext>
            </a:extLst>
          </p:cNvPr>
          <p:cNvCxnSpPr/>
          <p:nvPr/>
        </p:nvCxnSpPr>
        <p:spPr>
          <a:xfrm flipV="1">
            <a:off x="3332878" y="2773680"/>
            <a:ext cx="8839200" cy="8839200"/>
          </a:xfrm>
          <a:prstGeom prst="line">
            <a:avLst/>
          </a:prstGeom>
          <a:ln w="34925">
            <a:solidFill>
              <a:srgbClr val="00AB70">
                <a:alpha val="0"/>
              </a:srgbClr>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E4263D70-5338-EB2E-2D4B-00E4BC9B3E13}"/>
              </a:ext>
            </a:extLst>
          </p:cNvPr>
          <p:cNvSpPr txBox="1">
            <a:spLocks/>
          </p:cNvSpPr>
          <p:nvPr/>
        </p:nvSpPr>
        <p:spPr>
          <a:xfrm>
            <a:off x="6028361" y="9367407"/>
            <a:ext cx="6799037" cy="314982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algn="r"/>
            <a:r>
              <a:rPr lang="ru-RU" sz="4500" dirty="0">
                <a:solidFill>
                  <a:schemeClr val="bg1"/>
                </a:solidFill>
                <a:effectLst/>
                <a:latin typeface="Graphik RBC LC Regular" panose="020B0503030202060203" pitchFamily="34" charset="0"/>
              </a:rPr>
              <a:t>В условиях хрупкости и неопределенности выбирайте доверенные каналы коммуникации</a:t>
            </a:r>
          </a:p>
        </p:txBody>
      </p:sp>
      <p:sp>
        <p:nvSpPr>
          <p:cNvPr id="3" name="8 млрд человек…">
            <a:extLst>
              <a:ext uri="{FF2B5EF4-FFF2-40B4-BE49-F238E27FC236}">
                <a16:creationId xmlns:a16="http://schemas.microsoft.com/office/drawing/2014/main" id="{77D17A89-279C-39A4-15BF-18B7309B35D1}"/>
              </a:ext>
            </a:extLst>
          </p:cNvPr>
          <p:cNvSpPr txBox="1">
            <a:spLocks/>
          </p:cNvSpPr>
          <p:nvPr/>
        </p:nvSpPr>
        <p:spPr>
          <a:xfrm>
            <a:off x="15118701" y="7784733"/>
            <a:ext cx="7131293" cy="499326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algn="r" hangingPunct="1">
              <a:lnSpc>
                <a:spcPct val="90000"/>
              </a:lnSpc>
              <a:defRPr sz="16000">
                <a:latin typeface="Graphik RBC LC Bold"/>
                <a:ea typeface="Graphik RBC LC Bold"/>
                <a:cs typeface="Graphik RBC LC Bold"/>
                <a:sym typeface="Graphik RBC LC Bold"/>
              </a:defRPr>
            </a:pPr>
            <a:r>
              <a:rPr lang="ru-RU" sz="10000" dirty="0">
                <a:latin typeface="Graphik RBC LC Bold"/>
                <a:ea typeface="Graphik RBC LC Bold"/>
                <a:cs typeface="Graphik RBC LC Bold"/>
                <a:sym typeface="Graphik RBC LC Bold"/>
              </a:rPr>
              <a:t>Спасибо!</a:t>
            </a:r>
            <a:endParaRPr lang="ru-RU" sz="10000" dirty="0">
              <a:latin typeface="Graphik RBC LC Regular" panose="020B0503030202060203" pitchFamily="34" charset="0"/>
              <a:ea typeface="Graphik RBC LC Bold"/>
              <a:cs typeface="Graphik RBC LC Bold"/>
              <a:sym typeface="Graphik RBC LC Bold"/>
            </a:endParaRPr>
          </a:p>
        </p:txBody>
      </p:sp>
      <p:sp>
        <p:nvSpPr>
          <p:cNvPr id="4" name="Text Placeholder 2">
            <a:extLst>
              <a:ext uri="{FF2B5EF4-FFF2-40B4-BE49-F238E27FC236}">
                <a16:creationId xmlns:a16="http://schemas.microsoft.com/office/drawing/2014/main" id="{E8DFCA29-4BA4-F9C6-8E14-7EB6BF47F867}"/>
              </a:ext>
            </a:extLst>
          </p:cNvPr>
          <p:cNvSpPr txBox="1">
            <a:spLocks/>
          </p:cNvSpPr>
          <p:nvPr/>
        </p:nvSpPr>
        <p:spPr>
          <a:xfrm>
            <a:off x="2677558" y="2015036"/>
            <a:ext cx="8201117" cy="466711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GB" sz="4500" dirty="0">
                <a:solidFill>
                  <a:schemeClr val="bg1"/>
                </a:solidFill>
                <a:latin typeface="Graphik RBC LC Regular" panose="020B0503030202060203" pitchFamily="34" charset="0"/>
              </a:rPr>
              <a:t>Brand promotion is not about profiting in recession, it is about capitalising on</a:t>
            </a:r>
            <a:r>
              <a:rPr lang="ru-RU" sz="4500" dirty="0">
                <a:solidFill>
                  <a:schemeClr val="bg1"/>
                </a:solidFill>
                <a:latin typeface="Graphik RBC LC Regular" panose="020B0503030202060203" pitchFamily="34" charset="0"/>
              </a:rPr>
              <a:t> </a:t>
            </a:r>
            <a:r>
              <a:rPr lang="en-GB" sz="4500" dirty="0">
                <a:solidFill>
                  <a:schemeClr val="bg1"/>
                </a:solidFill>
                <a:latin typeface="Graphik RBC LC Regular" panose="020B0503030202060203" pitchFamily="34" charset="0"/>
              </a:rPr>
              <a:t>recovery</a:t>
            </a:r>
            <a:endParaRPr lang="ru-RU" sz="4500" dirty="0">
              <a:solidFill>
                <a:schemeClr val="bg1"/>
              </a:solidFill>
              <a:latin typeface="Graphik RBC LC Regular" panose="020B0503030202060203" pitchFamily="34" charset="0"/>
            </a:endParaRPr>
          </a:p>
          <a:p>
            <a:pPr hangingPunct="1"/>
            <a:endParaRPr lang="ru-RU" sz="4500" dirty="0">
              <a:solidFill>
                <a:schemeClr val="bg1"/>
              </a:solidFill>
              <a:latin typeface="Graphik RBC LC Regular" panose="020B0503030202060203" pitchFamily="34" charset="0"/>
            </a:endParaRPr>
          </a:p>
          <a:p>
            <a:pPr hangingPunct="1"/>
            <a:r>
              <a:rPr lang="en-GB" sz="4500" i="1" dirty="0">
                <a:solidFill>
                  <a:schemeClr val="bg1"/>
                </a:solidFill>
                <a:latin typeface="Graphik RBC LC Regular" panose="020B0503030202060203" pitchFamily="34" charset="0"/>
              </a:rPr>
              <a:t>Les Binet</a:t>
            </a:r>
          </a:p>
          <a:p>
            <a:pPr hangingPunct="1"/>
            <a:endParaRPr lang="en-RU" sz="4500" dirty="0">
              <a:solidFill>
                <a:schemeClr val="bg1"/>
              </a:solidFill>
              <a:latin typeface="Graphik RBC LC Regular" panose="020B0503030202060203" pitchFamily="34" charset="0"/>
            </a:endParaRPr>
          </a:p>
        </p:txBody>
      </p:sp>
    </p:spTree>
    <p:extLst>
      <p:ext uri="{BB962C8B-B14F-4D97-AF65-F5344CB8AC3E}">
        <p14:creationId xmlns:p14="http://schemas.microsoft.com/office/powerpoint/2010/main" val="36360805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pic>
        <p:nvPicPr>
          <p:cNvPr id="7172" name="Picture 4" descr="Data visualization showing a population breakdown of the world's countries in 2022">
            <a:extLst>
              <a:ext uri="{FF2B5EF4-FFF2-40B4-BE49-F238E27FC236}">
                <a16:creationId xmlns:a16="http://schemas.microsoft.com/office/drawing/2014/main" id="{454C928E-5E50-051E-6DC1-D8A925C62B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1" t="2114" r="1672" b="1789"/>
          <a:stretch/>
        </p:blipFill>
        <p:spPr bwMode="auto">
          <a:xfrm>
            <a:off x="7753814" y="0"/>
            <a:ext cx="8876371" cy="13696957"/>
          </a:xfrm>
          <a:prstGeom prst="rect">
            <a:avLst/>
          </a:prstGeom>
          <a:noFill/>
          <a:extLst>
            <a:ext uri="{909E8E84-426E-40DD-AFC4-6F175D3DCCD1}">
              <a14:hiddenFill xmlns:a14="http://schemas.microsoft.com/office/drawing/2010/main">
                <a:solidFill>
                  <a:srgbClr val="FFFFFF"/>
                </a:solidFill>
              </a14:hiddenFill>
            </a:ext>
          </a:extLst>
        </p:spPr>
      </p:pic>
      <p:sp>
        <p:nvSpPr>
          <p:cNvPr id="7" name="ИС2022">
            <a:extLst>
              <a:ext uri="{FF2B5EF4-FFF2-40B4-BE49-F238E27FC236}">
                <a16:creationId xmlns:a16="http://schemas.microsoft.com/office/drawing/2014/main" id="{5B083D78-8B92-0450-6A89-157FB659E571}"/>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0"/>
              </a:spcBef>
              <a:spcAft>
                <a:spcPts val="0"/>
              </a:spcAft>
              <a:buClrTx/>
              <a:buSzTx/>
              <a:buFontTx/>
              <a:buNone/>
              <a:tabLst/>
              <a:defRPr sz="2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a:latin typeface="durik" pitchFamily="2" charset="0"/>
              </a:rPr>
              <a:t>Izmeni soznanie 2022</a:t>
            </a:r>
            <a:endParaRPr lang="en-US" dirty="0">
              <a:latin typeface="durik" pitchFamily="2" charset="0"/>
            </a:endParaRPr>
          </a:p>
        </p:txBody>
      </p:sp>
    </p:spTree>
    <p:extLst>
      <p:ext uri="{BB962C8B-B14F-4D97-AF65-F5344CB8AC3E}">
        <p14:creationId xmlns:p14="http://schemas.microsoft.com/office/powerpoint/2010/main" val="108487689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pic>
        <p:nvPicPr>
          <p:cNvPr id="3" name="Picture 4" descr="Data visualization showing a population breakdown of the world's countries in 2022">
            <a:extLst>
              <a:ext uri="{FF2B5EF4-FFF2-40B4-BE49-F238E27FC236}">
                <a16:creationId xmlns:a16="http://schemas.microsoft.com/office/drawing/2014/main" id="{A09A365E-7444-BDDE-08F6-C98D05FFB2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1" t="2114" r="1672" b="1789"/>
          <a:stretch/>
        </p:blipFill>
        <p:spPr bwMode="auto">
          <a:xfrm>
            <a:off x="3180222" y="0"/>
            <a:ext cx="8876371" cy="13696957"/>
          </a:xfrm>
          <a:prstGeom prst="rect">
            <a:avLst/>
          </a:prstGeom>
          <a:noFill/>
          <a:extLst>
            <a:ext uri="{909E8E84-426E-40DD-AFC4-6F175D3DCCD1}">
              <a14:hiddenFill xmlns:a14="http://schemas.microsoft.com/office/drawing/2010/main">
                <a:solidFill>
                  <a:srgbClr val="FFFFFF"/>
                </a:solidFill>
              </a14:hiddenFill>
            </a:ext>
          </a:extLst>
        </p:spPr>
      </p:pic>
      <p:sp>
        <p:nvSpPr>
          <p:cNvPr id="6" name="ИС2022">
            <a:extLst>
              <a:ext uri="{FF2B5EF4-FFF2-40B4-BE49-F238E27FC236}">
                <a16:creationId xmlns:a16="http://schemas.microsoft.com/office/drawing/2014/main" id="{4E493322-B1C2-A71F-92E2-2166F2C760E1}"/>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0"/>
              </a:spcBef>
              <a:spcAft>
                <a:spcPts val="0"/>
              </a:spcAft>
              <a:buClrTx/>
              <a:buSzTx/>
              <a:buFontTx/>
              <a:buNone/>
              <a:tabLst/>
              <a:defRPr sz="2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dirty="0" err="1">
                <a:latin typeface="durik" pitchFamily="2" charset="0"/>
              </a:rPr>
              <a:t>Izmeni</a:t>
            </a:r>
            <a:r>
              <a:rPr lang="en-US" dirty="0">
                <a:latin typeface="durik" pitchFamily="2" charset="0"/>
              </a:rPr>
              <a:t> </a:t>
            </a:r>
            <a:r>
              <a:rPr lang="en-US" dirty="0" err="1">
                <a:latin typeface="durik" pitchFamily="2" charset="0"/>
              </a:rPr>
              <a:t>soznanie</a:t>
            </a:r>
            <a:r>
              <a:rPr lang="en-US" dirty="0">
                <a:latin typeface="durik" pitchFamily="2" charset="0"/>
              </a:rPr>
              <a:t> 2022</a:t>
            </a:r>
          </a:p>
        </p:txBody>
      </p:sp>
      <p:pic>
        <p:nvPicPr>
          <p:cNvPr id="2" name="Image" descr="Image">
            <a:hlinkClick r:id="rId4"/>
            <a:extLst>
              <a:ext uri="{FF2B5EF4-FFF2-40B4-BE49-F238E27FC236}">
                <a16:creationId xmlns:a16="http://schemas.microsoft.com/office/drawing/2014/main" id="{CE8199EC-BB6A-8CF5-A884-58300335E2BA}"/>
              </a:ext>
            </a:extLst>
          </p:cNvPr>
          <p:cNvPicPr>
            <a:picLocks noChangeAspect="1"/>
          </p:cNvPicPr>
          <p:nvPr/>
        </p:nvPicPr>
        <p:blipFill>
          <a:blip r:embed="rId5"/>
          <a:stretch>
            <a:fillRect/>
          </a:stretch>
        </p:blipFill>
        <p:spPr>
          <a:xfrm>
            <a:off x="11818200" y="5102115"/>
            <a:ext cx="9577173" cy="7073833"/>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Tree>
    <p:extLst>
      <p:ext uri="{BB962C8B-B14F-4D97-AF65-F5344CB8AC3E}">
        <p14:creationId xmlns:p14="http://schemas.microsoft.com/office/powerpoint/2010/main" val="148181162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500"/>
                                  </p:stCondLst>
                                  <p:iterate>
                                    <p:tmAbs val="0"/>
                                  </p:iterate>
                                  <p:childTnLst>
                                    <p:set>
                                      <p:cBhvr>
                                        <p:cTn id="6" fill="hold"/>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Data visualization showing a population breakdown of the world's countries in 2022">
            <a:extLst>
              <a:ext uri="{FF2B5EF4-FFF2-40B4-BE49-F238E27FC236}">
                <a16:creationId xmlns:a16="http://schemas.microsoft.com/office/drawing/2014/main" id="{3431A9CD-573B-ACBE-8CB3-A9B8EC7E9D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1" t="2114" r="1672" b="1789"/>
          <a:stretch/>
        </p:blipFill>
        <p:spPr bwMode="auto">
          <a:xfrm>
            <a:off x="3180222" y="0"/>
            <a:ext cx="8876371" cy="13696957"/>
          </a:xfrm>
          <a:prstGeom prst="rect">
            <a:avLst/>
          </a:prstGeom>
          <a:noFill/>
          <a:extLst>
            <a:ext uri="{909E8E84-426E-40DD-AFC4-6F175D3DCCD1}">
              <a14:hiddenFill xmlns:a14="http://schemas.microsoft.com/office/drawing/2010/main">
                <a:solidFill>
                  <a:srgbClr val="FFFFFF"/>
                </a:solidFill>
              </a14:hiddenFill>
            </a:ext>
          </a:extLst>
        </p:spPr>
      </p:pic>
      <p:sp>
        <p:nvSpPr>
          <p:cNvPr id="326" name="Slide Number"/>
          <p:cNvSpPr txBox="1">
            <a:spLocks noGrp="1"/>
          </p:cNvSpPr>
          <p:nvPr>
            <p:ph type="sldNum" sz="quarter" idx="2"/>
          </p:nvPr>
        </p:nvSpPr>
        <p:spPr>
          <a:xfrm>
            <a:off x="23205470" y="12812289"/>
            <a:ext cx="271019"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pic>
        <p:nvPicPr>
          <p:cNvPr id="7170" name="Picture 2" descr="This infographic visualizes the 100 trillion global economy by country GDP">
            <a:extLst>
              <a:ext uri="{FF2B5EF4-FFF2-40B4-BE49-F238E27FC236}">
                <a16:creationId xmlns:a16="http://schemas.microsoft.com/office/drawing/2014/main" id="{74C7AAB5-98F6-9033-53FD-2608D6068D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7" t="1790" r="2686" b="1865"/>
          <a:stretch/>
        </p:blipFill>
        <p:spPr bwMode="auto">
          <a:xfrm>
            <a:off x="12399323" y="19043"/>
            <a:ext cx="8896350" cy="13859845"/>
          </a:xfrm>
          <a:prstGeom prst="rect">
            <a:avLst/>
          </a:prstGeom>
          <a:noFill/>
          <a:extLst>
            <a:ext uri="{909E8E84-426E-40DD-AFC4-6F175D3DCCD1}">
              <a14:hiddenFill xmlns:a14="http://schemas.microsoft.com/office/drawing/2010/main">
                <a:solidFill>
                  <a:srgbClr val="FFFFFF"/>
                </a:solidFill>
              </a14:hiddenFill>
            </a:ext>
          </a:extLst>
        </p:spPr>
      </p:pic>
      <p:sp>
        <p:nvSpPr>
          <p:cNvPr id="8" name="ИС2022">
            <a:extLst>
              <a:ext uri="{FF2B5EF4-FFF2-40B4-BE49-F238E27FC236}">
                <a16:creationId xmlns:a16="http://schemas.microsoft.com/office/drawing/2014/main" id="{E1FB9BE9-CA30-C976-C477-0AEEFA5D1D45}"/>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0"/>
              </a:spcBef>
              <a:spcAft>
                <a:spcPts val="0"/>
              </a:spcAft>
              <a:buClrTx/>
              <a:buSzTx/>
              <a:buFontTx/>
              <a:buNone/>
              <a:tabLst/>
              <a:defRPr sz="2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a:latin typeface="durik" pitchFamily="2" charset="0"/>
              </a:rPr>
              <a:t>Izmeni soznanie 2022</a:t>
            </a:r>
            <a:endParaRPr lang="en-US" dirty="0">
              <a:latin typeface="durik" pitchFamily="2" charset="0"/>
            </a:endParaRPr>
          </a:p>
        </p:txBody>
      </p:sp>
    </p:spTree>
    <p:extLst>
      <p:ext uri="{BB962C8B-B14F-4D97-AF65-F5344CB8AC3E}">
        <p14:creationId xmlns:p14="http://schemas.microsoft.com/office/powerpoint/2010/main" val="370773794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lide Number"/>
          <p:cNvSpPr txBox="1">
            <a:spLocks noGrp="1"/>
          </p:cNvSpPr>
          <p:nvPr>
            <p:ph type="sldNum" sz="quarter" idx="2"/>
          </p:nvPr>
        </p:nvSpPr>
        <p:spPr>
          <a:xfrm>
            <a:off x="23205470" y="12818639"/>
            <a:ext cx="271527"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
        <p:nvSpPr>
          <p:cNvPr id="338" name="DXY"/>
          <p:cNvSpPr txBox="1">
            <a:spLocks noGrp="1"/>
          </p:cNvSpPr>
          <p:nvPr>
            <p:ph type="body" idx="21"/>
          </p:nvPr>
        </p:nvSpPr>
        <p:spPr>
          <a:xfrm>
            <a:off x="707708" y="898785"/>
            <a:ext cx="12788720" cy="1208992"/>
          </a:xfrm>
          <a:prstGeom prst="rect">
            <a:avLst/>
          </a:prstGeom>
        </p:spPr>
        <p:txBody>
          <a:bodyPr>
            <a:normAutofit/>
          </a:bodyPr>
          <a:lstStyle/>
          <a:p>
            <a:r>
              <a:rPr lang="en-US" dirty="0"/>
              <a:t>(</a:t>
            </a:r>
            <a:r>
              <a:rPr lang="ru-RU" dirty="0"/>
              <a:t>Де)глобализация</a:t>
            </a:r>
            <a:endParaRPr dirty="0"/>
          </a:p>
        </p:txBody>
      </p:sp>
      <p:sp>
        <p:nvSpPr>
          <p:cNvPr id="4" name="Угроза корпоративным доходам…">
            <a:extLst>
              <a:ext uri="{FF2B5EF4-FFF2-40B4-BE49-F238E27FC236}">
                <a16:creationId xmlns:a16="http://schemas.microsoft.com/office/drawing/2014/main" id="{FACC92C6-9E64-8F38-A9B1-1A25284D31B7}"/>
              </a:ext>
            </a:extLst>
          </p:cNvPr>
          <p:cNvSpPr txBox="1">
            <a:spLocks noGrp="1"/>
          </p:cNvSpPr>
          <p:nvPr>
            <p:ph type="body" idx="22"/>
          </p:nvPr>
        </p:nvSpPr>
        <p:spPr>
          <a:xfrm>
            <a:off x="2108200" y="2419508"/>
            <a:ext cx="6500541" cy="4175180"/>
          </a:xfrm>
          <a:prstGeom prst="rect">
            <a:avLst/>
          </a:prstGeom>
        </p:spPr>
        <p:txBody>
          <a:bodyPr/>
          <a:lstStyle/>
          <a:p>
            <a:pPr defTabSz="457200">
              <a:lnSpc>
                <a:spcPts val="4500"/>
              </a:lnSpc>
              <a:spcBef>
                <a:spcPts val="0"/>
              </a:spcBef>
              <a:buSzPct val="100000"/>
              <a:defRPr sz="3000"/>
            </a:pPr>
            <a:r>
              <a:rPr lang="ru-RU" sz="3400" dirty="0"/>
              <a:t>Мировой финансовый кризис</a:t>
            </a:r>
          </a:p>
          <a:p>
            <a:pPr defTabSz="457200">
              <a:lnSpc>
                <a:spcPts val="4500"/>
              </a:lnSpc>
              <a:spcBef>
                <a:spcPts val="0"/>
              </a:spcBef>
              <a:buSzPct val="100000"/>
              <a:defRPr sz="3000"/>
            </a:pPr>
            <a:r>
              <a:rPr lang="en-US" sz="3400" dirty="0"/>
              <a:t>Brexit</a:t>
            </a:r>
          </a:p>
          <a:p>
            <a:pPr defTabSz="457200">
              <a:lnSpc>
                <a:spcPts val="4500"/>
              </a:lnSpc>
              <a:spcBef>
                <a:spcPts val="0"/>
              </a:spcBef>
              <a:buSzPct val="100000"/>
              <a:defRPr sz="3000"/>
            </a:pPr>
            <a:r>
              <a:rPr lang="ru-RU" sz="3400" dirty="0"/>
              <a:t>Торговая политика Трампа</a:t>
            </a:r>
          </a:p>
          <a:p>
            <a:pPr defTabSz="457200">
              <a:lnSpc>
                <a:spcPts val="4500"/>
              </a:lnSpc>
              <a:spcBef>
                <a:spcPts val="0"/>
              </a:spcBef>
              <a:buSzPct val="100000"/>
              <a:defRPr sz="3000"/>
            </a:pPr>
            <a:r>
              <a:rPr lang="ru-RU" sz="3400" dirty="0"/>
              <a:t>Рост националистических настроений</a:t>
            </a:r>
          </a:p>
          <a:p>
            <a:pPr defTabSz="457200">
              <a:lnSpc>
                <a:spcPts val="4500"/>
              </a:lnSpc>
              <a:spcBef>
                <a:spcPts val="0"/>
              </a:spcBef>
              <a:buSzPct val="100000"/>
              <a:defRPr sz="3000"/>
            </a:pPr>
            <a:r>
              <a:rPr lang="ru-RU" sz="3400" dirty="0"/>
              <a:t>Пандемия </a:t>
            </a:r>
          </a:p>
          <a:p>
            <a:pPr defTabSz="457200">
              <a:lnSpc>
                <a:spcPts val="4500"/>
              </a:lnSpc>
              <a:spcBef>
                <a:spcPts val="0"/>
              </a:spcBef>
              <a:buSzPct val="100000"/>
              <a:defRPr sz="3000"/>
            </a:pPr>
            <a:r>
              <a:rPr lang="ru-RU" sz="3400" dirty="0"/>
              <a:t>Геополитические сдвиги</a:t>
            </a:r>
            <a:endParaRPr lang="en-US" sz="3400" dirty="0"/>
          </a:p>
        </p:txBody>
      </p:sp>
      <p:pic>
        <p:nvPicPr>
          <p:cNvPr id="5" name="Picture 4">
            <a:extLst>
              <a:ext uri="{FF2B5EF4-FFF2-40B4-BE49-F238E27FC236}">
                <a16:creationId xmlns:a16="http://schemas.microsoft.com/office/drawing/2014/main" id="{734710C3-AC6C-DE3F-2B6A-2A3CD03898F4}"/>
              </a:ext>
            </a:extLst>
          </p:cNvPr>
          <p:cNvPicPr>
            <a:picLocks noChangeAspect="1"/>
          </p:cNvPicPr>
          <p:nvPr/>
        </p:nvPicPr>
        <p:blipFill>
          <a:blip r:embed="rId2"/>
          <a:stretch>
            <a:fillRect/>
          </a:stretch>
        </p:blipFill>
        <p:spPr>
          <a:xfrm>
            <a:off x="728341" y="7001955"/>
            <a:ext cx="7946138" cy="577604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TextBox 6">
            <a:extLst>
              <a:ext uri="{FF2B5EF4-FFF2-40B4-BE49-F238E27FC236}">
                <a16:creationId xmlns:a16="http://schemas.microsoft.com/office/drawing/2014/main" id="{B19F0335-E305-0545-98C7-B3EB692D4F6D}"/>
              </a:ext>
            </a:extLst>
          </p:cNvPr>
          <p:cNvSpPr txBox="1"/>
          <p:nvPr/>
        </p:nvSpPr>
        <p:spPr>
          <a:xfrm>
            <a:off x="10083800" y="898785"/>
            <a:ext cx="12192000" cy="480131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3400" i="1" u="none" strike="noStrike" dirty="0">
                <a:solidFill>
                  <a:schemeClr val="bg1"/>
                </a:solidFill>
                <a:effectLst/>
                <a:latin typeface="Graphik RBC LC Regular" panose="020B0503030202060203" pitchFamily="34" charset="0"/>
              </a:rPr>
              <a:t>«Кажется вероятным, что </a:t>
            </a:r>
            <a:r>
              <a:rPr lang="ru-RU" sz="3400" i="1" u="none" strike="noStrike" dirty="0">
                <a:solidFill>
                  <a:srgbClr val="00AB70"/>
                </a:solidFill>
                <a:effectLst/>
                <a:latin typeface="Graphik RBC LC Medium" panose="020B0503030202060203" pitchFamily="34" charset="0"/>
              </a:rPr>
              <a:t>мировая экономика действительно расколется на блоки</a:t>
            </a:r>
            <a:r>
              <a:rPr lang="ru-RU" sz="3400" i="1" u="none" strike="noStrike" dirty="0">
                <a:solidFill>
                  <a:schemeClr val="bg1"/>
                </a:solidFill>
                <a:effectLst/>
                <a:latin typeface="Graphik RBC LC Regular" panose="020B0503030202060203" pitchFamily="34" charset="0"/>
              </a:rPr>
              <a:t>, каждый из которых попытается изолировать себя от другого, а затем уменьшить взаимовлияние. При меньшей экономической взаимосвязи в мире </a:t>
            </a:r>
            <a:r>
              <a:rPr lang="ru-RU" sz="3400" i="1" u="none" strike="noStrike" dirty="0">
                <a:solidFill>
                  <a:srgbClr val="00AB70"/>
                </a:solidFill>
                <a:effectLst/>
                <a:latin typeface="Graphik RBC LC Medium" panose="020B0503030202060203" pitchFamily="34" charset="0"/>
              </a:rPr>
              <a:t>сократится тренд на рост и количество инноваций</a:t>
            </a:r>
            <a:r>
              <a:rPr lang="ru-RU" sz="3400" i="1" u="none" strike="noStrike" dirty="0">
                <a:solidFill>
                  <a:schemeClr val="bg1"/>
                </a:solidFill>
                <a:effectLst/>
                <a:latin typeface="Graphik RBC LC Regular" panose="020B0503030202060203" pitchFamily="34" charset="0"/>
              </a:rPr>
              <a:t>. Местные компании и отрасли будут требовать протекционизма. В целом реальная отдача от инвестиций, сделанных семьями и корпорациями, снизится»</a:t>
            </a:r>
          </a:p>
        </p:txBody>
      </p:sp>
      <p:sp>
        <p:nvSpPr>
          <p:cNvPr id="11" name="TextBox 10">
            <a:extLst>
              <a:ext uri="{FF2B5EF4-FFF2-40B4-BE49-F238E27FC236}">
                <a16:creationId xmlns:a16="http://schemas.microsoft.com/office/drawing/2014/main" id="{9907F55A-AE69-EF19-3184-230AACD41D8B}"/>
              </a:ext>
            </a:extLst>
          </p:cNvPr>
          <p:cNvSpPr txBox="1"/>
          <p:nvPr/>
        </p:nvSpPr>
        <p:spPr>
          <a:xfrm>
            <a:off x="10083800" y="6994740"/>
            <a:ext cx="12192000" cy="270843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3400" i="1" u="none" strike="noStrike" dirty="0">
                <a:solidFill>
                  <a:schemeClr val="bg1"/>
                </a:solidFill>
                <a:effectLst/>
                <a:latin typeface="Graphik RBC LC Regular" panose="020B0503030202060203" pitchFamily="34" charset="0"/>
              </a:rPr>
              <a:t>«Подобно тому, как глобализация была дефляционной, ее сворачивание будет инфляционным </a:t>
            </a:r>
            <a:r>
              <a:rPr lang="en-US" sz="3400" i="1" u="none" strike="noStrike" dirty="0">
                <a:solidFill>
                  <a:schemeClr val="bg1"/>
                </a:solidFill>
                <a:effectLst/>
                <a:latin typeface="Graphik RBC LC Regular" panose="020B0503030202060203" pitchFamily="34" charset="0"/>
              </a:rPr>
              <a:t>[…] </a:t>
            </a:r>
            <a:r>
              <a:rPr lang="ru-RU" sz="3400" i="1" u="none" strike="noStrike" dirty="0">
                <a:solidFill>
                  <a:schemeClr val="bg1"/>
                </a:solidFill>
                <a:effectLst/>
                <a:latin typeface="Graphik RBC LC Regular" panose="020B0503030202060203" pitchFamily="34" charset="0"/>
              </a:rPr>
              <a:t>в ближайшее десятилетие на инфляцию и процентные ставки также повлияет адаптация к масштабным изменениям климата.»</a:t>
            </a:r>
          </a:p>
        </p:txBody>
      </p:sp>
      <p:sp>
        <p:nvSpPr>
          <p:cNvPr id="12" name="DXY">
            <a:extLst>
              <a:ext uri="{FF2B5EF4-FFF2-40B4-BE49-F238E27FC236}">
                <a16:creationId xmlns:a16="http://schemas.microsoft.com/office/drawing/2014/main" id="{2E796BC6-D39B-53D9-116B-2AF43F89C73D}"/>
              </a:ext>
            </a:extLst>
          </p:cNvPr>
          <p:cNvSpPr txBox="1">
            <a:spLocks/>
          </p:cNvSpPr>
          <p:nvPr/>
        </p:nvSpPr>
        <p:spPr>
          <a:xfrm>
            <a:off x="10004915" y="11199044"/>
            <a:ext cx="4950939" cy="137868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marL="0" marR="0" indent="0" algn="l" defTabSz="1828800" latinLnBrk="0">
              <a:lnSpc>
                <a:spcPct val="90000"/>
              </a:lnSpc>
              <a:spcBef>
                <a:spcPts val="2000"/>
              </a:spcBef>
              <a:spcAft>
                <a:spcPts val="0"/>
              </a:spcAft>
              <a:buClrTx/>
              <a:buSzTx/>
              <a:buFontTx/>
              <a:buNone/>
              <a:tabLst/>
              <a:defRPr sz="6500" b="0" i="0" u="none" strike="noStrike" cap="none" spc="0" baseline="0">
                <a:solidFill>
                  <a:srgbClr val="FFFFFF"/>
                </a:solidFill>
                <a:uFillTx/>
                <a:latin typeface="Graphik RBC LC Semibold"/>
                <a:ea typeface="Graphik RBC LC Semibold"/>
                <a:cs typeface="Graphik RBC LC Semibold"/>
                <a:sym typeface="Graphik RBC LC Semibold"/>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ru-RU" sz="3400" dirty="0">
                <a:latin typeface="Graphik RBC LC Regular" panose="020B0503030202060203" pitchFamily="34" charset="0"/>
              </a:rPr>
              <a:t>Рост товарооборота</a:t>
            </a:r>
          </a:p>
          <a:p>
            <a:pPr hangingPunct="1"/>
            <a:r>
              <a:rPr lang="ru-RU" sz="3400" dirty="0">
                <a:latin typeface="Graphik RBC LC Regular" panose="020B0503030202060203" pitchFamily="34" charset="0"/>
              </a:rPr>
              <a:t>в 2023 г:</a:t>
            </a:r>
            <a:endParaRPr lang="en-GB" sz="3400" dirty="0">
              <a:latin typeface="Graphik RBC LC Regular" panose="020B0503030202060203" pitchFamily="34" charset="0"/>
            </a:endParaRPr>
          </a:p>
        </p:txBody>
      </p:sp>
      <p:sp>
        <p:nvSpPr>
          <p:cNvPr id="13" name="+17,62%">
            <a:extLst>
              <a:ext uri="{FF2B5EF4-FFF2-40B4-BE49-F238E27FC236}">
                <a16:creationId xmlns:a16="http://schemas.microsoft.com/office/drawing/2014/main" id="{6C5722D6-39AC-8783-0976-CDEC97768008}"/>
              </a:ext>
            </a:extLst>
          </p:cNvPr>
          <p:cNvSpPr txBox="1"/>
          <p:nvPr/>
        </p:nvSpPr>
        <p:spPr>
          <a:xfrm>
            <a:off x="14551274" y="11103557"/>
            <a:ext cx="6838452" cy="156965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ctr" defTabSz="457200">
              <a:lnSpc>
                <a:spcPts val="10100"/>
              </a:lnSpc>
              <a:defRPr sz="7600">
                <a:solidFill>
                  <a:srgbClr val="00AB61"/>
                </a:solidFill>
                <a:latin typeface="Graphik RBC LC Bold"/>
                <a:ea typeface="Graphik RBC LC Bold"/>
                <a:cs typeface="Graphik RBC LC Bold"/>
                <a:sym typeface="Graphik RBC LC Bold"/>
              </a:defRPr>
            </a:lvl1pPr>
          </a:lstStyle>
          <a:p>
            <a:pPr algn="l">
              <a:lnSpc>
                <a:spcPct val="100000"/>
              </a:lnSpc>
              <a:spcBef>
                <a:spcPts val="600"/>
              </a:spcBef>
            </a:pPr>
            <a:r>
              <a:rPr lang="ru-RU" sz="9000" dirty="0">
                <a:solidFill>
                  <a:srgbClr val="C00000"/>
                </a:solidFill>
              </a:rPr>
              <a:t>1% </a:t>
            </a:r>
            <a:r>
              <a:rPr lang="ru-RU" sz="3400" dirty="0">
                <a:solidFill>
                  <a:schemeClr val="tx1">
                    <a:lumMod val="50000"/>
                    <a:lumOff val="50000"/>
                  </a:schemeClr>
                </a:solidFill>
                <a:latin typeface="Graphik RBC LC Regular" panose="020B0503030202060203" pitchFamily="34" charset="0"/>
              </a:rPr>
              <a:t>(планировался 3,4%)</a:t>
            </a:r>
            <a:endParaRPr sz="3400" dirty="0">
              <a:solidFill>
                <a:schemeClr val="tx1">
                  <a:lumMod val="50000"/>
                  <a:lumOff val="50000"/>
                </a:schemeClr>
              </a:solidFill>
              <a:latin typeface="Graphik RBC LC Regular" panose="020B0503030202060203" pitchFamily="34" charset="0"/>
            </a:endParaRPr>
          </a:p>
        </p:txBody>
      </p:sp>
      <p:sp>
        <p:nvSpPr>
          <p:cNvPr id="15" name="TextBox 14">
            <a:extLst>
              <a:ext uri="{FF2B5EF4-FFF2-40B4-BE49-F238E27FC236}">
                <a16:creationId xmlns:a16="http://schemas.microsoft.com/office/drawing/2014/main" id="{B251E45A-3951-B492-FD83-7F326AE94C8D}"/>
              </a:ext>
            </a:extLst>
          </p:cNvPr>
          <p:cNvSpPr txBox="1"/>
          <p:nvPr/>
        </p:nvSpPr>
        <p:spPr>
          <a:xfrm>
            <a:off x="707708" y="2459902"/>
            <a:ext cx="1400492" cy="6155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400" dirty="0">
                <a:solidFill>
                  <a:schemeClr val="bg1"/>
                </a:solidFill>
              </a:rPr>
              <a:t>2008</a:t>
            </a:r>
            <a:endParaRPr lang="en-RU" sz="3400" dirty="0">
              <a:solidFill>
                <a:schemeClr val="bg1"/>
              </a:solidFill>
            </a:endParaRPr>
          </a:p>
        </p:txBody>
      </p:sp>
      <p:sp>
        <p:nvSpPr>
          <p:cNvPr id="19" name="ИС2022">
            <a:extLst>
              <a:ext uri="{FF2B5EF4-FFF2-40B4-BE49-F238E27FC236}">
                <a16:creationId xmlns:a16="http://schemas.microsoft.com/office/drawing/2014/main" id="{C22D0C8E-97B1-FE51-DC9A-ED87D1ECF147}"/>
              </a:ext>
            </a:extLst>
          </p:cNvPr>
          <p:cNvSpPr txBox="1">
            <a:spLocks/>
          </p:cNvSpPr>
          <p:nvPr/>
        </p:nvSpPr>
        <p:spPr>
          <a:xfrm>
            <a:off x="707708" y="12867207"/>
            <a:ext cx="4950939"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spAutoFit/>
          </a:bodyPr>
          <a:lstStyle>
            <a:lvl1pPr marL="0" marR="0" indent="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1pPr>
            <a:lvl2pPr marL="0" marR="0" indent="228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2pPr>
            <a:lvl3pPr marL="0" marR="0" indent="457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3pPr>
            <a:lvl4pPr marL="0" marR="0" indent="685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4pPr>
            <a:lvl5pPr marL="0" marR="0" indent="9144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5pPr>
            <a:lvl6pPr marL="0" marR="0" indent="11430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6pPr>
            <a:lvl7pPr marL="0" marR="0" indent="13716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7pPr>
            <a:lvl8pPr marL="0" marR="0" indent="16002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8pPr>
            <a:lvl9pPr marL="0" marR="0" indent="1828800" algn="l" defTabSz="1828800" latinLnBrk="0">
              <a:lnSpc>
                <a:spcPct val="100000"/>
              </a:lnSpc>
              <a:spcBef>
                <a:spcPts val="2000"/>
              </a:spcBef>
              <a:spcAft>
                <a:spcPts val="0"/>
              </a:spcAft>
              <a:buClrTx/>
              <a:buSzTx/>
              <a:buFontTx/>
              <a:buNone/>
              <a:tabLst/>
              <a:defRPr sz="6000" b="0" i="0" u="none" strike="noStrike" cap="none" spc="0" baseline="0">
                <a:solidFill>
                  <a:srgbClr val="FFFFFF"/>
                </a:solidFill>
                <a:uFillTx/>
                <a:latin typeface="+mj-lt"/>
                <a:ea typeface="+mj-ea"/>
                <a:cs typeface="+mj-cs"/>
                <a:sym typeface="Graphik RBC LC Regular"/>
              </a:defRPr>
            </a:lvl9pPr>
          </a:lstStyle>
          <a:p>
            <a:pPr hangingPunct="1"/>
            <a:r>
              <a:rPr lang="en-US" sz="2000" dirty="0" err="1">
                <a:latin typeface="durik" pitchFamily="2" charset="0"/>
              </a:rPr>
              <a:t>Izmeni</a:t>
            </a:r>
            <a:r>
              <a:rPr lang="en-US" sz="2000" dirty="0">
                <a:latin typeface="durik" pitchFamily="2" charset="0"/>
              </a:rPr>
              <a:t> </a:t>
            </a:r>
            <a:r>
              <a:rPr lang="en-US" sz="2000" dirty="0" err="1">
                <a:latin typeface="durik" pitchFamily="2" charset="0"/>
              </a:rPr>
              <a:t>soznanie</a:t>
            </a:r>
            <a:r>
              <a:rPr lang="en-US" sz="2000" dirty="0">
                <a:latin typeface="durik" pitchFamily="2" charset="0"/>
              </a:rPr>
              <a:t> 2022</a:t>
            </a:r>
          </a:p>
        </p:txBody>
      </p:sp>
      <p:sp>
        <p:nvSpPr>
          <p:cNvPr id="20" name="TextBox 19">
            <a:extLst>
              <a:ext uri="{FF2B5EF4-FFF2-40B4-BE49-F238E27FC236}">
                <a16:creationId xmlns:a16="http://schemas.microsoft.com/office/drawing/2014/main" id="{3D78E10B-90DF-FB24-C8D7-0698B8ABECAA}"/>
              </a:ext>
            </a:extLst>
          </p:cNvPr>
          <p:cNvSpPr txBox="1"/>
          <p:nvPr/>
        </p:nvSpPr>
        <p:spPr>
          <a:xfrm>
            <a:off x="728341" y="3053221"/>
            <a:ext cx="1400492" cy="6155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400" dirty="0">
                <a:solidFill>
                  <a:schemeClr val="bg1"/>
                </a:solidFill>
              </a:rPr>
              <a:t>2016</a:t>
            </a:r>
            <a:endParaRPr lang="en-RU" sz="3400" dirty="0">
              <a:solidFill>
                <a:schemeClr val="bg1"/>
              </a:solidFill>
            </a:endParaRPr>
          </a:p>
        </p:txBody>
      </p:sp>
      <p:sp>
        <p:nvSpPr>
          <p:cNvPr id="23" name="TextBox 22">
            <a:extLst>
              <a:ext uri="{FF2B5EF4-FFF2-40B4-BE49-F238E27FC236}">
                <a16:creationId xmlns:a16="http://schemas.microsoft.com/office/drawing/2014/main" id="{3CE8C428-D0EC-4B05-7A94-1CAACA552D27}"/>
              </a:ext>
            </a:extLst>
          </p:cNvPr>
          <p:cNvSpPr txBox="1"/>
          <p:nvPr/>
        </p:nvSpPr>
        <p:spPr>
          <a:xfrm>
            <a:off x="728341" y="3614856"/>
            <a:ext cx="1400492" cy="6155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400" dirty="0">
                <a:solidFill>
                  <a:schemeClr val="bg1"/>
                </a:solidFill>
              </a:rPr>
              <a:t>2017</a:t>
            </a:r>
            <a:endParaRPr lang="en-RU" sz="3400" dirty="0">
              <a:solidFill>
                <a:schemeClr val="bg1"/>
              </a:solidFill>
            </a:endParaRPr>
          </a:p>
        </p:txBody>
      </p:sp>
      <p:sp>
        <p:nvSpPr>
          <p:cNvPr id="24" name="TextBox 23">
            <a:extLst>
              <a:ext uri="{FF2B5EF4-FFF2-40B4-BE49-F238E27FC236}">
                <a16:creationId xmlns:a16="http://schemas.microsoft.com/office/drawing/2014/main" id="{A9178226-F053-5B51-675B-3283387B3FC5}"/>
              </a:ext>
            </a:extLst>
          </p:cNvPr>
          <p:cNvSpPr txBox="1"/>
          <p:nvPr/>
        </p:nvSpPr>
        <p:spPr>
          <a:xfrm>
            <a:off x="728341" y="4175033"/>
            <a:ext cx="1400492" cy="6155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400" dirty="0">
                <a:solidFill>
                  <a:schemeClr val="bg1"/>
                </a:solidFill>
              </a:rPr>
              <a:t>2018</a:t>
            </a:r>
            <a:endParaRPr lang="en-RU" sz="3400" dirty="0">
              <a:solidFill>
                <a:schemeClr val="bg1"/>
              </a:solidFill>
            </a:endParaRPr>
          </a:p>
        </p:txBody>
      </p:sp>
      <p:sp>
        <p:nvSpPr>
          <p:cNvPr id="25" name="TextBox 24">
            <a:extLst>
              <a:ext uri="{FF2B5EF4-FFF2-40B4-BE49-F238E27FC236}">
                <a16:creationId xmlns:a16="http://schemas.microsoft.com/office/drawing/2014/main" id="{08DB1B39-41BE-F397-A1B4-2EDF2486C7D7}"/>
              </a:ext>
            </a:extLst>
          </p:cNvPr>
          <p:cNvSpPr txBox="1"/>
          <p:nvPr/>
        </p:nvSpPr>
        <p:spPr>
          <a:xfrm>
            <a:off x="707708" y="5308406"/>
            <a:ext cx="1400492" cy="6155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400" dirty="0">
                <a:solidFill>
                  <a:schemeClr val="bg1"/>
                </a:solidFill>
              </a:rPr>
              <a:t>2020</a:t>
            </a:r>
            <a:endParaRPr lang="en-RU" sz="3400" dirty="0">
              <a:solidFill>
                <a:schemeClr val="bg1"/>
              </a:solidFill>
            </a:endParaRPr>
          </a:p>
        </p:txBody>
      </p:sp>
      <p:sp>
        <p:nvSpPr>
          <p:cNvPr id="26" name="TextBox 25">
            <a:extLst>
              <a:ext uri="{FF2B5EF4-FFF2-40B4-BE49-F238E27FC236}">
                <a16:creationId xmlns:a16="http://schemas.microsoft.com/office/drawing/2014/main" id="{F06C984E-E663-87C4-1F5C-ADE6FD3A82A4}"/>
              </a:ext>
            </a:extLst>
          </p:cNvPr>
          <p:cNvSpPr txBox="1"/>
          <p:nvPr/>
        </p:nvSpPr>
        <p:spPr>
          <a:xfrm>
            <a:off x="707708" y="5903800"/>
            <a:ext cx="1400492" cy="6155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400" dirty="0">
                <a:solidFill>
                  <a:schemeClr val="bg1"/>
                </a:solidFill>
              </a:rPr>
              <a:t>2022</a:t>
            </a:r>
            <a:endParaRPr lang="en-RU" sz="3400" dirty="0">
              <a:solidFill>
                <a:schemeClr val="bg1"/>
              </a:solidFill>
            </a:endParaRPr>
          </a:p>
        </p:txBody>
      </p:sp>
      <p:sp>
        <p:nvSpPr>
          <p:cNvPr id="28" name="TextBox 27">
            <a:extLst>
              <a:ext uri="{FF2B5EF4-FFF2-40B4-BE49-F238E27FC236}">
                <a16:creationId xmlns:a16="http://schemas.microsoft.com/office/drawing/2014/main" id="{EA6F8E44-16AF-1F83-F3C7-00B9F310970F}"/>
              </a:ext>
            </a:extLst>
          </p:cNvPr>
          <p:cNvSpPr txBox="1"/>
          <p:nvPr/>
        </p:nvSpPr>
        <p:spPr>
          <a:xfrm>
            <a:off x="13665200" y="5637369"/>
            <a:ext cx="8618034" cy="113877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r" defTabSz="1828800" rtl="0" eaLnBrk="1" fontAlgn="auto" latinLnBrk="0" hangingPunct="0">
              <a:lnSpc>
                <a:spcPct val="100000"/>
              </a:lnSpc>
              <a:spcBef>
                <a:spcPts val="0"/>
              </a:spcBef>
              <a:spcAft>
                <a:spcPts val="0"/>
              </a:spcAft>
              <a:buClrTx/>
              <a:buSzTx/>
              <a:buFontTx/>
              <a:buNone/>
              <a:tabLst/>
              <a:defRPr/>
            </a:pPr>
            <a:r>
              <a:rPr kumimoji="0" lang="ru-RU" sz="3400" b="0" i="1" u="none" strike="noStrike" kern="0" cap="none" spc="0" normalizeH="0" baseline="0" noProof="0" dirty="0">
                <a:ln>
                  <a:noFill/>
                </a:ln>
                <a:solidFill>
                  <a:srgbClr val="000000">
                    <a:lumMod val="50000"/>
                    <a:lumOff val="50000"/>
                  </a:srgbClr>
                </a:solidFill>
                <a:effectLst/>
                <a:uLnTx/>
                <a:uFillTx/>
                <a:latin typeface="Graphik RBC LC Regular" panose="020B0503030202060203" pitchFamily="34" charset="0"/>
                <a:sym typeface="Graphik RBC LC Regular"/>
              </a:rPr>
              <a:t>Адам </a:t>
            </a:r>
            <a:r>
              <a:rPr kumimoji="0" lang="ru-RU" sz="3400" b="0" i="1" u="none" strike="noStrike" kern="0" cap="none" spc="0" normalizeH="0" baseline="0" noProof="0" dirty="0" err="1">
                <a:ln>
                  <a:noFill/>
                </a:ln>
                <a:solidFill>
                  <a:srgbClr val="000000">
                    <a:lumMod val="50000"/>
                    <a:lumOff val="50000"/>
                  </a:srgbClr>
                </a:solidFill>
                <a:effectLst/>
                <a:uLnTx/>
                <a:uFillTx/>
                <a:latin typeface="Graphik RBC LC Regular" panose="020B0503030202060203" pitchFamily="34" charset="0"/>
                <a:sym typeface="Graphik RBC LC Regular"/>
              </a:rPr>
              <a:t>Позен</a:t>
            </a:r>
            <a:r>
              <a:rPr kumimoji="0" lang="ru-RU" sz="3400" b="0" i="1" u="none" strike="noStrike" kern="0" cap="none" spc="0" normalizeH="0" baseline="0" noProof="0" dirty="0">
                <a:ln>
                  <a:noFill/>
                </a:ln>
                <a:solidFill>
                  <a:srgbClr val="000000">
                    <a:lumMod val="50000"/>
                    <a:lumOff val="50000"/>
                  </a:srgbClr>
                </a:solidFill>
                <a:effectLst/>
                <a:uLnTx/>
                <a:uFillTx/>
                <a:latin typeface="Graphik RBC LC Regular" panose="020B0503030202060203" pitchFamily="34" charset="0"/>
                <a:sym typeface="Graphik RBC LC Regular"/>
              </a:rPr>
              <a:t>, Президент Института мировой экономики Петерсона</a:t>
            </a:r>
            <a:endParaRPr kumimoji="0" lang="en-RU" sz="3400" b="0" i="1" u="none" strike="noStrike" kern="0" cap="none" spc="0" normalizeH="0" baseline="0" noProof="0" dirty="0">
              <a:ln>
                <a:noFill/>
              </a:ln>
              <a:solidFill>
                <a:srgbClr val="000000">
                  <a:lumMod val="50000"/>
                  <a:lumOff val="50000"/>
                </a:srgbClr>
              </a:solidFill>
              <a:effectLst/>
              <a:uLnTx/>
              <a:uFillTx/>
              <a:latin typeface="Graphik RBC LC Regular" panose="020B0503030202060203" pitchFamily="34" charset="0"/>
              <a:sym typeface="Graphik RBC LC Regular"/>
            </a:endParaRPr>
          </a:p>
        </p:txBody>
      </p:sp>
      <p:sp>
        <p:nvSpPr>
          <p:cNvPr id="30" name="TextBox 29">
            <a:extLst>
              <a:ext uri="{FF2B5EF4-FFF2-40B4-BE49-F238E27FC236}">
                <a16:creationId xmlns:a16="http://schemas.microsoft.com/office/drawing/2014/main" id="{1B3436C6-8243-C52E-0A88-8F2769F9F149}"/>
              </a:ext>
            </a:extLst>
          </p:cNvPr>
          <p:cNvSpPr txBox="1"/>
          <p:nvPr/>
        </p:nvSpPr>
        <p:spPr>
          <a:xfrm>
            <a:off x="13665200" y="9703174"/>
            <a:ext cx="8610600" cy="113877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r" defTabSz="1828800" rtl="0" eaLnBrk="1" fontAlgn="auto" latinLnBrk="0" hangingPunct="0">
              <a:lnSpc>
                <a:spcPct val="100000"/>
              </a:lnSpc>
              <a:spcBef>
                <a:spcPts val="0"/>
              </a:spcBef>
              <a:spcAft>
                <a:spcPts val="0"/>
              </a:spcAft>
              <a:buClrTx/>
              <a:buSzTx/>
              <a:buFontTx/>
              <a:buNone/>
              <a:tabLst/>
              <a:defRPr/>
            </a:pPr>
            <a:r>
              <a:rPr kumimoji="0" lang="ru-RU" sz="3400" b="0" i="1" u="none" strike="noStrike" kern="0" cap="none" spc="0" normalizeH="0" baseline="0" noProof="0" dirty="0">
                <a:ln>
                  <a:noFill/>
                </a:ln>
                <a:solidFill>
                  <a:srgbClr val="000000">
                    <a:lumMod val="50000"/>
                    <a:lumOff val="50000"/>
                  </a:srgbClr>
                </a:solidFill>
                <a:effectLst/>
                <a:uLnTx/>
                <a:uFillTx/>
                <a:latin typeface="Graphik RBC LC Regular" panose="020B0503030202060203" pitchFamily="34" charset="0"/>
                <a:sym typeface="Graphik RBC LC Regular"/>
              </a:rPr>
              <a:t>Марк </a:t>
            </a:r>
            <a:r>
              <a:rPr kumimoji="0" lang="ru-RU" sz="3400" b="0" i="1" u="none" strike="noStrike" kern="0" cap="none" spc="0" normalizeH="0" baseline="0" noProof="0" dirty="0" err="1">
                <a:ln>
                  <a:noFill/>
                </a:ln>
                <a:solidFill>
                  <a:srgbClr val="000000">
                    <a:lumMod val="50000"/>
                    <a:lumOff val="50000"/>
                  </a:srgbClr>
                </a:solidFill>
                <a:effectLst/>
                <a:uLnTx/>
                <a:uFillTx/>
                <a:latin typeface="Graphik RBC LC Regular" panose="020B0503030202060203" pitchFamily="34" charset="0"/>
                <a:sym typeface="Graphik RBC LC Regular"/>
              </a:rPr>
              <a:t>Карни</a:t>
            </a:r>
            <a:r>
              <a:rPr kumimoji="0" lang="ru-RU" sz="3400" b="0" i="1" u="none" strike="noStrike" kern="0" cap="none" spc="0" normalizeH="0" baseline="0" noProof="0" dirty="0">
                <a:ln>
                  <a:noFill/>
                </a:ln>
                <a:solidFill>
                  <a:srgbClr val="000000">
                    <a:lumMod val="50000"/>
                    <a:lumOff val="50000"/>
                  </a:srgbClr>
                </a:solidFill>
                <a:effectLst/>
                <a:uLnTx/>
                <a:uFillTx/>
                <a:latin typeface="Graphik RBC LC Regular" panose="020B0503030202060203" pitchFamily="34" charset="0"/>
                <a:sym typeface="Graphik RBC LC Regular"/>
              </a:rPr>
              <a:t>, бывший управляющий Банка Англии и Банка Канады</a:t>
            </a:r>
            <a:endParaRPr kumimoji="0" lang="en-RU" sz="3400" b="0" i="1" u="none" strike="noStrike" kern="0" cap="none" spc="0" normalizeH="0" baseline="0" noProof="0" dirty="0">
              <a:ln>
                <a:noFill/>
              </a:ln>
              <a:solidFill>
                <a:srgbClr val="000000">
                  <a:lumMod val="50000"/>
                  <a:lumOff val="50000"/>
                </a:srgbClr>
              </a:solidFill>
              <a:effectLst/>
              <a:uLnTx/>
              <a:uFillTx/>
              <a:latin typeface="Graphik RBC LC Regular" panose="020B0503030202060203" pitchFamily="34" charset="0"/>
              <a:sym typeface="Graphik RBC LC Regular"/>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animBg="1"/>
      <p:bldP spid="13" grpId="0" animBg="1"/>
      <p:bldP spid="28" grpId="0"/>
      <p:bldP spid="30" grpId="0"/>
    </p:bldLst>
  </p:timing>
</p:sld>
</file>

<file path=ppt/theme/theme1.xml><?xml version="1.0" encoding="utf-8"?>
<a:theme xmlns:a="http://schemas.openxmlformats.org/drawingml/2006/main" name="Office Theme">
  <a:themeElements>
    <a:clrScheme name="Office Theme">
      <a:dk1>
        <a:srgbClr val="000000"/>
      </a:dk1>
      <a:lt1>
        <a:srgbClr val="F2F2F2"/>
      </a:lt1>
      <a:dk2>
        <a:srgbClr val="A7A7A7"/>
      </a:dk2>
      <a:lt2>
        <a:srgbClr val="535353"/>
      </a:lt2>
      <a:accent1>
        <a:srgbClr val="549E39"/>
      </a:accent1>
      <a:accent2>
        <a:srgbClr val="8AB833"/>
      </a:accent2>
      <a:accent3>
        <a:srgbClr val="C0CF3A"/>
      </a:accent3>
      <a:accent4>
        <a:srgbClr val="029676"/>
      </a:accent4>
      <a:accent5>
        <a:srgbClr val="4AB5C4"/>
      </a:accent5>
      <a:accent6>
        <a:srgbClr val="0989B1"/>
      </a:accent6>
      <a:hlink>
        <a:srgbClr val="0000FF"/>
      </a:hlink>
      <a:folHlink>
        <a:srgbClr val="FF00FF"/>
      </a:folHlink>
    </a:clrScheme>
    <a:fontScheme name="Office Theme">
      <a:majorFont>
        <a:latin typeface="Graphik RBC LC Regular"/>
        <a:ea typeface="Graphik RBC LC Regular"/>
        <a:cs typeface="Graphik RBC LC Regular"/>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3C8A4">
            <a:alpha val="50000"/>
          </a:srgb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rnd">
          <a:solidFill>
            <a:srgbClr val="535353"/>
          </a:solidFill>
          <a:custDash>
            <a:ds d="100000" sp="200000"/>
          </a:custDash>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Graphik RBC LC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49E39"/>
      </a:accent1>
      <a:accent2>
        <a:srgbClr val="8AB833"/>
      </a:accent2>
      <a:accent3>
        <a:srgbClr val="C0CF3A"/>
      </a:accent3>
      <a:accent4>
        <a:srgbClr val="029676"/>
      </a:accent4>
      <a:accent5>
        <a:srgbClr val="4AB5C4"/>
      </a:accent5>
      <a:accent6>
        <a:srgbClr val="0989B1"/>
      </a:accent6>
      <a:hlink>
        <a:srgbClr val="0000FF"/>
      </a:hlink>
      <a:folHlink>
        <a:srgbClr val="FF00FF"/>
      </a:folHlink>
    </a:clrScheme>
    <a:fontScheme name="Office Theme">
      <a:majorFont>
        <a:latin typeface="Graphik RBC LC Regular"/>
        <a:ea typeface="Graphik RBC LC Regular"/>
        <a:cs typeface="Graphik RBC LC Regular"/>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3C8A4">
            <a:alpha val="50000"/>
          </a:srgb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rnd">
          <a:solidFill>
            <a:srgbClr val="535353"/>
          </a:solidFill>
          <a:custDash>
            <a:ds d="100000" sp="200000"/>
          </a:custDash>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Graphik RBC LC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1729</TotalTime>
  <Words>3326</Words>
  <Application>Microsoft Macintosh PowerPoint</Application>
  <PresentationFormat>Custom</PresentationFormat>
  <Paragraphs>1147</Paragraphs>
  <Slides>50</Slides>
  <Notes>16</Notes>
  <HiddenSlides>1</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Arial</vt:lpstr>
      <vt:lpstr>durik</vt:lpstr>
      <vt:lpstr>Graphik RBC LC Bold</vt:lpstr>
      <vt:lpstr>Graphik RBC LC Medium</vt:lpstr>
      <vt:lpstr>Graphik RBC LC Regular</vt:lpstr>
      <vt:lpstr>Graphik RBC LC Semibold</vt:lpstr>
      <vt:lpstr>GraphikCy</vt:lpstr>
      <vt:lpstr>Helvetica Light</vt:lpstr>
      <vt:lpstr>Helvetica Neue</vt:lpstr>
      <vt:lpstr>System Font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Andrey Sikorskiy</cp:lastModifiedBy>
  <cp:revision>58</cp:revision>
  <dcterms:modified xsi:type="dcterms:W3CDTF">2022-10-08T01:25:15Z</dcterms:modified>
</cp:coreProperties>
</file>