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9752000" cx="17337075"/>
  <p:notesSz cx="6858000" cy="9144000"/>
  <p:embeddedFontLst>
    <p:embeddedFont>
      <p:font typeface="Play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 pos="54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7" roundtripDataSignature="AMtx7mifklWMJhy6ljfEYKq1uT+zNN51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E78A51-DE2B-4462-A9C5-5B5252D15930}">
  <a:tblStyle styleId="{95E78A51-DE2B-4462-A9C5-5B5252D15930}" styleName="Table_0">
    <a:wholeTbl>
      <a:tcTxStyle b="off" i="off">
        <a:font>
          <a:latin typeface="GT Eesti Pro Display"/>
          <a:ea typeface="GT Eesti Pro Display"/>
          <a:cs typeface="GT Eesti Pro Display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4EA"/>
          </a:solidFill>
        </a:fill>
      </a:tcStyle>
    </a:wholeTbl>
    <a:band1H>
      <a:tcTxStyle/>
      <a:tcStyle>
        <a:fill>
          <a:solidFill>
            <a:srgbClr val="CDE9D2"/>
          </a:solidFill>
        </a:fill>
      </a:tcStyle>
    </a:band1H>
    <a:band2H>
      <a:tcTxStyle/>
    </a:band2H>
    <a:band1V>
      <a:tcTxStyle/>
      <a:tcStyle>
        <a:fill>
          <a:solidFill>
            <a:srgbClr val="CDE9D2"/>
          </a:solidFill>
        </a:fill>
      </a:tcStyle>
    </a:band1V>
    <a:band2V>
      <a:tcTxStyle/>
    </a:band2V>
    <a:lastCol>
      <a:tcTxStyle b="on" i="off">
        <a:font>
          <a:latin typeface="GT Eesti Pro Display"/>
          <a:ea typeface="GT Eesti Pro Display"/>
          <a:cs typeface="GT Eesti Pro Display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GT Eesti Pro Display"/>
          <a:ea typeface="GT Eesti Pro Display"/>
          <a:cs typeface="GT Eesti Pro Display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GT Eesti Pro Display"/>
          <a:ea typeface="GT Eesti Pro Display"/>
          <a:cs typeface="GT Eesti Pro Display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GT Eesti Pro Display"/>
          <a:ea typeface="GT Eesti Pro Display"/>
          <a:cs typeface="GT Eesti Pro Display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54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lay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Play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&#1050;&#1085;&#1080;&#1075;&#1072;3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2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2">
                        <a:lumMod val="40000"/>
                        <a:lumOff val="60000"/>
                        <a:alpha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Junior</c:v>
                </c:pt>
                <c:pt idx="1">
                  <c:v>BigB</c:v>
                </c:pt>
                <c:pt idx="2">
                  <c:v>Junior</c:v>
                </c:pt>
                <c:pt idx="3">
                  <c:v>BigB</c:v>
                </c:pt>
                <c:pt idx="4">
                  <c:v>BigB</c:v>
                </c:pt>
                <c:pt idx="5">
                  <c:v>BigB</c:v>
                </c:pt>
                <c:pt idx="6">
                  <c:v>Other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0.19</c:v>
                </c:pt>
                <c:pt idx="1">
                  <c:v>0.14000000000000001</c:v>
                </c:pt>
                <c:pt idx="2">
                  <c:v>0.06</c:v>
                </c:pt>
                <c:pt idx="3">
                  <c:v>0.05</c:v>
                </c:pt>
                <c:pt idx="4">
                  <c:v>0.03</c:v>
                </c:pt>
                <c:pt idx="5">
                  <c:v>0.03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5-45D2-AA0C-F500013D1A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rgbClr val="D8F8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Junior</c:v>
                </c:pt>
                <c:pt idx="1">
                  <c:v>BigB</c:v>
                </c:pt>
                <c:pt idx="2">
                  <c:v>Junior</c:v>
                </c:pt>
                <c:pt idx="3">
                  <c:v>BigB</c:v>
                </c:pt>
                <c:pt idx="4">
                  <c:v>BigB</c:v>
                </c:pt>
                <c:pt idx="5">
                  <c:v>BigB</c:v>
                </c:pt>
                <c:pt idx="6">
                  <c:v>Other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0.21</c:v>
                </c:pt>
                <c:pt idx="1">
                  <c:v>0.12</c:v>
                </c:pt>
                <c:pt idx="2">
                  <c:v>0.03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F5-45D2-AA0C-F500013D1A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-30"/>
        <c:axId val="1502986832"/>
        <c:axId val="1502983088"/>
      </c:barChart>
      <c:catAx>
        <c:axId val="15029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983088"/>
        <c:crosses val="autoZero"/>
        <c:auto val="1"/>
        <c:lblAlgn val="ctr"/>
        <c:lblOffset val="100"/>
        <c:noMultiLvlLbl val="0"/>
      </c:catAx>
      <c:valAx>
        <c:axId val="15029830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029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63949343728505"/>
          <c:y val="7.8248646420964088E-2"/>
          <c:w val="0.47562287931597724"/>
          <c:h val="0.8410496064267529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бюджета</c:v>
                </c:pt>
              </c:strCache>
            </c:strRef>
          </c:tx>
          <c:spPr>
            <a:ln>
              <a:solidFill>
                <a:schemeClr val="bg1">
                  <a:alpha val="4500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23-4901-8A69-B208AA0A75B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23-4901-8A69-B208AA0A75B0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23-4901-8A69-B208AA0A75B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23-4901-8A69-B208AA0A75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23-4901-8A69-B208AA0A75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bg1">
                    <a:alpha val="4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23-4901-8A69-B208AA0A75B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623-4901-8A69-B208AA0A75B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623-4901-8A69-B208AA0A75B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623-4901-8A69-B208AA0A7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Участие в ТВ с Ozon</c:v>
                </c:pt>
                <c:pt idx="1">
                  <c:v>Direct-коммуникация</c:v>
                </c:pt>
                <c:pt idx="2">
                  <c:v>Медийная реклама</c:v>
                </c:pt>
                <c:pt idx="3">
                  <c:v>Товарная реклама</c:v>
                </c:pt>
                <c:pt idx="4">
                  <c:v>Брендовая полка</c:v>
                </c:pt>
                <c:pt idx="5">
                  <c:v>Баллы за отзывы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0.46395765447653031</c:v>
                </c:pt>
                <c:pt idx="1">
                  <c:v>0.33540494289031481</c:v>
                </c:pt>
                <c:pt idx="2">
                  <c:v>9.6269828277053715E-2</c:v>
                </c:pt>
                <c:pt idx="3">
                  <c:v>3.1839835746407724E-2</c:v>
                </c:pt>
                <c:pt idx="4">
                  <c:v>3.9084124349510176E-2</c:v>
                </c:pt>
                <c:pt idx="5">
                  <c:v>3.3443614260183226E-2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623-4901-8A69-B208AA0A7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2">
                        <a:lumMod val="40000"/>
                        <a:lumOff val="60000"/>
                        <a:alpha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Бренд 1</c:v>
                </c:pt>
                <c:pt idx="1">
                  <c:v>Бренд 2</c:v>
                </c:pt>
                <c:pt idx="2">
                  <c:v>Бренд 3</c:v>
                </c:pt>
                <c:pt idx="3">
                  <c:v>Бренд 4</c:v>
                </c:pt>
                <c:pt idx="4">
                  <c:v>Бренд 5</c:v>
                </c:pt>
                <c:pt idx="5">
                  <c:v>Бренд 6</c:v>
                </c:pt>
                <c:pt idx="6">
                  <c:v>Бренд 7</c:v>
                </c:pt>
                <c:pt idx="7">
                  <c:v>Бренд 8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0.23</c:v>
                </c:pt>
                <c:pt idx="1">
                  <c:v>0.19</c:v>
                </c:pt>
                <c:pt idx="2">
                  <c:v>0.18</c:v>
                </c:pt>
                <c:pt idx="3">
                  <c:v>0.13</c:v>
                </c:pt>
                <c:pt idx="4">
                  <c:v>0.1</c:v>
                </c:pt>
                <c:pt idx="5">
                  <c:v>0.08</c:v>
                </c:pt>
                <c:pt idx="6">
                  <c:v>0.04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9-4D19-B688-68185846A1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rgbClr val="D8F8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Бренд 1</c:v>
                </c:pt>
                <c:pt idx="1">
                  <c:v>Бренд 2</c:v>
                </c:pt>
                <c:pt idx="2">
                  <c:v>Бренд 3</c:v>
                </c:pt>
                <c:pt idx="3">
                  <c:v>Бренд 4</c:v>
                </c:pt>
                <c:pt idx="4">
                  <c:v>Бренд 5</c:v>
                </c:pt>
                <c:pt idx="5">
                  <c:v>Бренд 6</c:v>
                </c:pt>
                <c:pt idx="6">
                  <c:v>Бренд 7</c:v>
                </c:pt>
                <c:pt idx="7">
                  <c:v>Бренд 8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0.11</c:v>
                </c:pt>
                <c:pt idx="1">
                  <c:v>0.28999999999999998</c:v>
                </c:pt>
                <c:pt idx="2">
                  <c:v>0.1</c:v>
                </c:pt>
                <c:pt idx="3">
                  <c:v>0.18</c:v>
                </c:pt>
                <c:pt idx="4">
                  <c:v>0.09</c:v>
                </c:pt>
                <c:pt idx="5">
                  <c:v>0.13</c:v>
                </c:pt>
                <c:pt idx="6">
                  <c:v>0.05</c:v>
                </c:pt>
                <c:pt idx="7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9-4D19-B688-68185846A1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-18"/>
        <c:axId val="1502986832"/>
        <c:axId val="1502983088"/>
      </c:barChart>
      <c:catAx>
        <c:axId val="15029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983088"/>
        <c:crosses val="autoZero"/>
        <c:auto val="1"/>
        <c:lblAlgn val="ctr"/>
        <c:lblOffset val="100"/>
        <c:noMultiLvlLbl val="0"/>
      </c:catAx>
      <c:valAx>
        <c:axId val="15029830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029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2">
                        <a:lumMod val="40000"/>
                        <a:lumOff val="60000"/>
                        <a:alpha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Бренд 1</c:v>
                </c:pt>
                <c:pt idx="1">
                  <c:v>Бренд 2</c:v>
                </c:pt>
                <c:pt idx="2">
                  <c:v>Бренд 3</c:v>
                </c:pt>
                <c:pt idx="3">
                  <c:v>Бренд 4</c:v>
                </c:pt>
                <c:pt idx="4">
                  <c:v>Бренд 5</c:v>
                </c:pt>
                <c:pt idx="5">
                  <c:v>Бренд 6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0.59</c:v>
                </c:pt>
                <c:pt idx="1">
                  <c:v>0.24</c:v>
                </c:pt>
                <c:pt idx="2">
                  <c:v>7.0000000000000007E-2</c:v>
                </c:pt>
                <c:pt idx="3">
                  <c:v>0.05</c:v>
                </c:pt>
                <c:pt idx="4">
                  <c:v>0.03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9-4D19-B688-68185846A1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rgbClr val="D8F8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Бренд 1</c:v>
                </c:pt>
                <c:pt idx="1">
                  <c:v>Бренд 2</c:v>
                </c:pt>
                <c:pt idx="2">
                  <c:v>Бренд 3</c:v>
                </c:pt>
                <c:pt idx="3">
                  <c:v>Бренд 4</c:v>
                </c:pt>
                <c:pt idx="4">
                  <c:v>Бренд 5</c:v>
                </c:pt>
                <c:pt idx="5">
                  <c:v>Бренд 6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0.43</c:v>
                </c:pt>
                <c:pt idx="1">
                  <c:v>0.17</c:v>
                </c:pt>
                <c:pt idx="2">
                  <c:v>0.21</c:v>
                </c:pt>
                <c:pt idx="3">
                  <c:v>0.08</c:v>
                </c:pt>
                <c:pt idx="4">
                  <c:v>7.0000000000000007E-2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9-4D19-B688-68185846A1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4"/>
        <c:overlap val="-17"/>
        <c:axId val="1502986832"/>
        <c:axId val="1502983088"/>
      </c:barChart>
      <c:catAx>
        <c:axId val="15029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983088"/>
        <c:crosses val="autoZero"/>
        <c:auto val="1"/>
        <c:lblAlgn val="ctr"/>
        <c:lblOffset val="100"/>
        <c:noMultiLvlLbl val="0"/>
      </c:catAx>
      <c:valAx>
        <c:axId val="15029830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029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 b="1690" l="922" r="1491" t="1300"/>
          <a:stretch/>
        </p:blipFill>
        <p:spPr>
          <a:xfrm>
            <a:off x="0" y="-1"/>
            <a:ext cx="17337088" cy="975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 txBox="1"/>
          <p:nvPr>
            <p:ph type="title"/>
          </p:nvPr>
        </p:nvSpPr>
        <p:spPr>
          <a:xfrm>
            <a:off x="1081088" y="574676"/>
            <a:ext cx="15176500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" type="body"/>
          </p:nvPr>
        </p:nvSpPr>
        <p:spPr>
          <a:xfrm>
            <a:off x="1080000" y="2298700"/>
            <a:ext cx="15176500" cy="6190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—"/>
              <a:defRPr/>
            </a:lvl3pPr>
            <a:lvl4pPr indent="-342900" lvl="3" marL="18288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AutoNum type="arabicPeriod"/>
              <a:defRPr/>
            </a:lvl4pPr>
            <a:lvl5pPr indent="-342900" lvl="4" marL="2286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—"/>
              <a:defRPr/>
            </a:lvl5pPr>
            <a:lvl6pPr indent="-228600" lvl="5" marL="2743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—"/>
              <a:defRPr/>
            </a:lvl7pPr>
            <a:lvl8pPr indent="-342900" lvl="7" marL="3657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AutoNum type="arabicPeriod"/>
              <a:defRPr/>
            </a:lvl8pPr>
            <a:lvl9pPr indent="-342900" lvl="8" marL="411480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800"/>
              <a:buChar char="—"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43" name="Google Shape;43;p39"/>
          <p:cNvSpPr txBox="1"/>
          <p:nvPr>
            <p:ph idx="11" type="ftr"/>
          </p:nvPr>
        </p:nvSpPr>
        <p:spPr>
          <a:xfrm>
            <a:off x="1081088" y="8981463"/>
            <a:ext cx="12580937" cy="323850"/>
          </a:xfrm>
          <a:prstGeom prst="rect">
            <a:avLst/>
          </a:prstGeom>
          <a:noFill/>
          <a:ln>
            <a:noFill/>
          </a:ln>
        </p:spPr>
        <p:txBody>
          <a:bodyPr anchorCtr="0" anchor="b" bIns="6120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15729527" y="8970963"/>
            <a:ext cx="534098" cy="334350"/>
          </a:xfrm>
          <a:prstGeom prst="rect">
            <a:avLst/>
          </a:prstGeom>
          <a:noFill/>
          <a:ln>
            <a:noFill/>
          </a:ln>
        </p:spPr>
        <p:txBody>
          <a:bodyPr anchorCtr="0" anchor="b" bIns="54000" lIns="36000" spcFirstLastPara="1" rIns="3600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Слайд с заголовком">
  <p:cSld name="3_Слайд с заголовком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1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Слайд с заголовком">
  <p:cSld name="4_Слайд с заголовком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2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Слайд с заголовком">
  <p:cSld name="5_Слайд с заголовком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3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 с заголовком">
  <p:cSld name="Слайд с заголовком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4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Слайд с заголовком">
  <p:cSld name="2_Слайд с заголовком">
    <p:bg>
      <p:bgPr>
        <a:solidFill>
          <a:schemeClr val="dk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Слайд с заголовком">
  <p:cSld name="7_Слайд с заголовком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1"/>
            <a:ext cx="17336912" cy="97520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6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Слайд с заголовком">
  <p:cSld name="1_Слайд с заголовком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7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Слайд с заголовком">
  <p:cSld name="6_Слайд с заголовком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" y="-3975"/>
            <a:ext cx="17336912" cy="97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8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Ultr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1081088" y="574676"/>
            <a:ext cx="15176500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Ultra"/>
              <a:buNone/>
              <a:defRPr b="1" i="0" sz="4200" u="none" cap="none" strike="noStrik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1080000" y="2298700"/>
            <a:ext cx="15176500" cy="6190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"/>
              <a:buNone/>
              <a:defRPr b="0" i="0" sz="2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"/>
              <a:buNone/>
              <a:defRPr b="1" i="0" sz="2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—"/>
              <a:defRPr b="0" i="0" sz="2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ltra"/>
              <a:buAutoNum type="arabicPeriod"/>
              <a:defRPr b="0" i="0" sz="2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—"/>
              <a:defRPr b="0" i="0" sz="2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—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ltra"/>
              <a:buAutoNum type="arabicPeriod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800"/>
              <a:buFont typeface="Arial"/>
              <a:buChar char="—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1" type="ftr"/>
          </p:nvPr>
        </p:nvSpPr>
        <p:spPr>
          <a:xfrm>
            <a:off x="1081088" y="8981463"/>
            <a:ext cx="12580937" cy="323850"/>
          </a:xfrm>
          <a:prstGeom prst="rect">
            <a:avLst/>
          </a:prstGeom>
          <a:noFill/>
          <a:ln>
            <a:noFill/>
          </a:ln>
        </p:spPr>
        <p:txBody>
          <a:bodyPr anchorCtr="0" anchor="b" bIns="6120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56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2" type="sldNum"/>
          </p:nvPr>
        </p:nvSpPr>
        <p:spPr>
          <a:xfrm>
            <a:off x="15729527" y="8970963"/>
            <a:ext cx="534098" cy="334350"/>
          </a:xfrm>
          <a:prstGeom prst="rect">
            <a:avLst/>
          </a:prstGeom>
          <a:noFill/>
          <a:ln>
            <a:noFill/>
          </a:ln>
        </p:spPr>
        <p:txBody>
          <a:bodyPr anchorCtr="0" anchor="b" bIns="54000" lIns="36000" spcFirstLastPara="1" rIns="3600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0241">
          <p15:clr>
            <a:srgbClr val="F26B43"/>
          </p15:clr>
        </p15:guide>
        <p15:guide id="2" pos="681">
          <p15:clr>
            <a:srgbClr val="F26B43"/>
          </p15:clr>
        </p15:guide>
        <p15:guide id="3" orient="horz" pos="5347">
          <p15:clr>
            <a:srgbClr val="F26B43"/>
          </p15:clr>
        </p15:guide>
        <p15:guide id="4" pos="2059">
          <p15:clr>
            <a:srgbClr val="9FCC3B"/>
          </p15:clr>
        </p15:guide>
        <p15:guide id="5" pos="1269">
          <p15:clr>
            <a:srgbClr val="9FCC3B"/>
          </p15:clr>
        </p15:guide>
        <p15:guide id="6" pos="1498">
          <p15:clr>
            <a:srgbClr val="9FCC3B"/>
          </p15:clr>
        </p15:guide>
        <p15:guide id="7" pos="2308">
          <p15:clr>
            <a:srgbClr val="9FCC3B"/>
          </p15:clr>
        </p15:guide>
        <p15:guide id="8" pos="2898">
          <p15:clr>
            <a:srgbClr val="9FCC3B"/>
          </p15:clr>
        </p15:guide>
        <p15:guide id="9" pos="3124">
          <p15:clr>
            <a:srgbClr val="9FCC3B"/>
          </p15:clr>
        </p15:guide>
        <p15:guide id="10" pos="3714">
          <p15:clr>
            <a:srgbClr val="9FCC3B"/>
          </p15:clr>
        </p15:guide>
        <p15:guide id="11" pos="3941">
          <p15:clr>
            <a:srgbClr val="9FCC3B"/>
          </p15:clr>
        </p15:guide>
        <p15:guide id="12" pos="4529">
          <p15:clr>
            <a:srgbClr val="9FCC3B"/>
          </p15:clr>
        </p15:guide>
        <p15:guide id="13" pos="4758">
          <p15:clr>
            <a:srgbClr val="9FCC3B"/>
          </p15:clr>
        </p15:guide>
        <p15:guide id="14" pos="5331">
          <p15:clr>
            <a:srgbClr val="9FCC3B"/>
          </p15:clr>
        </p15:guide>
        <p15:guide id="15" pos="5590">
          <p15:clr>
            <a:srgbClr val="9FCC3B"/>
          </p15:clr>
        </p15:guide>
        <p15:guide id="16" pos="9655">
          <p15:clr>
            <a:srgbClr val="9FCC3B"/>
          </p15:clr>
        </p15:guide>
        <p15:guide id="17" pos="9425">
          <p15:clr>
            <a:srgbClr val="9FCC3B"/>
          </p15:clr>
        </p15:guide>
        <p15:guide id="18" pos="8835">
          <p15:clr>
            <a:srgbClr val="9FCC3B"/>
          </p15:clr>
        </p15:guide>
        <p15:guide id="19" pos="8606">
          <p15:clr>
            <a:srgbClr val="9FCC3B"/>
          </p15:clr>
        </p15:guide>
        <p15:guide id="20" pos="8023">
          <p15:clr>
            <a:srgbClr val="9FCC3B"/>
          </p15:clr>
        </p15:guide>
        <p15:guide id="21" pos="7797">
          <p15:clr>
            <a:srgbClr val="9FCC3B"/>
          </p15:clr>
        </p15:guide>
        <p15:guide id="22" pos="7207">
          <p15:clr>
            <a:srgbClr val="9FCC3B"/>
          </p15:clr>
        </p15:guide>
        <p15:guide id="23" pos="6980">
          <p15:clr>
            <a:srgbClr val="9FCC3B"/>
          </p15:clr>
        </p15:guide>
        <p15:guide id="24" pos="6389">
          <p15:clr>
            <a:srgbClr val="9FCC3B"/>
          </p15:clr>
        </p15:guide>
        <p15:guide id="25" pos="6163">
          <p15:clr>
            <a:srgbClr val="9FCC3B"/>
          </p15:clr>
        </p15:guide>
        <p15:guide id="26" orient="horz" pos="1448">
          <p15:clr>
            <a:srgbClr val="A4A3A4"/>
          </p15:clr>
        </p15:guide>
        <p15:guide id="27" orient="horz" pos="3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8.jp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3.xml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4.xml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g"/><Relationship Id="rId4" Type="http://schemas.openxmlformats.org/officeDocument/2006/relationships/chart" Target="../charts/chart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1881367" y="7250123"/>
            <a:ext cx="3819072" cy="1061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ltra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Олег Дорожок</a:t>
            </a:r>
            <a:endParaRPr b="0" i="0" sz="32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Chief Marketing &amp; AdRevenue Officer Ozon</a:t>
            </a:r>
            <a:endParaRPr b="0" i="0" sz="24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1" name="Google Shape;5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8675" y="1588078"/>
            <a:ext cx="2222283" cy="48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12595238" y="7120898"/>
            <a:ext cx="4004606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18605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Современный дизайн</a:t>
            </a:r>
            <a:endParaRPr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6878389" y="7700113"/>
            <a:ext cx="3072798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18605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Удобство использования</a:t>
            </a:r>
            <a:endParaRPr/>
          </a:p>
        </p:txBody>
      </p:sp>
      <p:sp>
        <p:nvSpPr>
          <p:cNvPr id="163" name="Google Shape;163;p10"/>
          <p:cNvSpPr txBox="1"/>
          <p:nvPr/>
        </p:nvSpPr>
        <p:spPr>
          <a:xfrm>
            <a:off x="1663685" y="7453892"/>
            <a:ext cx="439227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18605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Эффективность</a:t>
            </a:r>
            <a:endParaRPr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1078049" y="756954"/>
            <a:ext cx="1517954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12700" marR="18605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Это целая вселенная продуктов, каждый из которых обладает всеми необходимыми функциями для комфортной жизни</a:t>
            </a:r>
            <a:endParaRPr/>
          </a:p>
        </p:txBody>
      </p:sp>
      <p:sp>
        <p:nvSpPr>
          <p:cNvPr id="165" name="Google Shape;165;p10"/>
          <p:cNvSpPr/>
          <p:nvPr/>
        </p:nvSpPr>
        <p:spPr>
          <a:xfrm>
            <a:off x="12070995" y="7219539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5676407" y="7202554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8221487" y="7202554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иний, обеденный сервиз&#10;&#10;Автоматически созданное описание"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1" cy="9752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мный, цветной&#10;&#10;Автоматически созданное описание" id="173" name="Google Shape;1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08658">
            <a:off x="5209934" y="1510092"/>
            <a:ext cx="8975965" cy="602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/>
          <p:nvPr/>
        </p:nvSpPr>
        <p:spPr>
          <a:xfrm>
            <a:off x="1116804" y="2970265"/>
            <a:ext cx="3112296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Купили права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бренд в России, Казахстане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 Беларуси</a:t>
            </a:r>
            <a:endParaRPr/>
          </a:p>
        </p:txBody>
      </p:sp>
      <p:sp>
        <p:nvSpPr>
          <p:cNvPr id="175" name="Google Shape;175;p11"/>
          <p:cNvSpPr txBox="1"/>
          <p:nvPr/>
        </p:nvSpPr>
        <p:spPr>
          <a:xfrm>
            <a:off x="1116804" y="941314"/>
            <a:ext cx="2191306" cy="136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Ноябрь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2021</a:t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1116804" y="2410412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иний, обеденный сервиз&#10;&#10;Автоматически созданное описание"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7000" cy="9752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природа, темный&#10;&#10;Автоматически созданное описание" id="182" name="Google Shape;18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0652">
            <a:off x="5476628" y="-31311"/>
            <a:ext cx="10508720" cy="1093898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1116804" y="941314"/>
            <a:ext cx="2191306" cy="136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Ноябрь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2021</a:t>
            </a:r>
            <a:endParaRPr/>
          </a:p>
        </p:txBody>
      </p:sp>
      <p:sp>
        <p:nvSpPr>
          <p:cNvPr id="184" name="Google Shape;184;p12"/>
          <p:cNvSpPr/>
          <p:nvPr/>
        </p:nvSpPr>
        <p:spPr>
          <a:xfrm>
            <a:off x="1116804" y="2410412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GFK, июнь 2022; собственные данные Ozon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4679343" y="5633787"/>
            <a:ext cx="2540000" cy="1163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Окупили все капитальные расходы</a:t>
            </a:r>
            <a:endParaRPr/>
          </a:p>
        </p:txBody>
      </p:sp>
      <p:sp>
        <p:nvSpPr>
          <p:cNvPr id="187" name="Google Shape;187;p12"/>
          <p:cNvSpPr txBox="1"/>
          <p:nvPr/>
        </p:nvSpPr>
        <p:spPr>
          <a:xfrm>
            <a:off x="4679343" y="3593353"/>
            <a:ext cx="2540000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Январь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188" name="Google Shape;188;p12"/>
          <p:cNvSpPr/>
          <p:nvPr/>
        </p:nvSpPr>
        <p:spPr>
          <a:xfrm>
            <a:off x="4679343" y="5056960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1116804" y="2970265"/>
            <a:ext cx="3112296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Купили права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бренд в России, Казахстане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 Беларуси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иний, обеденный сервиз&#10;&#10;Автоматически созданное описание" id="194" name="Google Shape;1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7000" cy="9752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легкий, темный, природа, камин&#10;&#10;Автоматически созданное описание" id="195" name="Google Shape;19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6179">
            <a:off x="9310688" y="1872233"/>
            <a:ext cx="10336740" cy="1075996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1116804" y="941314"/>
            <a:ext cx="2191306" cy="136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Ноябрь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2021</a:t>
            </a:r>
            <a:endParaRPr/>
          </a:p>
        </p:txBody>
      </p:sp>
      <p:sp>
        <p:nvSpPr>
          <p:cNvPr id="197" name="Google Shape;197;p13"/>
          <p:cNvSpPr txBox="1"/>
          <p:nvPr/>
        </p:nvSpPr>
        <p:spPr>
          <a:xfrm>
            <a:off x="7929603" y="4398545"/>
            <a:ext cx="1809791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Июнь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7929603" y="7303900"/>
            <a:ext cx="3600441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доля продаж телевизоров Hartens во всём российском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e-commerce</a:t>
            </a:r>
            <a:endParaRPr sz="2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9" name="Google Shape;199;p13"/>
          <p:cNvSpPr/>
          <p:nvPr/>
        </p:nvSpPr>
        <p:spPr>
          <a:xfrm>
            <a:off x="1116804" y="2410412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7929603" y="5867935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7929602" y="6463911"/>
            <a:ext cx="1417597" cy="69555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2136FF"/>
              </a:gs>
              <a:gs pos="60000">
                <a:srgbClr val="1197FF"/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</p:spPr>
        <p:txBody>
          <a:bodyPr anchorCtr="0" anchor="ctr" bIns="36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6,5%</a:t>
            </a:r>
            <a:endParaRPr/>
          </a:p>
        </p:txBody>
      </p:sp>
      <p:sp>
        <p:nvSpPr>
          <p:cNvPr id="202" name="Google Shape;202;p13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GFK, июнь 2022</a:t>
            </a:r>
            <a:endParaRPr/>
          </a:p>
        </p:txBody>
      </p:sp>
      <p:sp>
        <p:nvSpPr>
          <p:cNvPr id="203" name="Google Shape;203;p13"/>
          <p:cNvSpPr txBox="1"/>
          <p:nvPr/>
        </p:nvSpPr>
        <p:spPr>
          <a:xfrm>
            <a:off x="4679343" y="5633787"/>
            <a:ext cx="2540000" cy="1163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Окупили все капитальные расходы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4679343" y="3593353"/>
            <a:ext cx="2540000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Январь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205" name="Google Shape;205;p13"/>
          <p:cNvSpPr/>
          <p:nvPr/>
        </p:nvSpPr>
        <p:spPr>
          <a:xfrm>
            <a:off x="4679343" y="5056960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6" name="Google Shape;206;p13"/>
          <p:cNvSpPr txBox="1"/>
          <p:nvPr/>
        </p:nvSpPr>
        <p:spPr>
          <a:xfrm>
            <a:off x="1116804" y="2970265"/>
            <a:ext cx="3112296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Купили права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бренд в России, Казахстане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 Беларуси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иний, обеденный сервиз&#10;&#10;Автоматически созданное описание" id="211" name="Google Shape;2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7000" cy="975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/>
          <p:nvPr/>
        </p:nvSpPr>
        <p:spPr>
          <a:xfrm>
            <a:off x="7929602" y="6463911"/>
            <a:ext cx="1417597" cy="69555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2136FF"/>
              </a:gs>
              <a:gs pos="60000">
                <a:srgbClr val="1197FF"/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</p:spPr>
        <p:txBody>
          <a:bodyPr anchorCtr="0" anchor="ctr" bIns="36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6,5%</a:t>
            </a:r>
            <a:endParaRPr/>
          </a:p>
        </p:txBody>
      </p:sp>
      <p:sp>
        <p:nvSpPr>
          <p:cNvPr id="213" name="Google Shape;213;p14"/>
          <p:cNvSpPr txBox="1"/>
          <p:nvPr/>
        </p:nvSpPr>
        <p:spPr>
          <a:xfrm>
            <a:off x="4679343" y="5633787"/>
            <a:ext cx="2540000" cy="1163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Окупили все капитальные расходы</a:t>
            </a:r>
            <a:endParaRPr/>
          </a:p>
        </p:txBody>
      </p:sp>
      <p:sp>
        <p:nvSpPr>
          <p:cNvPr id="214" name="Google Shape;214;p14"/>
          <p:cNvSpPr txBox="1"/>
          <p:nvPr/>
        </p:nvSpPr>
        <p:spPr>
          <a:xfrm>
            <a:off x="1116804" y="941314"/>
            <a:ext cx="2191306" cy="136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Ноябрь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2021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4679343" y="3593353"/>
            <a:ext cx="2540000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Январь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7929603" y="4398545"/>
            <a:ext cx="1809791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Июнь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12581396" y="4797287"/>
            <a:ext cx="2922275" cy="136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Сентябрь </a:t>
            </a:r>
            <a:b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lang="ru-RU" sz="4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2022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7929603" y="7303900"/>
            <a:ext cx="3600441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доля продаж телевизоров Hartens во всём российском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e-commerce</a:t>
            </a:r>
            <a:endParaRPr sz="2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9" name="Google Shape;219;p14"/>
          <p:cNvSpPr txBox="1"/>
          <p:nvPr/>
        </p:nvSpPr>
        <p:spPr>
          <a:xfrm>
            <a:off x="12581396" y="7706482"/>
            <a:ext cx="3996603" cy="1163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в продажах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Ozon в категории «Телевизоры»</a:t>
            </a:r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12581396" y="6871064"/>
            <a:ext cx="2727187" cy="69555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2136FF"/>
              </a:gs>
              <a:gs pos="60000">
                <a:srgbClr val="1197FF"/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</p:spPr>
        <p:txBody>
          <a:bodyPr anchorCtr="0" anchor="ctr" bIns="36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Бренд №1  </a:t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1116804" y="2410412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2" name="Google Shape;222;p14"/>
          <p:cNvSpPr/>
          <p:nvPr/>
        </p:nvSpPr>
        <p:spPr>
          <a:xfrm>
            <a:off x="4679343" y="5056960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3" name="Google Shape;223;p14"/>
          <p:cNvSpPr/>
          <p:nvPr/>
        </p:nvSpPr>
        <p:spPr>
          <a:xfrm>
            <a:off x="7929603" y="5867935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4" name="Google Shape;224;p14"/>
          <p:cNvSpPr/>
          <p:nvPr/>
        </p:nvSpPr>
        <p:spPr>
          <a:xfrm>
            <a:off x="12581396" y="6273726"/>
            <a:ext cx="282076" cy="282076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CCDE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GFK, июнь 2022; собственные данные Ozon</a:t>
            </a:r>
            <a:endParaRPr/>
          </a:p>
        </p:txBody>
      </p:sp>
      <p:sp>
        <p:nvSpPr>
          <p:cNvPr id="226" name="Google Shape;226;p14"/>
          <p:cNvSpPr txBox="1"/>
          <p:nvPr/>
        </p:nvSpPr>
        <p:spPr>
          <a:xfrm>
            <a:off x="1116804" y="2970265"/>
            <a:ext cx="3112296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Купили права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бренд в России, Казахстане </a:t>
            </a:r>
            <a:b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 Беларуси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5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 rot="-1966318">
            <a:off x="7822270" y="1357515"/>
            <a:ext cx="13115089" cy="64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ЧТО БЫЛО СДЕЛАНО </a:t>
            </a:r>
            <a:br>
              <a:rPr lang="ru-RU" sz="7200"/>
            </a:br>
            <a:r>
              <a:rPr lang="ru-RU" sz="7200"/>
              <a:t>ДЛЯ ЗАПУСКА?</a:t>
            </a:r>
            <a:endParaRPr/>
          </a:p>
        </p:txBody>
      </p:sp>
      <p:sp>
        <p:nvSpPr>
          <p:cNvPr id="233" name="Google Shape;233;p15"/>
          <p:cNvSpPr txBox="1"/>
          <p:nvPr/>
        </p:nvSpPr>
        <p:spPr>
          <a:xfrm>
            <a:off x="4588247" y="3474330"/>
            <a:ext cx="9169164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Анализ поисковых запросов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 классификацией по интентам,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географии и частоте</a:t>
            </a:r>
            <a:endParaRPr/>
          </a:p>
        </p:txBody>
      </p:sp>
      <p:sp>
        <p:nvSpPr>
          <p:cNvPr id="234" name="Google Shape;234;p15"/>
          <p:cNvSpPr txBox="1"/>
          <p:nvPr/>
        </p:nvSpPr>
        <p:spPr>
          <a:xfrm>
            <a:off x="532448" y="3387098"/>
            <a:ext cx="359693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457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5" name="Google Shape;235;p15"/>
          <p:cNvSpPr txBox="1"/>
          <p:nvPr/>
        </p:nvSpPr>
        <p:spPr>
          <a:xfrm>
            <a:off x="4588247" y="5163888"/>
            <a:ext cx="9169164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Анализ данных по продажам товаров маркетплейса</a:t>
            </a:r>
            <a:endParaRPr/>
          </a:p>
        </p:txBody>
      </p:sp>
      <p:sp>
        <p:nvSpPr>
          <p:cNvPr id="236" name="Google Shape;236;p15"/>
          <p:cNvSpPr txBox="1"/>
          <p:nvPr/>
        </p:nvSpPr>
        <p:spPr>
          <a:xfrm>
            <a:off x="1478598" y="5089356"/>
            <a:ext cx="265078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12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7" name="Google Shape;237;p15"/>
          <p:cNvSpPr txBox="1"/>
          <p:nvPr/>
        </p:nvSpPr>
        <p:spPr>
          <a:xfrm>
            <a:off x="4588247" y="6875036"/>
            <a:ext cx="9169164" cy="1772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Глубокий семантический анализ отзывов 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электронику с оценками 4    и 5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 выявлением наиболее востребованных функций и тональности</a:t>
            </a:r>
            <a:endParaRPr/>
          </a:p>
        </p:txBody>
      </p:sp>
      <p:sp>
        <p:nvSpPr>
          <p:cNvPr id="238" name="Google Shape;238;p15"/>
          <p:cNvSpPr txBox="1"/>
          <p:nvPr/>
        </p:nvSpPr>
        <p:spPr>
          <a:xfrm>
            <a:off x="1478598" y="6791614"/>
            <a:ext cx="265078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64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10022526" y="7353141"/>
            <a:ext cx="311073" cy="293794"/>
          </a:xfrm>
          <a:custGeom>
            <a:rect b="b" l="l" r="r" t="t"/>
            <a:pathLst>
              <a:path extrusionOk="0" h="161925" w="171449">
                <a:moveTo>
                  <a:pt x="60554" y="29867"/>
                </a:moveTo>
                <a:cubicBezTo>
                  <a:pt x="71726" y="9956"/>
                  <a:pt x="77312" y="0"/>
                  <a:pt x="85724" y="0"/>
                </a:cubicBezTo>
                <a:cubicBezTo>
                  <a:pt x="94136" y="0"/>
                  <a:pt x="99722" y="9956"/>
                  <a:pt x="110895" y="29867"/>
                </a:cubicBezTo>
                <a:cubicBezTo>
                  <a:pt x="113363" y="34266"/>
                  <a:pt x="115506" y="39753"/>
                  <a:pt x="119705" y="42769"/>
                </a:cubicBezTo>
                <a:cubicBezTo>
                  <a:pt x="123705" y="45642"/>
                  <a:pt x="129289" y="45926"/>
                  <a:pt x="134014" y="46785"/>
                </a:cubicBezTo>
                <a:cubicBezTo>
                  <a:pt x="156455" y="50870"/>
                  <a:pt x="167675" y="52913"/>
                  <a:pt x="170614" y="60664"/>
                </a:cubicBezTo>
                <a:cubicBezTo>
                  <a:pt x="170829" y="61231"/>
                  <a:pt x="171009" y="61811"/>
                  <a:pt x="171154" y="62400"/>
                </a:cubicBezTo>
                <a:cubicBezTo>
                  <a:pt x="173132" y="70462"/>
                  <a:pt x="165137" y="77459"/>
                  <a:pt x="149094" y="93952"/>
                </a:cubicBezTo>
                <a:cubicBezTo>
                  <a:pt x="144074" y="99112"/>
                  <a:pt x="141794" y="101556"/>
                  <a:pt x="140791" y="104896"/>
                </a:cubicBezTo>
                <a:cubicBezTo>
                  <a:pt x="139861" y="107992"/>
                  <a:pt x="140309" y="111346"/>
                  <a:pt x="141204" y="118055"/>
                </a:cubicBezTo>
                <a:cubicBezTo>
                  <a:pt x="144282" y="141106"/>
                  <a:pt x="145795" y="153882"/>
                  <a:pt x="139203" y="159099"/>
                </a:cubicBezTo>
                <a:cubicBezTo>
                  <a:pt x="127397" y="168443"/>
                  <a:pt x="108355" y="152037"/>
                  <a:pt x="97688" y="147116"/>
                </a:cubicBezTo>
                <a:cubicBezTo>
                  <a:pt x="91799" y="144399"/>
                  <a:pt x="88855" y="142875"/>
                  <a:pt x="85724" y="142875"/>
                </a:cubicBezTo>
                <a:cubicBezTo>
                  <a:pt x="82594" y="142875"/>
                  <a:pt x="79649" y="144399"/>
                  <a:pt x="73760" y="147116"/>
                </a:cubicBezTo>
                <a:cubicBezTo>
                  <a:pt x="63094" y="152037"/>
                  <a:pt x="44052" y="168443"/>
                  <a:pt x="32246" y="159099"/>
                </a:cubicBezTo>
                <a:cubicBezTo>
                  <a:pt x="25654" y="153882"/>
                  <a:pt x="27218" y="141106"/>
                  <a:pt x="30295" y="118055"/>
                </a:cubicBezTo>
                <a:cubicBezTo>
                  <a:pt x="31191" y="111346"/>
                  <a:pt x="31639" y="107992"/>
                  <a:pt x="30709" y="104896"/>
                </a:cubicBezTo>
                <a:cubicBezTo>
                  <a:pt x="29706" y="101556"/>
                  <a:pt x="27425" y="99112"/>
                  <a:pt x="22405" y="93952"/>
                </a:cubicBezTo>
                <a:cubicBezTo>
                  <a:pt x="6363" y="77459"/>
                  <a:pt x="-1684" y="70462"/>
                  <a:pt x="295" y="62400"/>
                </a:cubicBezTo>
                <a:cubicBezTo>
                  <a:pt x="440" y="61811"/>
                  <a:pt x="620" y="61231"/>
                  <a:pt x="835" y="60664"/>
                </a:cubicBezTo>
                <a:cubicBezTo>
                  <a:pt x="3773" y="52913"/>
                  <a:pt x="14994" y="50870"/>
                  <a:pt x="37435" y="46785"/>
                </a:cubicBezTo>
                <a:cubicBezTo>
                  <a:pt x="42159" y="45925"/>
                  <a:pt x="47743" y="45642"/>
                  <a:pt x="51743" y="42769"/>
                </a:cubicBezTo>
                <a:cubicBezTo>
                  <a:pt x="55942" y="39753"/>
                  <a:pt x="58086" y="34266"/>
                  <a:pt x="60554" y="298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40" name="Google Shape;240;p15"/>
          <p:cNvSpPr/>
          <p:nvPr/>
        </p:nvSpPr>
        <p:spPr>
          <a:xfrm>
            <a:off x="11040480" y="7353141"/>
            <a:ext cx="311073" cy="293794"/>
          </a:xfrm>
          <a:custGeom>
            <a:rect b="b" l="l" r="r" t="t"/>
            <a:pathLst>
              <a:path extrusionOk="0" h="161925" w="171449">
                <a:moveTo>
                  <a:pt x="60554" y="29867"/>
                </a:moveTo>
                <a:cubicBezTo>
                  <a:pt x="71726" y="9956"/>
                  <a:pt x="77312" y="0"/>
                  <a:pt x="85724" y="0"/>
                </a:cubicBezTo>
                <a:cubicBezTo>
                  <a:pt x="94136" y="0"/>
                  <a:pt x="99722" y="9956"/>
                  <a:pt x="110895" y="29867"/>
                </a:cubicBezTo>
                <a:cubicBezTo>
                  <a:pt x="113363" y="34266"/>
                  <a:pt x="115506" y="39753"/>
                  <a:pt x="119705" y="42769"/>
                </a:cubicBezTo>
                <a:cubicBezTo>
                  <a:pt x="123705" y="45642"/>
                  <a:pt x="129289" y="45926"/>
                  <a:pt x="134014" y="46785"/>
                </a:cubicBezTo>
                <a:cubicBezTo>
                  <a:pt x="156455" y="50870"/>
                  <a:pt x="167675" y="52913"/>
                  <a:pt x="170614" y="60664"/>
                </a:cubicBezTo>
                <a:cubicBezTo>
                  <a:pt x="170829" y="61231"/>
                  <a:pt x="171009" y="61811"/>
                  <a:pt x="171154" y="62400"/>
                </a:cubicBezTo>
                <a:cubicBezTo>
                  <a:pt x="173132" y="70462"/>
                  <a:pt x="165137" y="77459"/>
                  <a:pt x="149094" y="93952"/>
                </a:cubicBezTo>
                <a:cubicBezTo>
                  <a:pt x="144074" y="99112"/>
                  <a:pt x="141794" y="101556"/>
                  <a:pt x="140791" y="104896"/>
                </a:cubicBezTo>
                <a:cubicBezTo>
                  <a:pt x="139861" y="107992"/>
                  <a:pt x="140309" y="111346"/>
                  <a:pt x="141204" y="118055"/>
                </a:cubicBezTo>
                <a:cubicBezTo>
                  <a:pt x="144282" y="141106"/>
                  <a:pt x="145795" y="153882"/>
                  <a:pt x="139203" y="159099"/>
                </a:cubicBezTo>
                <a:cubicBezTo>
                  <a:pt x="127397" y="168443"/>
                  <a:pt x="108355" y="152037"/>
                  <a:pt x="97688" y="147116"/>
                </a:cubicBezTo>
                <a:cubicBezTo>
                  <a:pt x="91799" y="144399"/>
                  <a:pt x="88855" y="142875"/>
                  <a:pt x="85724" y="142875"/>
                </a:cubicBezTo>
                <a:cubicBezTo>
                  <a:pt x="82594" y="142875"/>
                  <a:pt x="79649" y="144399"/>
                  <a:pt x="73760" y="147116"/>
                </a:cubicBezTo>
                <a:cubicBezTo>
                  <a:pt x="63094" y="152037"/>
                  <a:pt x="44052" y="168443"/>
                  <a:pt x="32246" y="159099"/>
                </a:cubicBezTo>
                <a:cubicBezTo>
                  <a:pt x="25654" y="153882"/>
                  <a:pt x="27218" y="141106"/>
                  <a:pt x="30295" y="118055"/>
                </a:cubicBezTo>
                <a:cubicBezTo>
                  <a:pt x="31191" y="111346"/>
                  <a:pt x="31639" y="107992"/>
                  <a:pt x="30709" y="104896"/>
                </a:cubicBezTo>
                <a:cubicBezTo>
                  <a:pt x="29706" y="101556"/>
                  <a:pt x="27425" y="99112"/>
                  <a:pt x="22405" y="93952"/>
                </a:cubicBezTo>
                <a:cubicBezTo>
                  <a:pt x="6363" y="77459"/>
                  <a:pt x="-1684" y="70462"/>
                  <a:pt x="295" y="62400"/>
                </a:cubicBezTo>
                <a:cubicBezTo>
                  <a:pt x="440" y="61811"/>
                  <a:pt x="620" y="61231"/>
                  <a:pt x="835" y="60664"/>
                </a:cubicBezTo>
                <a:cubicBezTo>
                  <a:pt x="3773" y="52913"/>
                  <a:pt x="14994" y="50870"/>
                  <a:pt x="37435" y="46785"/>
                </a:cubicBezTo>
                <a:cubicBezTo>
                  <a:pt x="42159" y="45925"/>
                  <a:pt x="47743" y="45642"/>
                  <a:pt x="51743" y="42769"/>
                </a:cubicBezTo>
                <a:cubicBezTo>
                  <a:pt x="55942" y="39753"/>
                  <a:pt x="58086" y="34266"/>
                  <a:pt x="60554" y="298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6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 rot="-1966318">
            <a:off x="7822270" y="1357515"/>
            <a:ext cx="13115089" cy="64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6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ЧТО БЫЛО СДЕЛАНО </a:t>
            </a:r>
            <a:br>
              <a:rPr lang="ru-RU" sz="7200"/>
            </a:br>
            <a:r>
              <a:rPr lang="ru-RU" sz="7200"/>
              <a:t>ДЛЯ ЗАПУСКА?</a:t>
            </a:r>
            <a:endParaRPr/>
          </a:p>
        </p:txBody>
      </p:sp>
      <p:sp>
        <p:nvSpPr>
          <p:cNvPr id="247" name="Google Shape;247;p16"/>
          <p:cNvSpPr txBox="1"/>
          <p:nvPr/>
        </p:nvSpPr>
        <p:spPr>
          <a:xfrm>
            <a:off x="4588247" y="3474330"/>
            <a:ext cx="9169164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Анализ поисковых запросов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 классификацией по интентам,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географии и частоте</a:t>
            </a:r>
            <a:endParaRPr/>
          </a:p>
        </p:txBody>
      </p:sp>
      <p:sp>
        <p:nvSpPr>
          <p:cNvPr id="248" name="Google Shape;248;p16"/>
          <p:cNvSpPr txBox="1"/>
          <p:nvPr/>
        </p:nvSpPr>
        <p:spPr>
          <a:xfrm>
            <a:off x="532448" y="3387098"/>
            <a:ext cx="359693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457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49" name="Google Shape;249;p16"/>
          <p:cNvSpPr txBox="1"/>
          <p:nvPr/>
        </p:nvSpPr>
        <p:spPr>
          <a:xfrm>
            <a:off x="4588247" y="5163888"/>
            <a:ext cx="9169164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Анализ данных по продажам товаров маркетплейса</a:t>
            </a:r>
            <a:endParaRPr/>
          </a:p>
        </p:txBody>
      </p:sp>
      <p:sp>
        <p:nvSpPr>
          <p:cNvPr id="250" name="Google Shape;250;p16"/>
          <p:cNvSpPr txBox="1"/>
          <p:nvPr/>
        </p:nvSpPr>
        <p:spPr>
          <a:xfrm>
            <a:off x="1478598" y="5089356"/>
            <a:ext cx="265078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12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51" name="Google Shape;251;p16"/>
          <p:cNvSpPr txBox="1"/>
          <p:nvPr/>
        </p:nvSpPr>
        <p:spPr>
          <a:xfrm>
            <a:off x="4588247" y="6875036"/>
            <a:ext cx="9169164" cy="1772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Глубокий семантический анализ отзывов 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 электронику с оценками 4    и 5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 выявлением наиболее востребованных функций и тональности</a:t>
            </a:r>
            <a:endParaRPr/>
          </a:p>
        </p:txBody>
      </p:sp>
      <p:sp>
        <p:nvSpPr>
          <p:cNvPr id="252" name="Google Shape;252;p16"/>
          <p:cNvSpPr txBox="1"/>
          <p:nvPr/>
        </p:nvSpPr>
        <p:spPr>
          <a:xfrm>
            <a:off x="1478598" y="6791614"/>
            <a:ext cx="2650788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64</a:t>
            </a:r>
            <a:r>
              <a:rPr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 </a:t>
            </a:r>
            <a:endParaRPr sz="6000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10022526" y="7353141"/>
            <a:ext cx="311073" cy="293794"/>
          </a:xfrm>
          <a:custGeom>
            <a:rect b="b" l="l" r="r" t="t"/>
            <a:pathLst>
              <a:path extrusionOk="0" h="161925" w="171449">
                <a:moveTo>
                  <a:pt x="60554" y="29867"/>
                </a:moveTo>
                <a:cubicBezTo>
                  <a:pt x="71726" y="9956"/>
                  <a:pt x="77312" y="0"/>
                  <a:pt x="85724" y="0"/>
                </a:cubicBezTo>
                <a:cubicBezTo>
                  <a:pt x="94136" y="0"/>
                  <a:pt x="99722" y="9956"/>
                  <a:pt x="110895" y="29867"/>
                </a:cubicBezTo>
                <a:cubicBezTo>
                  <a:pt x="113363" y="34266"/>
                  <a:pt x="115506" y="39753"/>
                  <a:pt x="119705" y="42769"/>
                </a:cubicBezTo>
                <a:cubicBezTo>
                  <a:pt x="123705" y="45642"/>
                  <a:pt x="129289" y="45926"/>
                  <a:pt x="134014" y="46785"/>
                </a:cubicBezTo>
                <a:cubicBezTo>
                  <a:pt x="156455" y="50870"/>
                  <a:pt x="167675" y="52913"/>
                  <a:pt x="170614" y="60664"/>
                </a:cubicBezTo>
                <a:cubicBezTo>
                  <a:pt x="170829" y="61231"/>
                  <a:pt x="171009" y="61811"/>
                  <a:pt x="171154" y="62400"/>
                </a:cubicBezTo>
                <a:cubicBezTo>
                  <a:pt x="173132" y="70462"/>
                  <a:pt x="165137" y="77459"/>
                  <a:pt x="149094" y="93952"/>
                </a:cubicBezTo>
                <a:cubicBezTo>
                  <a:pt x="144074" y="99112"/>
                  <a:pt x="141794" y="101556"/>
                  <a:pt x="140791" y="104896"/>
                </a:cubicBezTo>
                <a:cubicBezTo>
                  <a:pt x="139861" y="107992"/>
                  <a:pt x="140309" y="111346"/>
                  <a:pt x="141204" y="118055"/>
                </a:cubicBezTo>
                <a:cubicBezTo>
                  <a:pt x="144282" y="141106"/>
                  <a:pt x="145795" y="153882"/>
                  <a:pt x="139203" y="159099"/>
                </a:cubicBezTo>
                <a:cubicBezTo>
                  <a:pt x="127397" y="168443"/>
                  <a:pt x="108355" y="152037"/>
                  <a:pt x="97688" y="147116"/>
                </a:cubicBezTo>
                <a:cubicBezTo>
                  <a:pt x="91799" y="144399"/>
                  <a:pt x="88855" y="142875"/>
                  <a:pt x="85724" y="142875"/>
                </a:cubicBezTo>
                <a:cubicBezTo>
                  <a:pt x="82594" y="142875"/>
                  <a:pt x="79649" y="144399"/>
                  <a:pt x="73760" y="147116"/>
                </a:cubicBezTo>
                <a:cubicBezTo>
                  <a:pt x="63094" y="152037"/>
                  <a:pt x="44052" y="168443"/>
                  <a:pt x="32246" y="159099"/>
                </a:cubicBezTo>
                <a:cubicBezTo>
                  <a:pt x="25654" y="153882"/>
                  <a:pt x="27218" y="141106"/>
                  <a:pt x="30295" y="118055"/>
                </a:cubicBezTo>
                <a:cubicBezTo>
                  <a:pt x="31191" y="111346"/>
                  <a:pt x="31639" y="107992"/>
                  <a:pt x="30709" y="104896"/>
                </a:cubicBezTo>
                <a:cubicBezTo>
                  <a:pt x="29706" y="101556"/>
                  <a:pt x="27425" y="99112"/>
                  <a:pt x="22405" y="93952"/>
                </a:cubicBezTo>
                <a:cubicBezTo>
                  <a:pt x="6363" y="77459"/>
                  <a:pt x="-1684" y="70462"/>
                  <a:pt x="295" y="62400"/>
                </a:cubicBezTo>
                <a:cubicBezTo>
                  <a:pt x="440" y="61811"/>
                  <a:pt x="620" y="61231"/>
                  <a:pt x="835" y="60664"/>
                </a:cubicBezTo>
                <a:cubicBezTo>
                  <a:pt x="3773" y="52913"/>
                  <a:pt x="14994" y="50870"/>
                  <a:pt x="37435" y="46785"/>
                </a:cubicBezTo>
                <a:cubicBezTo>
                  <a:pt x="42159" y="45925"/>
                  <a:pt x="47743" y="45642"/>
                  <a:pt x="51743" y="42769"/>
                </a:cubicBezTo>
                <a:cubicBezTo>
                  <a:pt x="55942" y="39753"/>
                  <a:pt x="58086" y="34266"/>
                  <a:pt x="60554" y="298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40480" y="7353141"/>
            <a:ext cx="311073" cy="293794"/>
          </a:xfrm>
          <a:custGeom>
            <a:rect b="b" l="l" r="r" t="t"/>
            <a:pathLst>
              <a:path extrusionOk="0" h="161925" w="171449">
                <a:moveTo>
                  <a:pt x="60554" y="29867"/>
                </a:moveTo>
                <a:cubicBezTo>
                  <a:pt x="71726" y="9956"/>
                  <a:pt x="77312" y="0"/>
                  <a:pt x="85724" y="0"/>
                </a:cubicBezTo>
                <a:cubicBezTo>
                  <a:pt x="94136" y="0"/>
                  <a:pt x="99722" y="9956"/>
                  <a:pt x="110895" y="29867"/>
                </a:cubicBezTo>
                <a:cubicBezTo>
                  <a:pt x="113363" y="34266"/>
                  <a:pt x="115506" y="39753"/>
                  <a:pt x="119705" y="42769"/>
                </a:cubicBezTo>
                <a:cubicBezTo>
                  <a:pt x="123705" y="45642"/>
                  <a:pt x="129289" y="45926"/>
                  <a:pt x="134014" y="46785"/>
                </a:cubicBezTo>
                <a:cubicBezTo>
                  <a:pt x="156455" y="50870"/>
                  <a:pt x="167675" y="52913"/>
                  <a:pt x="170614" y="60664"/>
                </a:cubicBezTo>
                <a:cubicBezTo>
                  <a:pt x="170829" y="61231"/>
                  <a:pt x="171009" y="61811"/>
                  <a:pt x="171154" y="62400"/>
                </a:cubicBezTo>
                <a:cubicBezTo>
                  <a:pt x="173132" y="70462"/>
                  <a:pt x="165137" y="77459"/>
                  <a:pt x="149094" y="93952"/>
                </a:cubicBezTo>
                <a:cubicBezTo>
                  <a:pt x="144074" y="99112"/>
                  <a:pt x="141794" y="101556"/>
                  <a:pt x="140791" y="104896"/>
                </a:cubicBezTo>
                <a:cubicBezTo>
                  <a:pt x="139861" y="107992"/>
                  <a:pt x="140309" y="111346"/>
                  <a:pt x="141204" y="118055"/>
                </a:cubicBezTo>
                <a:cubicBezTo>
                  <a:pt x="144282" y="141106"/>
                  <a:pt x="145795" y="153882"/>
                  <a:pt x="139203" y="159099"/>
                </a:cubicBezTo>
                <a:cubicBezTo>
                  <a:pt x="127397" y="168443"/>
                  <a:pt x="108355" y="152037"/>
                  <a:pt x="97688" y="147116"/>
                </a:cubicBezTo>
                <a:cubicBezTo>
                  <a:pt x="91799" y="144399"/>
                  <a:pt x="88855" y="142875"/>
                  <a:pt x="85724" y="142875"/>
                </a:cubicBezTo>
                <a:cubicBezTo>
                  <a:pt x="82594" y="142875"/>
                  <a:pt x="79649" y="144399"/>
                  <a:pt x="73760" y="147116"/>
                </a:cubicBezTo>
                <a:cubicBezTo>
                  <a:pt x="63094" y="152037"/>
                  <a:pt x="44052" y="168443"/>
                  <a:pt x="32246" y="159099"/>
                </a:cubicBezTo>
                <a:cubicBezTo>
                  <a:pt x="25654" y="153882"/>
                  <a:pt x="27218" y="141106"/>
                  <a:pt x="30295" y="118055"/>
                </a:cubicBezTo>
                <a:cubicBezTo>
                  <a:pt x="31191" y="111346"/>
                  <a:pt x="31639" y="107992"/>
                  <a:pt x="30709" y="104896"/>
                </a:cubicBezTo>
                <a:cubicBezTo>
                  <a:pt x="29706" y="101556"/>
                  <a:pt x="27425" y="99112"/>
                  <a:pt x="22405" y="93952"/>
                </a:cubicBezTo>
                <a:cubicBezTo>
                  <a:pt x="6363" y="77459"/>
                  <a:pt x="-1684" y="70462"/>
                  <a:pt x="295" y="62400"/>
                </a:cubicBezTo>
                <a:cubicBezTo>
                  <a:pt x="440" y="61811"/>
                  <a:pt x="620" y="61231"/>
                  <a:pt x="835" y="60664"/>
                </a:cubicBezTo>
                <a:cubicBezTo>
                  <a:pt x="3773" y="52913"/>
                  <a:pt x="14994" y="50870"/>
                  <a:pt x="37435" y="46785"/>
                </a:cubicBezTo>
                <a:cubicBezTo>
                  <a:pt x="42159" y="45925"/>
                  <a:pt x="47743" y="45642"/>
                  <a:pt x="51743" y="42769"/>
                </a:cubicBezTo>
                <a:cubicBezTo>
                  <a:pt x="55942" y="39753"/>
                  <a:pt x="58086" y="34266"/>
                  <a:pt x="60554" y="298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55" name="Google Shape;255;p16"/>
          <p:cNvGrpSpPr/>
          <p:nvPr/>
        </p:nvGrpSpPr>
        <p:grpSpPr>
          <a:xfrm>
            <a:off x="-9286" y="0"/>
            <a:ext cx="17355484" cy="9752013"/>
            <a:chOff x="0" y="0"/>
            <a:chExt cx="17355484" cy="9752013"/>
          </a:xfrm>
        </p:grpSpPr>
        <p:grpSp>
          <p:nvGrpSpPr>
            <p:cNvPr id="256" name="Google Shape;256;p16"/>
            <p:cNvGrpSpPr/>
            <p:nvPr/>
          </p:nvGrpSpPr>
          <p:grpSpPr>
            <a:xfrm>
              <a:off x="0" y="0"/>
              <a:ext cx="17355484" cy="9752013"/>
              <a:chOff x="0" y="0"/>
              <a:chExt cx="17355484" cy="9752013"/>
            </a:xfrm>
          </p:grpSpPr>
          <p:sp>
            <p:nvSpPr>
              <p:cNvPr id="257" name="Google Shape;257;p16"/>
              <p:cNvSpPr/>
              <p:nvPr/>
            </p:nvSpPr>
            <p:spPr>
              <a:xfrm>
                <a:off x="0" y="0"/>
                <a:ext cx="17337088" cy="9752013"/>
              </a:xfrm>
              <a:prstGeom prst="rect">
                <a:avLst/>
              </a:prstGeom>
              <a:gradFill>
                <a:gsLst>
                  <a:gs pos="0">
                    <a:srgbClr val="042463">
                      <a:alpha val="0"/>
                    </a:srgbClr>
                  </a:gs>
                  <a:gs pos="38000">
                    <a:srgbClr val="042463">
                      <a:alpha val="88627"/>
                    </a:srgbClr>
                  </a:gs>
                  <a:gs pos="100000">
                    <a:srgbClr val="042463">
                      <a:alpha val="93725"/>
                    </a:srgbClr>
                  </a:gs>
                </a:gsLst>
                <a:lin ang="132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58" name="Google Shape;258;p16"/>
              <p:cNvPicPr preferRelativeResize="0"/>
              <p:nvPr/>
            </p:nvPicPr>
            <p:blipFill rotWithShape="1">
              <a:blip r:embed="rId4">
                <a:alphaModFix amt="49000"/>
              </a:blip>
              <a:srcRect b="0" l="0" r="0" t="0"/>
              <a:stretch/>
            </p:blipFill>
            <p:spPr>
              <a:xfrm>
                <a:off x="18572" y="0"/>
                <a:ext cx="17336912" cy="97520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9" name="Google Shape;259;p16"/>
            <p:cNvSpPr txBox="1"/>
            <p:nvPr/>
          </p:nvSpPr>
          <p:spPr>
            <a:xfrm>
              <a:off x="1079500" y="3818772"/>
              <a:ext cx="10361613" cy="18876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500"/>
                <a:buFont typeface="Ultra"/>
                <a:buNone/>
              </a:pPr>
              <a:r>
                <a:rPr b="1" i="0" lang="ru-RU" sz="12500" cap="none">
                  <a:solidFill>
                    <a:schemeClr val="lt1"/>
                  </a:solidFill>
                  <a:latin typeface="Ultra"/>
                  <a:ea typeface="Ultra"/>
                  <a:cs typeface="Ultra"/>
                  <a:sym typeface="Ultra"/>
                </a:rPr>
                <a:t>ВСЁ ПРОЩЕ</a:t>
              </a:r>
              <a:endParaRPr/>
            </a:p>
          </p:txBody>
        </p:sp>
      </p:grpSp>
      <p:pic>
        <p:nvPicPr>
          <p:cNvPr id="260" name="Google Shape;260;p16"/>
          <p:cNvPicPr preferRelativeResize="0"/>
          <p:nvPr/>
        </p:nvPicPr>
        <p:blipFill rotWithShape="1">
          <a:blip r:embed="rId5">
            <a:alphaModFix/>
          </a:blip>
          <a:srcRect b="0" l="59426" r="0" t="0"/>
          <a:stretch/>
        </p:blipFill>
        <p:spPr>
          <a:xfrm>
            <a:off x="9329972" y="-1057981"/>
            <a:ext cx="8396927" cy="116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пластмассовый&#10;&#10;Автоматически созданное описание" id="265" name="Google Shape;2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7336911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/>
          <p:nvPr/>
        </p:nvSpPr>
        <p:spPr>
          <a:xfrm>
            <a:off x="476655" y="4765100"/>
            <a:ext cx="7347503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Соблюдение всех рекомендаций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 лучших практик Ozon по подготовке контента и дистрибуции товара</a:t>
            </a:r>
            <a:endParaRPr/>
          </a:p>
        </p:txBody>
      </p:sp>
      <p:sp>
        <p:nvSpPr>
          <p:cNvPr id="267" name="Google Shape;267;p17"/>
          <p:cNvSpPr txBox="1"/>
          <p:nvPr/>
        </p:nvSpPr>
        <p:spPr>
          <a:xfrm>
            <a:off x="2194200" y="3196089"/>
            <a:ext cx="7206456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Глубокая экспертиза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в категории</a:t>
            </a:r>
            <a:endParaRPr/>
          </a:p>
        </p:txBody>
      </p:sp>
      <p:sp>
        <p:nvSpPr>
          <p:cNvPr id="268" name="Google Shape;268;p17"/>
          <p:cNvSpPr txBox="1"/>
          <p:nvPr/>
        </p:nvSpPr>
        <p:spPr>
          <a:xfrm>
            <a:off x="575214" y="6976279"/>
            <a:ext cx="7704442" cy="8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Медиаплан из общедоступных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инструментов продвижения</a:t>
            </a: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9590462" y="3526112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8086355" y="5327777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8534242" y="7322828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2" name="Google Shape;272;p17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ЧТО БЫЛО </a:t>
            </a:r>
            <a:br>
              <a:rPr lang="ru-RU" sz="7200"/>
            </a:br>
            <a:r>
              <a:rPr lang="ru-RU" sz="7200"/>
              <a:t>НА САМОМ ДЕЛЕ?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2283093" y="2085892"/>
            <a:ext cx="4952367" cy="764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8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ВСЕ ИНСТРУМЕНТЫ </a:t>
            </a:r>
            <a:br>
              <a:rPr lang="ru-RU" sz="7200"/>
            </a:br>
            <a:r>
              <a:rPr lang="ru-RU" sz="7200"/>
              <a:t>ДОСТУПНЫ КАЖДОМУ</a:t>
            </a:r>
            <a:endParaRPr/>
          </a:p>
        </p:txBody>
      </p:sp>
      <p:graphicFrame>
        <p:nvGraphicFramePr>
          <p:cNvPr id="279" name="Google Shape;279;p18"/>
          <p:cNvGraphicFramePr/>
          <p:nvPr/>
        </p:nvGraphicFramePr>
        <p:xfrm>
          <a:off x="928688" y="3123428"/>
          <a:ext cx="15051088" cy="6609699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280" name="Google Shape;280;p18"/>
          <p:cNvSpPr txBox="1"/>
          <p:nvPr/>
        </p:nvSpPr>
        <p:spPr>
          <a:xfrm>
            <a:off x="10311085" y="5872375"/>
            <a:ext cx="3749040" cy="431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Участие </a:t>
            </a:r>
            <a:b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в ТВ с Ozon</a:t>
            </a:r>
            <a:endParaRPr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508500" y="7866638"/>
            <a:ext cx="4319451" cy="396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Direct-коммуникация</a:t>
            </a:r>
            <a:endParaRPr/>
          </a:p>
        </p:txBody>
      </p:sp>
      <p:sp>
        <p:nvSpPr>
          <p:cNvPr id="282" name="Google Shape;282;p18"/>
          <p:cNvSpPr txBox="1"/>
          <p:nvPr/>
        </p:nvSpPr>
        <p:spPr>
          <a:xfrm>
            <a:off x="928688" y="4519622"/>
            <a:ext cx="3714206" cy="396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Медийная реклама</a:t>
            </a:r>
            <a:endParaRPr/>
          </a:p>
        </p:txBody>
      </p:sp>
      <p:sp>
        <p:nvSpPr>
          <p:cNvPr id="283" name="Google Shape;283;p18"/>
          <p:cNvSpPr txBox="1"/>
          <p:nvPr/>
        </p:nvSpPr>
        <p:spPr>
          <a:xfrm>
            <a:off x="1865740" y="3815160"/>
            <a:ext cx="3714206" cy="396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Товарная реклама</a:t>
            </a: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2539711" y="3447598"/>
            <a:ext cx="3714206" cy="396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Брендовая полка</a:t>
            </a:r>
            <a:endParaRPr/>
          </a:p>
        </p:txBody>
      </p:sp>
      <p:sp>
        <p:nvSpPr>
          <p:cNvPr id="285" name="Google Shape;285;p18"/>
          <p:cNvSpPr txBox="1"/>
          <p:nvPr/>
        </p:nvSpPr>
        <p:spPr>
          <a:xfrm>
            <a:off x="3253876" y="3080035"/>
            <a:ext cx="3714206" cy="396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Баллы за отзывы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РОСТ ВОЗМОЖЕН, </a:t>
            </a:r>
            <a:br>
              <a:rPr lang="ru-RU" sz="7200"/>
            </a:br>
            <a:r>
              <a:rPr lang="ru-RU" sz="7200"/>
              <a:t>КАК НИКОГДА</a:t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Внутренние данные Ozon, сравнение Q3 2021 и Q32022 </a:t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1081088" y="3042395"/>
            <a:ext cx="999966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Продажи ТОП брендов в категории «Кофе в зернах»</a:t>
            </a:r>
            <a:endParaRPr/>
          </a:p>
        </p:txBody>
      </p:sp>
      <p:sp>
        <p:nvSpPr>
          <p:cNvPr id="294" name="Google Shape;294;p19"/>
          <p:cNvSpPr txBox="1"/>
          <p:nvPr/>
        </p:nvSpPr>
        <p:spPr>
          <a:xfrm>
            <a:off x="1392620" y="8202341"/>
            <a:ext cx="6679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2021</a:t>
            </a: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1086346" y="8271859"/>
            <a:ext cx="215444" cy="215444"/>
          </a:xfrm>
          <a:prstGeom prst="rect">
            <a:avLst/>
          </a:prstGeom>
          <a:solidFill>
            <a:srgbClr val="01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6" name="Google Shape;296;p19"/>
          <p:cNvSpPr txBox="1"/>
          <p:nvPr/>
        </p:nvSpPr>
        <p:spPr>
          <a:xfrm>
            <a:off x="2677911" y="8202341"/>
            <a:ext cx="976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2022</a:t>
            </a: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2377064" y="8271859"/>
            <a:ext cx="215444" cy="21544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aphicFrame>
        <p:nvGraphicFramePr>
          <p:cNvPr id="298" name="Google Shape;298;p19"/>
          <p:cNvGraphicFramePr/>
          <p:nvPr/>
        </p:nvGraphicFramePr>
        <p:xfrm>
          <a:off x="965200" y="3695700"/>
          <a:ext cx="15292388" cy="4152899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id="299" name="Google Shape;29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08535">
            <a:off x="11360226" y="-698410"/>
            <a:ext cx="5802578" cy="580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/>
          <p:nvPr/>
        </p:nvSpPr>
        <p:spPr>
          <a:xfrm>
            <a:off x="11038311" y="2121107"/>
            <a:ext cx="5001120" cy="2335150"/>
          </a:xfrm>
          <a:prstGeom prst="ellipse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" name="Google Shape;57;p2"/>
          <p:cNvSpPr txBox="1"/>
          <p:nvPr>
            <p:ph type="title"/>
          </p:nvPr>
        </p:nvSpPr>
        <p:spPr>
          <a:xfrm>
            <a:off x="1081088" y="574675"/>
            <a:ext cx="15176499" cy="2795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Ultra"/>
              <a:buNone/>
            </a:pPr>
            <a:r>
              <a:rPr lang="ru-RU" sz="9600"/>
              <a:t>ГДЕ МЫ БЫЛИ </a:t>
            </a:r>
            <a:br>
              <a:rPr lang="ru-RU" sz="9600"/>
            </a:br>
            <a:r>
              <a:rPr lang="ru-RU" sz="9600"/>
              <a:t>ГОД НАЗАД?</a:t>
            </a: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12890286" y="3370177"/>
            <a:ext cx="1297172" cy="404147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2"/>
              </a:gs>
              <a:gs pos="100000">
                <a:srgbClr val="002D7F"/>
              </a:gs>
            </a:gsLst>
            <a:lin ang="5400000" scaled="0"/>
          </a:gradFill>
          <a:ln cap="flat" cmpd="sng" w="15875">
            <a:solidFill>
              <a:srgbClr val="669C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6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11861377" y="7625462"/>
            <a:ext cx="335499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сентябрь 2022</a:t>
            </a: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9495504" y="5672142"/>
            <a:ext cx="1297172" cy="1741064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2"/>
              </a:gs>
              <a:gs pos="100000">
                <a:srgbClr val="002D7F"/>
              </a:gs>
            </a:gsLst>
            <a:lin ang="5400000" scaled="0"/>
          </a:gradFill>
          <a:ln cap="flat" cmpd="sng" w="15875">
            <a:solidFill>
              <a:srgbClr val="669C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6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8466594" y="7627022"/>
            <a:ext cx="335499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сентябрь 2021</a:t>
            </a:r>
            <a:endParaRPr/>
          </a:p>
        </p:txBody>
      </p:sp>
      <p:sp>
        <p:nvSpPr>
          <p:cNvPr id="62" name="Google Shape;62;p2"/>
          <p:cNvSpPr txBox="1"/>
          <p:nvPr/>
        </p:nvSpPr>
        <p:spPr>
          <a:xfrm>
            <a:off x="8341668" y="4592510"/>
            <a:ext cx="3604841" cy="1115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6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36,9</a:t>
            </a:r>
            <a:r>
              <a:rPr b="0" i="0" lang="ru-RU" sz="6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b="0" i="0" lang="ru-RU" sz="44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</a:t>
            </a:r>
            <a:endParaRPr b="0" i="0" sz="6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11736451" y="2370958"/>
            <a:ext cx="3604841" cy="1115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6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53,8</a:t>
            </a:r>
            <a:r>
              <a:rPr b="0" i="0" lang="ru-RU" sz="6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b="0" i="0" lang="ru-RU" sz="44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млн</a:t>
            </a:r>
            <a:endParaRPr b="0" i="0" sz="6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 flipH="1" rot="413955">
            <a:off x="-513080" y="3460394"/>
            <a:ext cx="13115089" cy="64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8836261" y="8667805"/>
            <a:ext cx="685712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Месячная активная аудитория, Mediascope Cross Web, Вся Россия, население 12+ лет, Desktop&amp;Mobile, Сентябрь 2021 / Сентябрь 2022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РАСТЁТ ТОТ, КТО ИНВЕСТИРУЕТ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Внутренние данные Ozon, сравнение Q3 2021 и Q32022 </a:t>
            </a:r>
            <a:endParaRPr/>
          </a:p>
        </p:txBody>
      </p:sp>
      <p:sp>
        <p:nvSpPr>
          <p:cNvPr id="307" name="Google Shape;307;p20"/>
          <p:cNvSpPr txBox="1"/>
          <p:nvPr/>
        </p:nvSpPr>
        <p:spPr>
          <a:xfrm>
            <a:off x="1081088" y="3042395"/>
            <a:ext cx="999966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Продажи ТОП брендов в категории «Лимонады»</a:t>
            </a:r>
            <a:endParaRPr/>
          </a:p>
        </p:txBody>
      </p:sp>
      <p:sp>
        <p:nvSpPr>
          <p:cNvPr id="308" name="Google Shape;308;p20"/>
          <p:cNvSpPr txBox="1"/>
          <p:nvPr/>
        </p:nvSpPr>
        <p:spPr>
          <a:xfrm>
            <a:off x="1392620" y="8202341"/>
            <a:ext cx="6679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2021</a:t>
            </a:r>
            <a:endParaRPr/>
          </a:p>
        </p:txBody>
      </p:sp>
      <p:sp>
        <p:nvSpPr>
          <p:cNvPr id="309" name="Google Shape;309;p20"/>
          <p:cNvSpPr/>
          <p:nvPr/>
        </p:nvSpPr>
        <p:spPr>
          <a:xfrm>
            <a:off x="1086346" y="8271859"/>
            <a:ext cx="215444" cy="215444"/>
          </a:xfrm>
          <a:prstGeom prst="rect">
            <a:avLst/>
          </a:prstGeom>
          <a:solidFill>
            <a:srgbClr val="01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10" name="Google Shape;310;p20"/>
          <p:cNvSpPr txBox="1"/>
          <p:nvPr/>
        </p:nvSpPr>
        <p:spPr>
          <a:xfrm>
            <a:off x="2677911" y="8202341"/>
            <a:ext cx="976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2022</a:t>
            </a:r>
            <a:endParaRPr/>
          </a:p>
        </p:txBody>
      </p:sp>
      <p:sp>
        <p:nvSpPr>
          <p:cNvPr id="311" name="Google Shape;311;p20"/>
          <p:cNvSpPr/>
          <p:nvPr/>
        </p:nvSpPr>
        <p:spPr>
          <a:xfrm>
            <a:off x="2377064" y="8271859"/>
            <a:ext cx="215444" cy="21544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aphicFrame>
        <p:nvGraphicFramePr>
          <p:cNvPr id="312" name="Google Shape;312;p20"/>
          <p:cNvGraphicFramePr/>
          <p:nvPr/>
        </p:nvGraphicFramePr>
        <p:xfrm>
          <a:off x="965201" y="3695700"/>
          <a:ext cx="11007343" cy="4152899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id="313" name="Google Shape;3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0356" y="3042395"/>
            <a:ext cx="7096732" cy="709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 txBox="1"/>
          <p:nvPr/>
        </p:nvSpPr>
        <p:spPr>
          <a:xfrm>
            <a:off x="1081087" y="2286446"/>
            <a:ext cx="7381875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BRAND-SAFE СРЕДА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Отсутствие негативного и тревожного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контентного окружения</a:t>
            </a:r>
            <a:endParaRPr/>
          </a:p>
        </p:txBody>
      </p:sp>
      <p:sp>
        <p:nvSpPr>
          <p:cNvPr id="320" name="Google Shape;320;p21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</a:pPr>
            <a:r>
              <a:rPr lang="ru-RU" sz="6600"/>
              <a:t>ЭТИ НИШИ МОЖНО ЗАНИМАТЬ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1081087" y="2286446"/>
            <a:ext cx="7381875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BRAND-SAFE СРЕДА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Отсутствие негативного и тревожного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контентного окружения</a:t>
            </a:r>
            <a:endParaRPr/>
          </a:p>
        </p:txBody>
      </p:sp>
      <p:sp>
        <p:nvSpPr>
          <p:cNvPr id="327" name="Google Shape;327;p22"/>
          <p:cNvSpPr txBox="1"/>
          <p:nvPr/>
        </p:nvSpPr>
        <p:spPr>
          <a:xfrm>
            <a:off x="1081087" y="4122175"/>
            <a:ext cx="7381875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УРОВЕНЬ ДАННЫХ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Масштаб аудитории и точность данных</a:t>
            </a:r>
            <a:endParaRPr/>
          </a:p>
        </p:txBody>
      </p:sp>
      <p:sp>
        <p:nvSpPr>
          <p:cNvPr id="328" name="Google Shape;328;p22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</a:pPr>
            <a:r>
              <a:rPr lang="ru-RU" sz="6600"/>
              <a:t>ЭТИ НИШИ МОЖНО ЗАНИМАТЬ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 txBox="1"/>
          <p:nvPr/>
        </p:nvSpPr>
        <p:spPr>
          <a:xfrm>
            <a:off x="1081087" y="2286446"/>
            <a:ext cx="7381875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BRAND-SAFE СРЕДА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Отсутствие негативного и тревожного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контентного окружения</a:t>
            </a:r>
            <a:endParaRPr/>
          </a:p>
        </p:txBody>
      </p:sp>
      <p:sp>
        <p:nvSpPr>
          <p:cNvPr id="335" name="Google Shape;335;p23"/>
          <p:cNvSpPr txBox="1"/>
          <p:nvPr/>
        </p:nvSpPr>
        <p:spPr>
          <a:xfrm>
            <a:off x="1081087" y="4122175"/>
            <a:ext cx="7381875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УРОВЕНЬ ДАННЫХ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Масштаб аудитории и точность данных</a:t>
            </a:r>
            <a:endParaRPr/>
          </a:p>
        </p:txBody>
      </p:sp>
      <p:sp>
        <p:nvSpPr>
          <p:cNvPr id="336" name="Google Shape;336;p23"/>
          <p:cNvSpPr txBox="1"/>
          <p:nvPr/>
        </p:nvSpPr>
        <p:spPr>
          <a:xfrm>
            <a:off x="1081087" y="5527017"/>
            <a:ext cx="7793041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ВИДИМОСТЬ НА ЦИФРОВОЙ ПОЛКЕ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Необходимость быть в первых строчках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поисковой выдачи</a:t>
            </a:r>
            <a:endParaRPr/>
          </a:p>
        </p:txBody>
      </p:sp>
      <p:sp>
        <p:nvSpPr>
          <p:cNvPr id="337" name="Google Shape;337;p23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</a:pPr>
            <a:r>
              <a:rPr lang="ru-RU" sz="6600"/>
              <a:t>ЭТИ НИШИ МОЖНО ЗАНИМАТЬ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4"/>
          <p:cNvSpPr txBox="1"/>
          <p:nvPr/>
        </p:nvSpPr>
        <p:spPr>
          <a:xfrm>
            <a:off x="1081087" y="2286446"/>
            <a:ext cx="7381875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BRAND-SAFE СРЕДА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Отсутствие негативного и тревожного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контентного окружения</a:t>
            </a:r>
            <a:endParaRPr/>
          </a:p>
        </p:txBody>
      </p:sp>
      <p:sp>
        <p:nvSpPr>
          <p:cNvPr id="344" name="Google Shape;344;p24"/>
          <p:cNvSpPr txBox="1"/>
          <p:nvPr/>
        </p:nvSpPr>
        <p:spPr>
          <a:xfrm>
            <a:off x="1081087" y="4122175"/>
            <a:ext cx="7381875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УРОВЕНЬ ДАННЫХ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Масштаб аудитории и точность данных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1081087" y="5527017"/>
            <a:ext cx="7793041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ВИДИМОСТЬ НА ЦИФРОВОЙ ПОЛКЕ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Необходимость быть в первых строчках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поисковой выдачи</a:t>
            </a:r>
            <a:endParaRPr/>
          </a:p>
        </p:txBody>
      </p:sp>
      <p:sp>
        <p:nvSpPr>
          <p:cNvPr id="346" name="Google Shape;346;p24"/>
          <p:cNvSpPr txBox="1"/>
          <p:nvPr/>
        </p:nvSpPr>
        <p:spPr>
          <a:xfrm>
            <a:off x="1081087" y="7362746"/>
            <a:ext cx="8253413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ПРОДВИНУТЫЙ ИНСТРУМЕНТАРИЙ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Таргетинги, форматы, отчёты, места размещения, покрывающие  все стадии воронки</a:t>
            </a:r>
            <a:endParaRPr/>
          </a:p>
        </p:txBody>
      </p:sp>
      <p:sp>
        <p:nvSpPr>
          <p:cNvPr id="347" name="Google Shape;347;p24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</a:pPr>
            <a:r>
              <a:rPr lang="ru-RU" sz="6600"/>
              <a:t>ЭТИ НИШИ МОЖНО ЗАНИМАТЬ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/>
        </p:nvSpPr>
        <p:spPr>
          <a:xfrm>
            <a:off x="8883845" y="5156663"/>
            <a:ext cx="4959883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Скоро в каждом медиаплане страны</a:t>
            </a:r>
            <a:endParaRPr/>
          </a:p>
        </p:txBody>
      </p:sp>
      <p:sp>
        <p:nvSpPr>
          <p:cNvPr id="353" name="Google Shape;353;p25"/>
          <p:cNvSpPr txBox="1"/>
          <p:nvPr/>
        </p:nvSpPr>
        <p:spPr>
          <a:xfrm>
            <a:off x="3993370" y="4379528"/>
            <a:ext cx="4459875" cy="3770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ОР</a:t>
            </a:r>
            <a:endParaRPr/>
          </a:p>
        </p:txBody>
      </p:sp>
      <p:grpSp>
        <p:nvGrpSpPr>
          <p:cNvPr id="354" name="Google Shape;354;p25"/>
          <p:cNvGrpSpPr/>
          <p:nvPr/>
        </p:nvGrpSpPr>
        <p:grpSpPr>
          <a:xfrm>
            <a:off x="4489975" y="2731325"/>
            <a:ext cx="8787740" cy="1365662"/>
            <a:chOff x="4156364" y="2731325"/>
            <a:chExt cx="8787740" cy="1365662"/>
          </a:xfrm>
        </p:grpSpPr>
        <p:sp>
          <p:nvSpPr>
            <p:cNvPr id="355" name="Google Shape;355;p25"/>
            <p:cNvSpPr/>
            <p:nvPr/>
          </p:nvSpPr>
          <p:spPr>
            <a:xfrm>
              <a:off x="4156364" y="2731325"/>
              <a:ext cx="8787740" cy="1365662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56" name="Google Shape;356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07738" y="2870876"/>
              <a:ext cx="8321612" cy="1026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" name="Google Shape;357;p25"/>
          <p:cNvSpPr txBox="1"/>
          <p:nvPr/>
        </p:nvSpPr>
        <p:spPr>
          <a:xfrm>
            <a:off x="6645393" y="1808920"/>
            <a:ext cx="404630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Новый продукт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6"/>
          <p:cNvSpPr txBox="1"/>
          <p:nvPr/>
        </p:nvSpPr>
        <p:spPr>
          <a:xfrm>
            <a:off x="1881796" y="3979419"/>
            <a:ext cx="13573496" cy="1793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ВЫХОД НА ПОКЛОН</a:t>
            </a:r>
            <a:endParaRPr/>
          </a:p>
        </p:txBody>
      </p:sp>
      <p:sp>
        <p:nvSpPr>
          <p:cNvPr id="363" name="Google Shape;363;p26"/>
          <p:cNvSpPr txBox="1"/>
          <p:nvPr/>
        </p:nvSpPr>
        <p:spPr>
          <a:xfrm>
            <a:off x="-11957537" y="11827494"/>
            <a:ext cx="41252164" cy="3333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АПЛОДИСМЕНТЫ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 txBox="1"/>
          <p:nvPr/>
        </p:nvSpPr>
        <p:spPr>
          <a:xfrm>
            <a:off x="1881796" y="2471253"/>
            <a:ext cx="13573496" cy="11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ВЫХОД НА ПОКЛОН</a:t>
            </a:r>
            <a:endParaRPr/>
          </a:p>
        </p:txBody>
      </p:sp>
      <p:sp>
        <p:nvSpPr>
          <p:cNvPr id="369" name="Google Shape;369;p27"/>
          <p:cNvSpPr txBox="1"/>
          <p:nvPr/>
        </p:nvSpPr>
        <p:spPr>
          <a:xfrm>
            <a:off x="1881796" y="4187830"/>
            <a:ext cx="13573496" cy="1376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АПЛОДИСМЕНТЫ</a:t>
            </a:r>
            <a:endParaRPr/>
          </a:p>
        </p:txBody>
      </p:sp>
      <p:sp>
        <p:nvSpPr>
          <p:cNvPr id="370" name="Google Shape;370;p27"/>
          <p:cNvSpPr txBox="1"/>
          <p:nvPr/>
        </p:nvSpPr>
        <p:spPr>
          <a:xfrm>
            <a:off x="-11628744" y="10502971"/>
            <a:ext cx="40594576" cy="5602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3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НА БИС В 2023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 txBox="1"/>
          <p:nvPr/>
        </p:nvSpPr>
        <p:spPr>
          <a:xfrm>
            <a:off x="1881796" y="2146786"/>
            <a:ext cx="13573496" cy="11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ВЫХОД НА ПОКЛОН</a:t>
            </a:r>
            <a:endParaRPr/>
          </a:p>
        </p:txBody>
      </p:sp>
      <p:sp>
        <p:nvSpPr>
          <p:cNvPr id="376" name="Google Shape;376;p28"/>
          <p:cNvSpPr txBox="1"/>
          <p:nvPr/>
        </p:nvSpPr>
        <p:spPr>
          <a:xfrm>
            <a:off x="1881796" y="3474801"/>
            <a:ext cx="13573496" cy="1054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АПЛОДИСМЕНТЫ</a:t>
            </a:r>
            <a:endParaRPr/>
          </a:p>
        </p:txBody>
      </p:sp>
      <p:sp>
        <p:nvSpPr>
          <p:cNvPr id="377" name="Google Shape;377;p28"/>
          <p:cNvSpPr txBox="1"/>
          <p:nvPr/>
        </p:nvSpPr>
        <p:spPr>
          <a:xfrm>
            <a:off x="420688" y="4721601"/>
            <a:ext cx="16495712" cy="2208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НА БИС В 2023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ЭВОЛЮЦИЯ БРЕНДОВ НА OZON</a:t>
            </a:r>
            <a:endParaRPr sz="7200"/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7944" y="820419"/>
            <a:ext cx="7780099" cy="1125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8716">
            <a:off x="28196" y="-969913"/>
            <a:ext cx="18334447" cy="9526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3"/>
          <p:cNvGrpSpPr/>
          <p:nvPr/>
        </p:nvGrpSpPr>
        <p:grpSpPr>
          <a:xfrm>
            <a:off x="12377738" y="2559640"/>
            <a:ext cx="4176000" cy="3370153"/>
            <a:chOff x="12054840" y="2559640"/>
            <a:chExt cx="4176000" cy="3370153"/>
          </a:xfrm>
        </p:grpSpPr>
        <p:sp>
          <p:nvSpPr>
            <p:cNvPr id="74" name="Google Shape;74;p3"/>
            <p:cNvSpPr txBox="1"/>
            <p:nvPr/>
          </p:nvSpPr>
          <p:spPr>
            <a:xfrm>
              <a:off x="12054840" y="2559640"/>
              <a:ext cx="4176000" cy="33701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400">
                  <a:solidFill>
                    <a:schemeClr val="lt1"/>
                  </a:solidFill>
                  <a:latin typeface="Ultra"/>
                  <a:ea typeface="Ultra"/>
                  <a:cs typeface="Ultra"/>
                  <a:sym typeface="Ultra"/>
                </a:rPr>
                <a:t>ЭПОХА 3.0</a:t>
              </a:r>
              <a:endParaRPr/>
            </a:p>
            <a:p>
              <a:pPr indent="-285750" lvl="0" marL="285750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Бренды, созданные специально для продажи на маркетплейсах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Активная генерация платного трафика </a:t>
              </a:r>
              <a:b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на карточки товаров</a:t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2142556" y="3630503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2142556" y="4876107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77" name="Google Shape;77;p3"/>
          <p:cNvGrpSpPr/>
          <p:nvPr/>
        </p:nvGrpSpPr>
        <p:grpSpPr>
          <a:xfrm>
            <a:off x="8020844" y="4199434"/>
            <a:ext cx="4176000" cy="3801041"/>
            <a:chOff x="7859395" y="3909502"/>
            <a:chExt cx="4176000" cy="3801041"/>
          </a:xfrm>
        </p:grpSpPr>
        <p:sp>
          <p:nvSpPr>
            <p:cNvPr id="78" name="Google Shape;78;p3"/>
            <p:cNvSpPr txBox="1"/>
            <p:nvPr/>
          </p:nvSpPr>
          <p:spPr>
            <a:xfrm>
              <a:off x="7859395" y="3909502"/>
              <a:ext cx="4176000" cy="3801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400">
                  <a:solidFill>
                    <a:schemeClr val="lt1"/>
                  </a:solidFill>
                  <a:latin typeface="Ultra"/>
                  <a:ea typeface="Ultra"/>
                  <a:cs typeface="Ultra"/>
                  <a:sym typeface="Ultra"/>
                </a:rPr>
                <a:t>ЭПОХА 2.0</a:t>
              </a:r>
              <a:endParaRPr/>
            </a:p>
            <a:p>
              <a:pPr indent="-285750" lvl="0" marL="285750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Старт рекламного продвижения </a:t>
              </a:r>
              <a:b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на маркетплейсе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Первые попытки </a:t>
              </a:r>
              <a:b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создания брендов </a:t>
              </a:r>
              <a:b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с ориентацией </a:t>
              </a:r>
              <a:b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на канал</a:t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958696" y="4993551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958696" y="6232059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81" name="Google Shape;81;p3"/>
          <p:cNvGrpSpPr/>
          <p:nvPr/>
        </p:nvGrpSpPr>
        <p:grpSpPr>
          <a:xfrm>
            <a:off x="3663950" y="5885653"/>
            <a:ext cx="3734377" cy="2631490"/>
            <a:chOff x="3663950" y="5321783"/>
            <a:chExt cx="3734377" cy="2631490"/>
          </a:xfrm>
        </p:grpSpPr>
        <p:sp>
          <p:nvSpPr>
            <p:cNvPr id="82" name="Google Shape;82;p3"/>
            <p:cNvSpPr txBox="1"/>
            <p:nvPr/>
          </p:nvSpPr>
          <p:spPr>
            <a:xfrm>
              <a:off x="3663950" y="5321783"/>
              <a:ext cx="3734377" cy="2631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400">
                  <a:solidFill>
                    <a:schemeClr val="lt1"/>
                  </a:solidFill>
                  <a:latin typeface="Ultra"/>
                  <a:ea typeface="Ultra"/>
                  <a:cs typeface="Ultra"/>
                  <a:sym typeface="Ultra"/>
                </a:rPr>
                <a:t>ЭПОХА 1.0</a:t>
              </a:r>
              <a:endParaRPr/>
            </a:p>
            <a:p>
              <a:pPr indent="-285750" lvl="0" marL="285750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Всем известные бренды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Char char="•"/>
              </a:pPr>
              <a:r>
                <a:rPr lang="ru-RU" sz="24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UBA и TOM как двигатель продаж</a:t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754002" y="6403503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754002" y="7287661"/>
              <a:ext cx="108000" cy="108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CDEFF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cxnSp>
        <p:nvCxnSpPr>
          <p:cNvPr id="85" name="Google Shape;85;p3"/>
          <p:cNvCxnSpPr/>
          <p:nvPr/>
        </p:nvCxnSpPr>
        <p:spPr>
          <a:xfrm rot="10800000">
            <a:off x="7312155" y="4199434"/>
            <a:ext cx="0" cy="4317709"/>
          </a:xfrm>
          <a:prstGeom prst="straightConnector1">
            <a:avLst/>
          </a:prstGeom>
          <a:noFill/>
          <a:ln cap="flat" cmpd="sng" w="19050">
            <a:solidFill>
              <a:schemeClr val="lt1">
                <a:alpha val="52941"/>
              </a:schemeClr>
            </a:solidFill>
            <a:prstDash val="solid"/>
            <a:round/>
            <a:headEnd len="med" w="med" type="none"/>
            <a:tailEnd len="sm" w="sm" type="none"/>
          </a:ln>
        </p:spPr>
      </p:cxnSp>
      <p:sp>
        <p:nvSpPr>
          <p:cNvPr id="86" name="Google Shape;86;p3"/>
          <p:cNvSpPr txBox="1"/>
          <p:nvPr/>
        </p:nvSpPr>
        <p:spPr>
          <a:xfrm>
            <a:off x="6777230" y="8650043"/>
            <a:ext cx="1069851" cy="346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2018</a:t>
            </a:r>
            <a:endParaRPr/>
          </a:p>
        </p:txBody>
      </p:sp>
      <p:cxnSp>
        <p:nvCxnSpPr>
          <p:cNvPr id="87" name="Google Shape;87;p3"/>
          <p:cNvCxnSpPr/>
          <p:nvPr/>
        </p:nvCxnSpPr>
        <p:spPr>
          <a:xfrm rot="10800000">
            <a:off x="11780523" y="2559640"/>
            <a:ext cx="0" cy="4461733"/>
          </a:xfrm>
          <a:prstGeom prst="straightConnector1">
            <a:avLst/>
          </a:prstGeom>
          <a:noFill/>
          <a:ln cap="flat" cmpd="sng" w="19050">
            <a:solidFill>
              <a:schemeClr val="lt1">
                <a:alpha val="52941"/>
              </a:schemeClr>
            </a:solidFill>
            <a:prstDash val="solid"/>
            <a:round/>
            <a:headEnd len="med" w="med" type="none"/>
            <a:tailEnd len="sm" w="sm" type="none"/>
          </a:ln>
        </p:spPr>
      </p:cxnSp>
      <p:sp>
        <p:nvSpPr>
          <p:cNvPr id="88" name="Google Shape;88;p3"/>
          <p:cNvSpPr txBox="1"/>
          <p:nvPr/>
        </p:nvSpPr>
        <p:spPr>
          <a:xfrm>
            <a:off x="11245597" y="7187915"/>
            <a:ext cx="1069851" cy="346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2021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4" y="0"/>
            <a:ext cx="17334059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РАСТУТ ЛИ БРЕНДЫ ЭПОХИ 2.0?</a:t>
            </a:r>
            <a:endParaRPr/>
          </a:p>
        </p:txBody>
      </p:sp>
      <p:sp>
        <p:nvSpPr>
          <p:cNvPr id="96" name="Google Shape;96;p4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Внутренние данные Ozon, сравнение H1 2021 и H2 2022 </a:t>
            </a:r>
            <a:endParaRPr/>
          </a:p>
        </p:txBody>
      </p:sp>
      <p:sp>
        <p:nvSpPr>
          <p:cNvPr id="97" name="Google Shape;97;p4"/>
          <p:cNvSpPr txBox="1"/>
          <p:nvPr/>
        </p:nvSpPr>
        <p:spPr>
          <a:xfrm>
            <a:off x="1392620" y="8202341"/>
            <a:ext cx="6679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2021</a:t>
            </a: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1086346" y="8271859"/>
            <a:ext cx="215444" cy="215444"/>
          </a:xfrm>
          <a:prstGeom prst="rect">
            <a:avLst/>
          </a:prstGeom>
          <a:solidFill>
            <a:srgbClr val="4F7E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2677911" y="8202341"/>
            <a:ext cx="976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2022</a:t>
            </a: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2377064" y="8271859"/>
            <a:ext cx="215444" cy="21544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4833938" y="2558635"/>
            <a:ext cx="6767512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Категория </a:t>
            </a:r>
            <a:br>
              <a:rPr lang="ru-RU" sz="4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4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«Бытовая химия»</a:t>
            </a:r>
            <a:endParaRPr/>
          </a:p>
        </p:txBody>
      </p:sp>
      <p:graphicFrame>
        <p:nvGraphicFramePr>
          <p:cNvPr id="102" name="Google Shape;102;p4"/>
          <p:cNvGraphicFramePr/>
          <p:nvPr/>
        </p:nvGraphicFramePr>
        <p:xfrm>
          <a:off x="965200" y="2743398"/>
          <a:ext cx="15290800" cy="5343698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А ЕСЛИ МАСШТАБИРОВАТЬ?</a:t>
            </a:r>
            <a:endParaRPr/>
          </a:p>
        </p:txBody>
      </p:sp>
      <p:graphicFrame>
        <p:nvGraphicFramePr>
          <p:cNvPr id="108" name="Google Shape;108;p5"/>
          <p:cNvGraphicFramePr/>
          <p:nvPr/>
        </p:nvGraphicFramePr>
        <p:xfrm>
          <a:off x="1081087" y="24653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{95E78A51-DE2B-4462-A9C5-5B5252D15930}</a:tableStyleId>
              </a:tblPr>
              <a:tblGrid>
                <a:gridCol w="4771075"/>
                <a:gridCol w="1995050"/>
                <a:gridCol w="1995050"/>
                <a:gridCol w="1995050"/>
              </a:tblGrid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Ultra"/>
                          <a:ea typeface="Ultra"/>
                          <a:cs typeface="Ultra"/>
                          <a:sym typeface="Ultra"/>
                        </a:rPr>
                        <a:t> Компания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Ultra"/>
                        <a:ea typeface="Ultra"/>
                        <a:cs typeface="Ultra"/>
                        <a:sym typeface="Ultra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Ultra"/>
                          <a:ea typeface="Ultra"/>
                          <a:cs typeface="Ultra"/>
                          <a:sym typeface="Ultra"/>
                        </a:rPr>
                        <a:t>Локация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Ultra"/>
                        <a:ea typeface="Ultra"/>
                        <a:cs typeface="Ultra"/>
                        <a:sym typeface="Ultra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Ultra"/>
                          <a:ea typeface="Ultra"/>
                          <a:cs typeface="Ultra"/>
                          <a:sym typeface="Ultra"/>
                        </a:rPr>
                        <a:t>Год основания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Ultra"/>
                        <a:ea typeface="Ultra"/>
                        <a:cs typeface="Ultra"/>
                        <a:sym typeface="Ultra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Ultra"/>
                          <a:ea typeface="Ultra"/>
                          <a:cs typeface="Ultra"/>
                          <a:sym typeface="Ultra"/>
                        </a:rPr>
                        <a:t>Инвестиции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Ultra"/>
                        <a:ea typeface="Ultra"/>
                        <a:cs typeface="Ultra"/>
                        <a:sym typeface="Ultra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Thrasio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США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2018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$1.6 млрд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Branded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1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Франция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1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2020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1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$150 млн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15686"/>
                      </a:srgbClr>
                    </a:solidFill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Elevate Brands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США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2017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$55 млн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Win Brands Group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США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2017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$50 млн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Technology Commerce Management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Израиль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2016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$28 млн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Unybrands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США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2020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$25 млн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T="0" marB="0" marR="144000" marL="1440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9C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9" name="Google Shape;109;p5"/>
          <p:cNvSpPr txBox="1"/>
          <p:nvPr/>
        </p:nvSpPr>
        <p:spPr>
          <a:xfrm>
            <a:off x="12637258" y="2474087"/>
            <a:ext cx="3620329" cy="60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Агрегаторы приобретают бренды у небольших бизнесов: от постельного белья до ароматизаторов воздуха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Средняя цена покупки бизнеса: более $1 млн</a:t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Маркетинг — основная зона оптимизации за счёт кросс-категорийной экспертизы</a:t>
            </a:r>
            <a:endParaRPr/>
          </a:p>
        </p:txBody>
      </p:sp>
      <p:sp>
        <p:nvSpPr>
          <p:cNvPr id="110" name="Google Shape;110;p5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Crunchbase</a:t>
            </a:r>
            <a:endParaRPr sz="1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Ultra"/>
              <a:buNone/>
            </a:pPr>
            <a:r>
              <a:rPr lang="ru-RU" sz="7200"/>
              <a:t>УСПЕХ </a:t>
            </a:r>
            <a:br>
              <a:rPr lang="ru-RU" sz="7200"/>
            </a:br>
            <a:r>
              <a:rPr lang="ru-RU" sz="7200"/>
              <a:t>THRASIO</a:t>
            </a:r>
            <a:endParaRPr sz="7200"/>
          </a:p>
        </p:txBody>
      </p:sp>
      <p:sp>
        <p:nvSpPr>
          <p:cNvPr id="117" name="Google Shape;117;p6"/>
          <p:cNvSpPr txBox="1"/>
          <p:nvPr/>
        </p:nvSpPr>
        <p:spPr>
          <a:xfrm>
            <a:off x="1076821" y="9013858"/>
            <a:ext cx="87996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Источник: Crunchbase</a:t>
            </a:r>
            <a:endParaRPr sz="1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8" name="Google Shape;118;p6"/>
          <p:cNvSpPr txBox="1"/>
          <p:nvPr/>
        </p:nvSpPr>
        <p:spPr>
          <a:xfrm>
            <a:off x="11240986" y="2310964"/>
            <a:ext cx="5395635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ЛИДЕР РЫНКА</a:t>
            </a:r>
            <a:endParaRPr/>
          </a:p>
        </p:txBody>
      </p:sp>
      <p:sp>
        <p:nvSpPr>
          <p:cNvPr id="119" name="Google Shape;119;p6"/>
          <p:cNvSpPr txBox="1"/>
          <p:nvPr/>
        </p:nvSpPr>
        <p:spPr>
          <a:xfrm>
            <a:off x="11240986" y="2982353"/>
            <a:ext cx="510938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Прибыльная частная компания, которая стала единорогом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за самый короткий срок в США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10321522" y="4510669"/>
            <a:ext cx="5395635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СКОРОСТЬ</a:t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10321522" y="5179233"/>
            <a:ext cx="57269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Сделка по приобретению бренда обычно занимает меньше 35 дней. </a:t>
            </a:r>
            <a:b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Без KPI и тестовых периодов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8083893" y="6719425"/>
            <a:ext cx="5395635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ПРИБЫЛЬНОСТЬ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8083893" y="7363276"/>
            <a:ext cx="558439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С момента своего основания в июле 2018 года компания прибыльна, даже несмотря на почти беспрецедентные темпы роста</a:t>
            </a:r>
            <a:endParaRPr/>
          </a:p>
        </p:txBody>
      </p:sp>
      <p:sp>
        <p:nvSpPr>
          <p:cNvPr id="124" name="Google Shape;124;p6"/>
          <p:cNvSpPr/>
          <p:nvPr/>
        </p:nvSpPr>
        <p:spPr>
          <a:xfrm>
            <a:off x="9876435" y="4720179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7677521" y="6917060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828591" y="2520474"/>
            <a:ext cx="193301" cy="193301"/>
          </a:xfrm>
          <a:prstGeom prst="ellipse">
            <a:avLst/>
          </a:prstGeom>
          <a:gradFill>
            <a:gsLst>
              <a:gs pos="0">
                <a:srgbClr val="EFF5FF"/>
              </a:gs>
              <a:gs pos="21000">
                <a:srgbClr val="EFF5FF"/>
              </a:gs>
              <a:gs pos="99000">
                <a:srgbClr val="99BDFE"/>
              </a:gs>
              <a:gs pos="100000">
                <a:srgbClr val="99BDF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1081088" y="574676"/>
            <a:ext cx="15176499" cy="1135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Ultra"/>
              <a:buNone/>
            </a:pPr>
            <a:r>
              <a:rPr lang="ru-RU" sz="9600"/>
              <a:t>И БИЗНЕСЫ РАСТУТ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>
            <a:off x="1081088" y="4549354"/>
            <a:ext cx="785010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233%</a:t>
            </a:r>
            <a:endParaRPr/>
          </a:p>
        </p:txBody>
      </p:sp>
      <p:sp>
        <p:nvSpPr>
          <p:cNvPr id="133" name="Google Shape;133;p7"/>
          <p:cNvSpPr txBox="1"/>
          <p:nvPr/>
        </p:nvSpPr>
        <p:spPr>
          <a:xfrm>
            <a:off x="1152338" y="3651222"/>
            <a:ext cx="10676433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Большинство брендов Thrasio продемонстрировали трёхзначный рост, в среднем они растут на</a:t>
            </a:r>
            <a:endParaRPr/>
          </a:p>
        </p:txBody>
      </p:sp>
      <p:sp>
        <p:nvSpPr>
          <p:cNvPr id="134" name="Google Shape;134;p7"/>
          <p:cNvSpPr txBox="1"/>
          <p:nvPr/>
        </p:nvSpPr>
        <p:spPr>
          <a:xfrm>
            <a:off x="7192770" y="5707745"/>
            <a:ext cx="3476847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 год</a:t>
            </a:r>
            <a:endParaRPr/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96732">
            <a:off x="5148780" y="2147520"/>
            <a:ext cx="13502482" cy="71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" y="0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/>
        </p:nvSpPr>
        <p:spPr>
          <a:xfrm>
            <a:off x="1143272" y="1259769"/>
            <a:ext cx="11389771" cy="391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Ultra"/>
              <a:buNone/>
            </a:pPr>
            <a: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МОЖНО ЛИ </a:t>
            </a:r>
            <a:b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ТАК РАСТИ </a:t>
            </a:r>
            <a:b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В РОССИИ?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652"/>
            <a:ext cx="17336912" cy="975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2973658" y="795008"/>
            <a:ext cx="11389771" cy="1538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Ultra"/>
              <a:buNone/>
            </a:pPr>
            <a:r>
              <a:rPr b="1" i="0" lang="ru-RU" sz="9600" cap="non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Можно!</a:t>
            </a:r>
            <a:endParaRPr/>
          </a:p>
        </p:txBody>
      </p:sp>
      <p:grpSp>
        <p:nvGrpSpPr>
          <p:cNvPr id="148" name="Google Shape;148;p9"/>
          <p:cNvGrpSpPr/>
          <p:nvPr/>
        </p:nvGrpSpPr>
        <p:grpSpPr>
          <a:xfrm>
            <a:off x="1961351" y="3979345"/>
            <a:ext cx="13414386" cy="1900626"/>
            <a:chOff x="1080935" y="4015258"/>
            <a:chExt cx="15148472" cy="2146321"/>
          </a:xfrm>
        </p:grpSpPr>
        <p:sp>
          <p:nvSpPr>
            <p:cNvPr id="149" name="Google Shape;149;p9"/>
            <p:cNvSpPr/>
            <p:nvPr/>
          </p:nvSpPr>
          <p:spPr>
            <a:xfrm>
              <a:off x="1080935" y="4015312"/>
              <a:ext cx="2149823" cy="2132665"/>
            </a:xfrm>
            <a:custGeom>
              <a:rect b="b" l="l" r="r" t="t"/>
              <a:pathLst>
                <a:path extrusionOk="0" h="2132665" w="2149823">
                  <a:moveTo>
                    <a:pt x="154" y="1823547"/>
                  </a:moveTo>
                  <a:lnTo>
                    <a:pt x="154" y="0"/>
                  </a:lnTo>
                  <a:lnTo>
                    <a:pt x="749363" y="0"/>
                  </a:lnTo>
                  <a:lnTo>
                    <a:pt x="749363" y="808752"/>
                  </a:lnTo>
                  <a:lnTo>
                    <a:pt x="1400049" y="808752"/>
                  </a:lnTo>
                  <a:lnTo>
                    <a:pt x="1400049" y="0"/>
                  </a:lnTo>
                  <a:lnTo>
                    <a:pt x="1820703" y="0"/>
                  </a:lnTo>
                  <a:cubicBezTo>
                    <a:pt x="1820703" y="0"/>
                    <a:pt x="1976199" y="2142"/>
                    <a:pt x="2074723" y="101522"/>
                  </a:cubicBezTo>
                  <a:cubicBezTo>
                    <a:pt x="2161253" y="188480"/>
                    <a:pt x="2149258" y="352972"/>
                    <a:pt x="2149258" y="352972"/>
                  </a:cubicBezTo>
                  <a:lnTo>
                    <a:pt x="2149258" y="2132398"/>
                  </a:lnTo>
                  <a:lnTo>
                    <a:pt x="1400477" y="2132398"/>
                  </a:lnTo>
                  <a:lnTo>
                    <a:pt x="1400477" y="1337782"/>
                  </a:lnTo>
                  <a:lnTo>
                    <a:pt x="749792" y="1337782"/>
                  </a:lnTo>
                  <a:lnTo>
                    <a:pt x="749792" y="2132398"/>
                  </a:lnTo>
                  <a:lnTo>
                    <a:pt x="308576" y="2132398"/>
                  </a:lnTo>
                  <a:cubicBezTo>
                    <a:pt x="308576" y="2132398"/>
                    <a:pt x="183065" y="2142250"/>
                    <a:pt x="78544" y="2042442"/>
                  </a:cubicBezTo>
                  <a:cubicBezTo>
                    <a:pt x="-7128" y="1960195"/>
                    <a:pt x="154" y="1823547"/>
                    <a:pt x="154" y="1823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373695" y="4020841"/>
              <a:ext cx="2689272" cy="2126439"/>
            </a:xfrm>
            <a:custGeom>
              <a:rect b="b" l="l" r="r" t="t"/>
              <a:pathLst>
                <a:path extrusionOk="0" h="2126439" w="2689272">
                  <a:moveTo>
                    <a:pt x="898280" y="226644"/>
                  </a:moveTo>
                  <a:cubicBezTo>
                    <a:pt x="908989" y="201370"/>
                    <a:pt x="953111" y="137115"/>
                    <a:pt x="1024648" y="84427"/>
                  </a:cubicBezTo>
                  <a:cubicBezTo>
                    <a:pt x="1122743" y="12033"/>
                    <a:pt x="1255536" y="-818"/>
                    <a:pt x="1349348" y="39"/>
                  </a:cubicBezTo>
                  <a:cubicBezTo>
                    <a:pt x="1443160" y="467"/>
                    <a:pt x="1527119" y="39"/>
                    <a:pt x="1646633" y="74574"/>
                  </a:cubicBezTo>
                  <a:cubicBezTo>
                    <a:pt x="1728879" y="125550"/>
                    <a:pt x="1783710" y="233497"/>
                    <a:pt x="1783710" y="233497"/>
                  </a:cubicBezTo>
                  <a:lnTo>
                    <a:pt x="2689272" y="2126440"/>
                  </a:lnTo>
                  <a:lnTo>
                    <a:pt x="1907507" y="2126440"/>
                  </a:lnTo>
                  <a:lnTo>
                    <a:pt x="1696752" y="1651384"/>
                  </a:lnTo>
                  <a:lnTo>
                    <a:pt x="992521" y="1651384"/>
                  </a:lnTo>
                  <a:lnTo>
                    <a:pt x="796758" y="2126440"/>
                  </a:lnTo>
                  <a:lnTo>
                    <a:pt x="0" y="2126440"/>
                  </a:lnTo>
                  <a:lnTo>
                    <a:pt x="898280" y="226644"/>
                  </a:lnTo>
                  <a:close/>
                  <a:moveTo>
                    <a:pt x="1512555" y="1148484"/>
                  </a:moveTo>
                  <a:lnTo>
                    <a:pt x="1351490" y="666146"/>
                  </a:lnTo>
                  <a:lnTo>
                    <a:pt x="1160868" y="1148484"/>
                  </a:lnTo>
                  <a:lnTo>
                    <a:pt x="1512555" y="114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6131349" y="4015312"/>
              <a:ext cx="1897382" cy="2132424"/>
            </a:xfrm>
            <a:custGeom>
              <a:rect b="b" l="l" r="r" t="t"/>
              <a:pathLst>
                <a:path extrusionOk="0" h="2132424" w="1897382">
                  <a:moveTo>
                    <a:pt x="797771" y="959536"/>
                  </a:moveTo>
                  <a:lnTo>
                    <a:pt x="1089915" y="2132398"/>
                  </a:lnTo>
                  <a:lnTo>
                    <a:pt x="1876821" y="2132398"/>
                  </a:lnTo>
                  <a:lnTo>
                    <a:pt x="1558974" y="1225979"/>
                  </a:lnTo>
                  <a:cubicBezTo>
                    <a:pt x="1852832" y="1041782"/>
                    <a:pt x="1897382" y="893997"/>
                    <a:pt x="1897382" y="628839"/>
                  </a:cubicBezTo>
                  <a:cubicBezTo>
                    <a:pt x="1897382" y="56116"/>
                    <a:pt x="1433036" y="0"/>
                    <a:pt x="1120329" y="0"/>
                  </a:cubicBezTo>
                  <a:lnTo>
                    <a:pt x="156" y="0"/>
                  </a:lnTo>
                  <a:lnTo>
                    <a:pt x="156" y="1800844"/>
                  </a:lnTo>
                  <a:cubicBezTo>
                    <a:pt x="156" y="1800844"/>
                    <a:pt x="-7554" y="1965336"/>
                    <a:pt x="85401" y="2051009"/>
                  </a:cubicBezTo>
                  <a:cubicBezTo>
                    <a:pt x="178356" y="2136253"/>
                    <a:pt x="284590" y="2132398"/>
                    <a:pt x="284590" y="2132398"/>
                  </a:cubicBezTo>
                  <a:lnTo>
                    <a:pt x="718951" y="2132398"/>
                  </a:lnTo>
                  <a:lnTo>
                    <a:pt x="718951" y="554304"/>
                  </a:lnTo>
                  <a:lnTo>
                    <a:pt x="974685" y="554304"/>
                  </a:lnTo>
                  <a:cubicBezTo>
                    <a:pt x="1054790" y="554304"/>
                    <a:pt x="1219710" y="566298"/>
                    <a:pt x="1219710" y="755206"/>
                  </a:cubicBezTo>
                  <a:cubicBezTo>
                    <a:pt x="1219710" y="944115"/>
                    <a:pt x="1054790" y="959536"/>
                    <a:pt x="974685" y="959536"/>
                  </a:cubicBezTo>
                  <a:lnTo>
                    <a:pt x="797342" y="9595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8152520" y="4015312"/>
              <a:ext cx="2090856" cy="2132429"/>
            </a:xfrm>
            <a:custGeom>
              <a:rect b="b" l="l" r="r" t="t"/>
              <a:pathLst>
                <a:path extrusionOk="0" h="2132429" w="2090856">
                  <a:moveTo>
                    <a:pt x="713665" y="543594"/>
                  </a:moveTo>
                  <a:lnTo>
                    <a:pt x="337989" y="543594"/>
                  </a:lnTo>
                  <a:cubicBezTo>
                    <a:pt x="337989" y="543594"/>
                    <a:pt x="203055" y="550020"/>
                    <a:pt x="95535" y="464347"/>
                  </a:cubicBezTo>
                  <a:cubicBezTo>
                    <a:pt x="-11985" y="379103"/>
                    <a:pt x="438" y="211612"/>
                    <a:pt x="438" y="211612"/>
                  </a:cubicBezTo>
                  <a:lnTo>
                    <a:pt x="438" y="0"/>
                  </a:lnTo>
                  <a:lnTo>
                    <a:pt x="2090856" y="0"/>
                  </a:lnTo>
                  <a:lnTo>
                    <a:pt x="2090856" y="543594"/>
                  </a:lnTo>
                  <a:lnTo>
                    <a:pt x="1463303" y="543594"/>
                  </a:lnTo>
                  <a:lnTo>
                    <a:pt x="1463303" y="1761006"/>
                  </a:lnTo>
                  <a:cubicBezTo>
                    <a:pt x="1463303" y="1761006"/>
                    <a:pt x="1475725" y="1962766"/>
                    <a:pt x="1353641" y="2055721"/>
                  </a:cubicBezTo>
                  <a:cubicBezTo>
                    <a:pt x="1239696" y="2143107"/>
                    <a:pt x="1092339" y="2131970"/>
                    <a:pt x="1092339" y="2131970"/>
                  </a:cubicBezTo>
                  <a:lnTo>
                    <a:pt x="714093" y="2131970"/>
                  </a:lnTo>
                  <a:lnTo>
                    <a:pt x="714093" y="5435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0452418" y="4015312"/>
              <a:ext cx="1771905" cy="2132397"/>
            </a:xfrm>
            <a:custGeom>
              <a:rect b="b" l="l" r="r" t="t"/>
              <a:pathLst>
                <a:path extrusionOk="0" h="2132397" w="1771905">
                  <a:moveTo>
                    <a:pt x="0" y="0"/>
                  </a:moveTo>
                  <a:lnTo>
                    <a:pt x="1771287" y="0"/>
                  </a:lnTo>
                  <a:lnTo>
                    <a:pt x="1771287" y="225748"/>
                  </a:lnTo>
                  <a:cubicBezTo>
                    <a:pt x="1771287" y="225748"/>
                    <a:pt x="1783710" y="365823"/>
                    <a:pt x="1665053" y="462205"/>
                  </a:cubicBezTo>
                  <a:cubicBezTo>
                    <a:pt x="1545967" y="558587"/>
                    <a:pt x="1388758" y="543594"/>
                    <a:pt x="1388758" y="543594"/>
                  </a:cubicBezTo>
                  <a:lnTo>
                    <a:pt x="733788" y="543594"/>
                  </a:lnTo>
                  <a:lnTo>
                    <a:pt x="733788" y="813036"/>
                  </a:lnTo>
                  <a:lnTo>
                    <a:pt x="1563958" y="813036"/>
                  </a:lnTo>
                  <a:lnTo>
                    <a:pt x="1563958" y="1339924"/>
                  </a:lnTo>
                  <a:lnTo>
                    <a:pt x="733788" y="1339924"/>
                  </a:lnTo>
                  <a:lnTo>
                    <a:pt x="733788" y="1603796"/>
                  </a:lnTo>
                  <a:lnTo>
                    <a:pt x="1403750" y="1603796"/>
                  </a:lnTo>
                  <a:cubicBezTo>
                    <a:pt x="1403750" y="1603796"/>
                    <a:pt x="1569099" y="1593516"/>
                    <a:pt x="1673620" y="1689041"/>
                  </a:cubicBezTo>
                  <a:cubicBezTo>
                    <a:pt x="1785851" y="1791848"/>
                    <a:pt x="1771287" y="1909220"/>
                    <a:pt x="1771287" y="1909220"/>
                  </a:cubicBezTo>
                  <a:lnTo>
                    <a:pt x="1771287" y="2132398"/>
                  </a:lnTo>
                  <a:lnTo>
                    <a:pt x="0" y="2132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2470872" y="4015258"/>
              <a:ext cx="2024449" cy="2132879"/>
            </a:xfrm>
            <a:custGeom>
              <a:rect b="b" l="l" r="r" t="t"/>
              <a:pathLst>
                <a:path extrusionOk="0" h="2132879" w="2024449">
                  <a:moveTo>
                    <a:pt x="0" y="53"/>
                  </a:moveTo>
                  <a:lnTo>
                    <a:pt x="363252" y="53"/>
                  </a:lnTo>
                  <a:cubicBezTo>
                    <a:pt x="363252" y="53"/>
                    <a:pt x="528602" y="-4230"/>
                    <a:pt x="664392" y="63880"/>
                  </a:cubicBezTo>
                  <a:cubicBezTo>
                    <a:pt x="793759" y="128991"/>
                    <a:pt x="842592" y="239938"/>
                    <a:pt x="842592" y="239938"/>
                  </a:cubicBezTo>
                  <a:lnTo>
                    <a:pt x="1297088" y="1106519"/>
                  </a:lnTo>
                  <a:lnTo>
                    <a:pt x="1297088" y="53"/>
                  </a:lnTo>
                  <a:lnTo>
                    <a:pt x="2024450" y="53"/>
                  </a:lnTo>
                  <a:lnTo>
                    <a:pt x="2024450" y="2132452"/>
                  </a:lnTo>
                  <a:lnTo>
                    <a:pt x="1611507" y="2132452"/>
                  </a:lnTo>
                  <a:cubicBezTo>
                    <a:pt x="1611507" y="2132452"/>
                    <a:pt x="1487709" y="2137592"/>
                    <a:pt x="1357486" y="2078478"/>
                  </a:cubicBezTo>
                  <a:cubicBezTo>
                    <a:pt x="1261533" y="2034784"/>
                    <a:pt x="1195137" y="1908417"/>
                    <a:pt x="1195137" y="1908417"/>
                  </a:cubicBezTo>
                  <a:lnTo>
                    <a:pt x="727791" y="1034554"/>
                  </a:lnTo>
                  <a:lnTo>
                    <a:pt x="727791" y="2132880"/>
                  </a:lnTo>
                  <a:lnTo>
                    <a:pt x="427" y="2132880"/>
                  </a:lnTo>
                  <a:lnTo>
                    <a:pt x="427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4710789" y="4020880"/>
              <a:ext cx="1518618" cy="2140699"/>
            </a:xfrm>
            <a:custGeom>
              <a:rect b="b" l="l" r="r" t="t"/>
              <a:pathLst>
                <a:path extrusionOk="0" h="2140699" w="1518618">
                  <a:moveTo>
                    <a:pt x="1457724" y="622842"/>
                  </a:moveTo>
                  <a:cubicBezTo>
                    <a:pt x="1333928" y="589429"/>
                    <a:pt x="1204133" y="556017"/>
                    <a:pt x="1069199" y="556017"/>
                  </a:cubicBezTo>
                  <a:cubicBezTo>
                    <a:pt x="992949" y="556017"/>
                    <a:pt x="840451" y="563299"/>
                    <a:pt x="837881" y="655398"/>
                  </a:cubicBezTo>
                  <a:cubicBezTo>
                    <a:pt x="835311" y="744926"/>
                    <a:pt x="919699" y="772341"/>
                    <a:pt x="1091902" y="921840"/>
                  </a:cubicBezTo>
                  <a:cubicBezTo>
                    <a:pt x="1300943" y="1103467"/>
                    <a:pt x="1515125" y="1215698"/>
                    <a:pt x="1518553" y="1507843"/>
                  </a:cubicBezTo>
                  <a:cubicBezTo>
                    <a:pt x="1523693" y="1903651"/>
                    <a:pt x="1228122" y="2113550"/>
                    <a:pt x="750923" y="2138824"/>
                  </a:cubicBezTo>
                  <a:cubicBezTo>
                    <a:pt x="538883" y="2149961"/>
                    <a:pt x="106664" y="2109695"/>
                    <a:pt x="0" y="2066002"/>
                  </a:cubicBezTo>
                  <a:lnTo>
                    <a:pt x="0" y="1478286"/>
                  </a:lnTo>
                  <a:cubicBezTo>
                    <a:pt x="145644" y="1536115"/>
                    <a:pt x="287434" y="1593944"/>
                    <a:pt x="458351" y="1593944"/>
                  </a:cubicBezTo>
                  <a:cubicBezTo>
                    <a:pt x="629268" y="1593944"/>
                    <a:pt x="712370" y="1572097"/>
                    <a:pt x="712370" y="1508271"/>
                  </a:cubicBezTo>
                  <a:cubicBezTo>
                    <a:pt x="712370" y="1392613"/>
                    <a:pt x="554733" y="1290234"/>
                    <a:pt x="447213" y="1216983"/>
                  </a:cubicBezTo>
                  <a:cubicBezTo>
                    <a:pt x="294286" y="1112462"/>
                    <a:pt x="26131" y="851160"/>
                    <a:pt x="14137" y="642118"/>
                  </a:cubicBezTo>
                  <a:cubicBezTo>
                    <a:pt x="-8139" y="250165"/>
                    <a:pt x="355115" y="0"/>
                    <a:pt x="831456" y="0"/>
                  </a:cubicBezTo>
                  <a:cubicBezTo>
                    <a:pt x="1031502" y="0"/>
                    <a:pt x="1293661" y="17135"/>
                    <a:pt x="1457297" y="71965"/>
                  </a:cubicBezTo>
                  <a:lnTo>
                    <a:pt x="1457297" y="622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6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zon_template">
  <a:themeElements>
    <a:clrScheme name="Ozon Colors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3AC267"/>
      </a:accent1>
      <a:accent2>
        <a:srgbClr val="FFD540"/>
      </a:accent2>
      <a:accent3>
        <a:srgbClr val="F91155"/>
      </a:accent3>
      <a:accent4>
        <a:srgbClr val="090089"/>
      </a:accent4>
      <a:accent5>
        <a:srgbClr val="28D1EB"/>
      </a:accent5>
      <a:accent6>
        <a:srgbClr val="0F263E"/>
      </a:accent6>
      <a:hlink>
        <a:srgbClr val="005BFF"/>
      </a:hlink>
      <a:folHlink>
        <a:srgbClr val="005B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2018-08-29T11:25:32Z</dcterms:created>
  <dc:creator>пользователь Microsoft Office</dc:creator>
</cp:coreProperties>
</file>