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oboto Mono"/>
      <p:regular r:id="rId16"/>
      <p:bold r:id="rId17"/>
      <p:italic r:id="rId18"/>
      <p:boldItalic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4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4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Mono-bold.fntdata"/><Relationship Id="rId16" Type="http://schemas.openxmlformats.org/officeDocument/2006/relationships/font" Target="fonts/RobotoMon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Mono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Mon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e706d6e6b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e706d6e6b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e706d6e6b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e706d6e6b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e706d6e6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e706d6e6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e706d6e6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e706d6e6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e706d6e6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e706d6e6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e706d6e6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e706d6e6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e706d6e6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e706d6e6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e706d6e6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e706d6e6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e706d6e6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e706d6e6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e706d6e6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e706d6e6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gif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gif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gif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gif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8.gif"/><Relationship Id="rId7" Type="http://schemas.openxmlformats.org/officeDocument/2006/relationships/image" Target="../media/image21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85925" y="159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latin typeface="Roboto Mono"/>
                <a:ea typeface="Roboto Mono"/>
                <a:cs typeface="Roboto Mono"/>
                <a:sym typeface="Roboto Mono"/>
              </a:rPr>
              <a:t>ДОБРО ПОЖАЛОВАТЬ НА </a:t>
            </a:r>
            <a:r>
              <a:rPr b="1" lang="ru" sz="2500">
                <a:solidFill>
                  <a:srgbClr val="674EA7"/>
                </a:solidFill>
                <a:latin typeface="Roboto Mono"/>
                <a:ea typeface="Roboto Mono"/>
                <a:cs typeface="Roboto Mono"/>
                <a:sym typeface="Roboto Mono"/>
              </a:rPr>
              <a:t>TWITCH</a:t>
            </a:r>
            <a:r>
              <a:rPr b="1" lang="ru" sz="2500"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b="1" sz="25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1587775" y="2447650"/>
            <a:ext cx="5968500" cy="12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Стриминговая платформа, где все, знают, </a:t>
            </a: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пожертвования</a:t>
            </a: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— залог существования качественного контента.</a:t>
            </a:r>
            <a:endParaRPr b="1"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449600" y="4726225"/>
            <a:ext cx="8244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000">
                <a:solidFill>
                  <a:srgbClr val="B7B7B7"/>
                </a:solidFill>
                <a:latin typeface="Roboto Mono"/>
                <a:ea typeface="Roboto Mono"/>
                <a:cs typeface="Roboto Mono"/>
                <a:sym typeface="Roboto Mono"/>
              </a:rPr>
              <a:t> Стрим – сленговое название прямых трансляций на видеохостингах (например, на Twitch, GoodGame и YouTube)</a:t>
            </a:r>
            <a:endParaRPr sz="1000">
              <a:solidFill>
                <a:srgbClr val="B7B7B7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1644650" y="946924"/>
            <a:ext cx="5854200" cy="25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«‎‎</a:t>
            </a: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GAMECHANGERS самая реалистичная игра, которую вы видели»</a:t>
            </a: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b="1"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“Russians proved that there nature is perfect prototype for survival games landscape”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1099" y="4378577"/>
            <a:ext cx="601197" cy="4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0048" y="4347400"/>
            <a:ext cx="955927" cy="4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4947" y="4347404"/>
            <a:ext cx="477952" cy="47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 rotWithShape="1">
          <a:blip r:embed="rId7">
            <a:alphaModFix/>
          </a:blip>
          <a:srcRect b="9462" l="15698" r="15691" t="9454"/>
          <a:stretch/>
        </p:blipFill>
        <p:spPr>
          <a:xfrm>
            <a:off x="4742869" y="4347401"/>
            <a:ext cx="1123346" cy="4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/>
          <p:nvPr/>
        </p:nvSpPr>
        <p:spPr>
          <a:xfrm>
            <a:off x="2290950" y="3967629"/>
            <a:ext cx="45618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Российские и международные игровые издания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3797250" y="3758993"/>
            <a:ext cx="1530300" cy="7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237425" y="1797237"/>
            <a:ext cx="8669100" cy="21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TWITCH is most popular website for streaming videogames, claims more than half a billion monthly viewers, and a typical concurrent audience of about </a:t>
            </a:r>
            <a:b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1 million people.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16812" l="0" r="0" t="16812"/>
          <a:stretch/>
        </p:blipFill>
        <p:spPr>
          <a:xfrm>
            <a:off x="3940725" y="3870485"/>
            <a:ext cx="1262550" cy="57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4193375" y="984212"/>
            <a:ext cx="757200" cy="4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“</a:t>
            </a:r>
            <a:endParaRPr b="1" sz="4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37425" y="2447650"/>
            <a:ext cx="8669100" cy="21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Стример</a:t>
            </a: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Ninja собирает донатами </a:t>
            </a: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500.000$ в месяц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Twitch-аудитория в месяц  </a:t>
            </a: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&gt;100 млн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0" name="Google Shape;70;p15"/>
          <p:cNvSpPr txBox="1"/>
          <p:nvPr>
            <p:ph type="title"/>
          </p:nvPr>
        </p:nvSpPr>
        <p:spPr>
          <a:xfrm>
            <a:off x="385925" y="159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latin typeface="Roboto Mono"/>
                <a:ea typeface="Roboto Mono"/>
                <a:cs typeface="Roboto Mono"/>
                <a:sym typeface="Roboto Mono"/>
              </a:rPr>
              <a:t>НЕМНОГО </a:t>
            </a:r>
            <a:r>
              <a:rPr b="1" lang="ru" sz="2500">
                <a:latin typeface="Roboto Mono"/>
                <a:ea typeface="Roboto Mono"/>
                <a:cs typeface="Roboto Mono"/>
                <a:sym typeface="Roboto Mono"/>
              </a:rPr>
              <a:t>ЦИФР</a:t>
            </a:r>
            <a:endParaRPr b="1" sz="25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-3820" l="-1276" r="0" t="0"/>
          <a:stretch/>
        </p:blipFill>
        <p:spPr>
          <a:xfrm>
            <a:off x="3686700" y="0"/>
            <a:ext cx="5457301" cy="43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5575" y="3377625"/>
            <a:ext cx="1869600" cy="1049700"/>
          </a:xfrm>
          <a:prstGeom prst="roundRect">
            <a:avLst>
              <a:gd fmla="val 612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28625" rotWithShape="0" algn="bl" dir="5400000" dist="171450">
              <a:srgbClr val="000000">
                <a:alpha val="58000"/>
              </a:srgbClr>
            </a:outerShdw>
          </a:effectLst>
        </p:spPr>
      </p:pic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85925" y="1776286"/>
            <a:ext cx="3440100" cy="20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Эти люди готовы платить миллионы без лишних напоминаний, чтобы смотреть на захватывающую красоту </a:t>
            </a:r>
            <a:b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и жестокость виртуальных миров. </a:t>
            </a:r>
            <a:endParaRPr b="1" sz="15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78" name="Google Shape;78;p16"/>
          <p:cNvGrpSpPr/>
          <p:nvPr/>
        </p:nvGrpSpPr>
        <p:grpSpPr>
          <a:xfrm>
            <a:off x="4126925" y="4178815"/>
            <a:ext cx="1746000" cy="373310"/>
            <a:chOff x="4126925" y="4178815"/>
            <a:chExt cx="1746000" cy="373310"/>
          </a:xfrm>
        </p:grpSpPr>
        <p:sp>
          <p:nvSpPr>
            <p:cNvPr id="79" name="Google Shape;79;p16"/>
            <p:cNvSpPr/>
            <p:nvPr/>
          </p:nvSpPr>
          <p:spPr>
            <a:xfrm>
              <a:off x="4126925" y="4351125"/>
              <a:ext cx="1746000" cy="201000"/>
            </a:xfrm>
            <a:prstGeom prst="roundRect">
              <a:avLst>
                <a:gd fmla="val 16667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B7B7B7"/>
                  </a:solidFill>
                  <a:latin typeface="Oswald"/>
                  <a:ea typeface="Oswald"/>
                  <a:cs typeface="Oswald"/>
                  <a:sym typeface="Oswald"/>
                </a:rPr>
                <a:t>78%</a:t>
              </a:r>
              <a:endParaRPr sz="100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4126925" y="4351125"/>
              <a:ext cx="1313100" cy="201000"/>
            </a:xfrm>
            <a:prstGeom prst="roundRect">
              <a:avLst>
                <a:gd fmla="val 16667" name="adj"/>
              </a:avLst>
            </a:prstGeom>
            <a:solidFill>
              <a:srgbClr val="FF2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NEW PC 250 000₽</a:t>
              </a:r>
              <a:endPara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4126925" y="4178815"/>
              <a:ext cx="1313100" cy="2010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6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DONATIONS</a:t>
              </a:r>
              <a:endParaRPr b="1" sz="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1176275" y="2407497"/>
            <a:ext cx="6791100" cy="14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Но сегодня WWF поменяет правила игры </a:t>
            </a:r>
            <a:b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и сделает так, чтобы твичеры захотели поддержать дикую красоту </a:t>
            </a: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реального мира.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8625" y="1071425"/>
            <a:ext cx="846400" cy="101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8675" y="289400"/>
            <a:ext cx="753350" cy="11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726750" y="1721700"/>
            <a:ext cx="7690500" cy="21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Популярный стример жанра Survival </a:t>
            </a:r>
            <a:b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проживет день в знакомых по играм условиях </a:t>
            </a:r>
            <a:b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на территории Алтайского заповедника. </a:t>
            </a:r>
            <a:endParaRPr b="1"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В лайв-трансляции он станет главным действующим героем игры с простой задачей - </a:t>
            </a:r>
            <a:r>
              <a:rPr b="1" lang="ru" sz="2000">
                <a:solidFill>
                  <a:schemeClr val="dk1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выжить</a:t>
            </a: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b="1" sz="2000">
              <a:solidFill>
                <a:schemeClr val="dk1"/>
              </a:solidFill>
              <a:highlight>
                <a:srgbClr val="FFFFFF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85925" y="1123350"/>
            <a:ext cx="3172200" cy="3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А его с</a:t>
            </a: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тримерское кресло займёт коренной житель села Яйлю, работающий в этом заповеднике. Трансляция будет вестись </a:t>
            </a:r>
            <a:b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со страницы стримера. </a:t>
            </a:r>
            <a:endParaRPr b="1" sz="1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Как и в типичной survival-игре, </a:t>
            </a:r>
            <a:b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коренной житель будет вести героя </a:t>
            </a:r>
            <a:b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по диким ландшафтам, подсказывать, </a:t>
            </a:r>
            <a:b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что делать в экстремальных ситуациях (кто знает, может стримеру придётся побегать от кабана) и показывать, </a:t>
            </a:r>
            <a:b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как местные жители умудряются жить </a:t>
            </a:r>
            <a:b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в гармонии с дикой природой. </a:t>
            </a:r>
            <a:endParaRPr b="1" sz="1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Зрители могут, как обычно, могут сделать пожертвования, все собранные средства пойдут на поддержку локации из стрима.</a:t>
            </a:r>
            <a:endParaRPr b="1" sz="1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4">
            <a:alphaModFix/>
          </a:blip>
          <a:srcRect b="-3820" l="-1276" r="0" t="0"/>
          <a:stretch/>
        </p:blipFill>
        <p:spPr>
          <a:xfrm>
            <a:off x="3686700" y="0"/>
            <a:ext cx="5457301" cy="43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 rotWithShape="1">
          <a:blip r:embed="rId5">
            <a:alphaModFix/>
          </a:blip>
          <a:srcRect b="3406" l="0" r="0" t="6243"/>
          <a:stretch/>
        </p:blipFill>
        <p:spPr>
          <a:xfrm flipH="1">
            <a:off x="3854000" y="1214100"/>
            <a:ext cx="5146526" cy="29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 rotWithShape="1">
          <a:blip r:embed="rId6">
            <a:alphaModFix/>
          </a:blip>
          <a:srcRect b="25168" l="31996" r="3855" t="1474"/>
          <a:stretch/>
        </p:blipFill>
        <p:spPr>
          <a:xfrm flipH="1">
            <a:off x="3630432" y="2643048"/>
            <a:ext cx="2228700" cy="1436100"/>
          </a:xfrm>
          <a:prstGeom prst="roundRect">
            <a:avLst>
              <a:gd fmla="val 7536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28625" rotWithShape="0" algn="bl" dir="5400000" dist="171450">
              <a:srgbClr val="000000">
                <a:alpha val="58000"/>
              </a:srgbClr>
            </a:outerShdw>
          </a:effectLst>
        </p:spPr>
      </p:pic>
      <p:sp>
        <p:nvSpPr>
          <p:cNvPr id="106" name="Google Shape;106;p20"/>
          <p:cNvSpPr/>
          <p:nvPr/>
        </p:nvSpPr>
        <p:spPr>
          <a:xfrm>
            <a:off x="3687382" y="3952601"/>
            <a:ext cx="2132100" cy="332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rPr>
              <a:t>78%</a:t>
            </a:r>
            <a:endParaRPr sz="1000">
              <a:solidFill>
                <a:srgbClr val="B7B7B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7" name="Google Shape;107;p20"/>
          <p:cNvSpPr/>
          <p:nvPr/>
        </p:nvSpPr>
        <p:spPr>
          <a:xfrm>
            <a:off x="3687382" y="3952601"/>
            <a:ext cx="1603500" cy="332400"/>
          </a:xfrm>
          <a:prstGeom prst="roundRect">
            <a:avLst>
              <a:gd fmla="val 16667" name="adj"/>
            </a:avLst>
          </a:prstGeom>
          <a:solidFill>
            <a:srgbClr val="FF2A2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ПОДДЕРЖКА </a:t>
            </a:r>
            <a:r>
              <a:rPr lang="ru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АЛТАЙСКОГО</a:t>
            </a:r>
            <a:r>
              <a:rPr lang="ru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ЗАПОВЕДНИКА </a:t>
            </a:r>
            <a:r>
              <a:rPr lang="ru"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500 000₽</a:t>
            </a:r>
            <a:endParaRPr sz="1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3687384" y="3742188"/>
            <a:ext cx="1603500" cy="245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ПОЖЕРТВОВАНИЯ</a:t>
            </a:r>
            <a:endParaRPr b="1" sz="6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7">
            <a:alphaModFix/>
          </a:blip>
          <a:srcRect b="14034" l="0" r="-10035" t="-10031"/>
          <a:stretch/>
        </p:blipFill>
        <p:spPr>
          <a:xfrm>
            <a:off x="7408625" y="2353625"/>
            <a:ext cx="435000" cy="4392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0" name="Google Shape;110;p20"/>
          <p:cNvCxnSpPr>
            <a:stCxn id="109" idx="3"/>
          </p:cNvCxnSpPr>
          <p:nvPr/>
        </p:nvCxnSpPr>
        <p:spPr>
          <a:xfrm flipH="1">
            <a:off x="7273429" y="2728506"/>
            <a:ext cx="198900" cy="175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1" name="Google Shape;111;p20"/>
          <p:cNvGrpSpPr/>
          <p:nvPr/>
        </p:nvGrpSpPr>
        <p:grpSpPr>
          <a:xfrm>
            <a:off x="7699695" y="3952600"/>
            <a:ext cx="1224300" cy="565751"/>
            <a:chOff x="7699695" y="3952600"/>
            <a:chExt cx="1224300" cy="565751"/>
          </a:xfrm>
        </p:grpSpPr>
        <p:sp>
          <p:nvSpPr>
            <p:cNvPr id="112" name="Google Shape;112;p20"/>
            <p:cNvSpPr/>
            <p:nvPr/>
          </p:nvSpPr>
          <p:spPr>
            <a:xfrm>
              <a:off x="7699695" y="3952600"/>
              <a:ext cx="1224300" cy="332400"/>
            </a:xfrm>
            <a:prstGeom prst="roundRect">
              <a:avLst>
                <a:gd fmla="val 16667" name="adj"/>
              </a:avLst>
            </a:prstGeom>
            <a:solidFill>
              <a:srgbClr val="FF2A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ПОДДЕРЖАТЬ </a:t>
              </a:r>
              <a:endPara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113" name="Google Shape;113;p20"/>
            <p:cNvPicPr preferRelativeResize="0"/>
            <p:nvPr/>
          </p:nvPicPr>
          <p:blipFill rotWithShape="1">
            <a:blip r:embed="rId8">
              <a:alphaModFix/>
            </a:blip>
            <a:srcRect b="0" l="46509" r="0" t="10039"/>
            <a:stretch/>
          </p:blipFill>
          <p:spPr>
            <a:xfrm>
              <a:off x="8576152" y="4079150"/>
              <a:ext cx="347843" cy="43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85925" y="506975"/>
            <a:ext cx="6093300" cy="49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АКТИВАЦИИ</a:t>
            </a:r>
            <a:r>
              <a:rPr b="1" lang="ru" sz="2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И ТАЙМИНГ</a:t>
            </a:r>
            <a:endParaRPr b="1" sz="2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b="1" lang="ru" sz="1600">
                <a:solidFill>
                  <a:srgbClr val="FFFFFF"/>
                </a:solidFill>
                <a:highlight>
                  <a:srgbClr val="FF2A2A"/>
                </a:highlight>
                <a:latin typeface="Roboto Mono"/>
                <a:ea typeface="Roboto Mono"/>
                <a:cs typeface="Roboto Mono"/>
                <a:sym typeface="Roboto Mono"/>
              </a:rPr>
            </a:br>
            <a:r>
              <a:rPr b="1" lang="ru" sz="1500">
                <a:solidFill>
                  <a:srgbClr val="FFFFFF"/>
                </a:solidFill>
                <a:highlight>
                  <a:srgbClr val="FF2A2A"/>
                </a:highlight>
                <a:latin typeface="Roboto Mono"/>
                <a:ea typeface="Roboto Mono"/>
                <a:cs typeface="Roboto Mono"/>
                <a:sym typeface="Roboto Mono"/>
              </a:rPr>
              <a:t>1.Тизерный этап.</a:t>
            </a: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(2 недели)</a:t>
            </a:r>
            <a:br>
              <a:rPr b="1" lang="ru" sz="1500">
                <a:solidFill>
                  <a:srgbClr val="FFFFFF"/>
                </a:solidFill>
                <a:highlight>
                  <a:srgbClr val="FF2A2A"/>
                </a:highlight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Анонс новой игры в Steam*</a:t>
            </a:r>
            <a:b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Игровые издания анонсируют стрим, приглашая </a:t>
            </a:r>
            <a:b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на twitch-канал, где игра будет впервые показана</a:t>
            </a:r>
            <a:b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b="1" sz="15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FFFF"/>
                </a:solidFill>
                <a:highlight>
                  <a:srgbClr val="FF2A2A"/>
                </a:highlight>
                <a:latin typeface="Roboto Mono"/>
                <a:ea typeface="Roboto Mono"/>
                <a:cs typeface="Roboto Mono"/>
                <a:sym typeface="Roboto Mono"/>
              </a:rPr>
              <a:t>2.Проведение прямой трансляции</a:t>
            </a: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(12 часов) </a:t>
            </a:r>
            <a:b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b="1" sz="15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FFFFFF"/>
                </a:solidFill>
                <a:highlight>
                  <a:srgbClr val="FF2A2A"/>
                </a:highlight>
                <a:latin typeface="Roboto Mono"/>
                <a:ea typeface="Roboto Mono"/>
                <a:cs typeface="Roboto Mono"/>
                <a:sym typeface="Roboto Mono"/>
              </a:rPr>
              <a:t>3. Развитие</a:t>
            </a: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(1 неделя)</a:t>
            </a:r>
            <a:b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Запуск нового выпуска. Призываем пользователей </a:t>
            </a:r>
            <a:b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в соц. сетях WWF голосовать за нового стримера </a:t>
            </a:r>
            <a:b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и новую локацию в </a:t>
            </a: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России</a:t>
            </a:r>
            <a:r>
              <a:rPr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для прохождения.</a:t>
            </a:r>
            <a:endParaRPr b="1" sz="15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br>
              <a:rPr b="1" lang="ru" sz="15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Steam — интернет-магазин </a:t>
            </a:r>
            <a:r>
              <a:rPr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компьютерных</a:t>
            </a:r>
            <a:r>
              <a:rPr lang="ru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игр</a:t>
            </a:r>
            <a:endParaRPr sz="1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119" name="Google Shape;119;p21"/>
          <p:cNvGrpSpPr/>
          <p:nvPr/>
        </p:nvGrpSpPr>
        <p:grpSpPr>
          <a:xfrm>
            <a:off x="6515600" y="1067009"/>
            <a:ext cx="2234427" cy="1919178"/>
            <a:chOff x="6744200" y="764650"/>
            <a:chExt cx="2234427" cy="1919178"/>
          </a:xfrm>
        </p:grpSpPr>
        <p:grpSp>
          <p:nvGrpSpPr>
            <p:cNvPr id="120" name="Google Shape;120;p21"/>
            <p:cNvGrpSpPr/>
            <p:nvPr/>
          </p:nvGrpSpPr>
          <p:grpSpPr>
            <a:xfrm>
              <a:off x="6744204" y="764650"/>
              <a:ext cx="2234423" cy="1919178"/>
              <a:chOff x="4495950" y="880000"/>
              <a:chExt cx="3514349" cy="3018525"/>
            </a:xfrm>
          </p:grpSpPr>
          <p:pic>
            <p:nvPicPr>
              <p:cNvPr id="121" name="Google Shape;121;p21"/>
              <p:cNvPicPr preferRelativeResize="0"/>
              <p:nvPr/>
            </p:nvPicPr>
            <p:blipFill rotWithShape="1">
              <a:blip r:embed="rId4">
                <a:alphaModFix/>
              </a:blip>
              <a:srcRect b="7381" l="17838" r="17832" t="0"/>
              <a:stretch/>
            </p:blipFill>
            <p:spPr>
              <a:xfrm>
                <a:off x="4500500" y="880000"/>
                <a:ext cx="3509799" cy="3018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2" name="Google Shape;122;p21"/>
              <p:cNvSpPr/>
              <p:nvPr/>
            </p:nvSpPr>
            <p:spPr>
              <a:xfrm>
                <a:off x="4495950" y="880000"/>
                <a:ext cx="3509700" cy="4209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23" name="Google Shape;123;p21"/>
              <p:cNvPicPr preferRelativeResize="0"/>
              <p:nvPr/>
            </p:nvPicPr>
            <p:blipFill rotWithShape="1">
              <a:blip r:embed="rId5">
                <a:alphaModFix/>
              </a:blip>
              <a:srcRect b="0" l="10817" r="0" t="0"/>
              <a:stretch/>
            </p:blipFill>
            <p:spPr>
              <a:xfrm>
                <a:off x="4610262" y="938025"/>
                <a:ext cx="1182776" cy="304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4" name="Google Shape;124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44200" y="1193215"/>
              <a:ext cx="1433750" cy="8064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" name="Google Shape;125;p21"/>
          <p:cNvPicPr preferRelativeResize="0"/>
          <p:nvPr/>
        </p:nvPicPr>
        <p:blipFill rotWithShape="1">
          <a:blip r:embed="rId7">
            <a:alphaModFix/>
          </a:blip>
          <a:srcRect b="10590" l="18268" r="18363" t="11138"/>
          <a:stretch/>
        </p:blipFill>
        <p:spPr>
          <a:xfrm>
            <a:off x="6515600" y="3402491"/>
            <a:ext cx="2234425" cy="137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21552" y="3668237"/>
            <a:ext cx="1205200" cy="68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21"/>
          <p:cNvCxnSpPr/>
          <p:nvPr/>
        </p:nvCxnSpPr>
        <p:spPr>
          <a:xfrm>
            <a:off x="5576300" y="3089450"/>
            <a:ext cx="832200" cy="3156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1"/>
          <p:cNvCxnSpPr/>
          <p:nvPr/>
        </p:nvCxnSpPr>
        <p:spPr>
          <a:xfrm>
            <a:off x="5547625" y="1548825"/>
            <a:ext cx="8610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