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7" r:id="rId9"/>
    <p:sldId id="268" r:id="rId10"/>
    <p:sldId id="269" r:id="rId11"/>
    <p:sldId id="263" r:id="rId12"/>
    <p:sldId id="271" r:id="rId13"/>
    <p:sldId id="272" r:id="rId14"/>
    <p:sldId id="264" r:id="rId15"/>
    <p:sldId id="265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41" autoAdjust="0"/>
    <p:restoredTop sz="94660"/>
  </p:normalViewPr>
  <p:slideViewPr>
    <p:cSldViewPr>
      <p:cViewPr varScale="1">
        <p:scale>
          <a:sx n="74" d="100"/>
          <a:sy n="7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E83C-DDFA-42F4-9CC5-88B76A32F4CF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31A5-DEA1-4E5D-8A60-26BA86744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4E33-9456-4B07-9E76-37469AB4D667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32F6-121A-4697-82DE-22E083E60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A85E-DB11-4343-BD6E-AD99873A77EB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4C9B-100B-4674-92A9-A421486F6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E4BF-FCF3-41A8-9EF0-5E72D21A6EC4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3848-A557-4DD3-BBC6-758A69876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924F-ACD7-49CB-983D-419F0A69C733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638B-DB62-4E64-BB29-F24060F3C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8BB5-C387-4B11-9AED-C8CB2E26A507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DEE-B4CC-4167-AA0D-5EED1509C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1414-843D-40D7-B7BD-352FAA6179F4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5C11-6A60-471E-9FDA-6EB7D5A62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1140-BC34-4D1F-A8BA-766177F23ADB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2752-6E19-4A6D-BF2C-B83E7C1EB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9E05-1745-46D7-873E-7C69A4C1DF94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783B-3965-4B4E-935E-5C5ABCDB8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1D92-55A0-4878-BCF7-23FEB6CBEA7A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C3A4-3B68-4DEC-84D8-418F7390C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022F-ADEE-43EC-A1F6-04211925B9F3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4282-3183-4315-B0E1-347574B6C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7EDFAB-2BC3-4566-A7DF-B92E2E8194A1}" type="datetimeFigureOut">
              <a:rPr lang="ru-RU"/>
              <a:pPr>
                <a:defRPr/>
              </a:pPr>
              <a:t>31.08.2011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394244-0AD0-470A-836D-D2B237099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88350" y="5805488"/>
            <a:ext cx="53975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123\Desktop\t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03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611188" y="674688"/>
            <a:ext cx="54006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Red Apple </a:t>
            </a:r>
            <a:r>
              <a:rPr lang="en-US" sz="44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2011</a:t>
            </a:r>
            <a:endParaRPr lang="ru-RU" sz="4400" b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Integrated campaign </a:t>
            </a:r>
            <a:endParaRPr lang="ru-RU" sz="24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endParaRPr lang="ru-RU" sz="24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6300" b="1" dirty="0" smtClean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Russia Open</a:t>
            </a:r>
            <a:endParaRPr lang="en-US" sz="63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endParaRPr lang="en-US" sz="63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CREATIVITY</a:t>
            </a: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Championship</a:t>
            </a:r>
            <a:endParaRPr lang="ru-RU" sz="36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428596" y="428604"/>
            <a:ext cx="6119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nstantia" pitchFamily="18" charset="0"/>
              </a:rPr>
              <a:t>Radio</a:t>
            </a:r>
            <a:r>
              <a:rPr lang="en-US" b="1" dirty="0">
                <a:solidFill>
                  <a:srgbClr val="00B050"/>
                </a:solidFill>
                <a:latin typeface="Constantia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Constantia" pitchFamily="18" charset="0"/>
              </a:rPr>
              <a:t>Script</a:t>
            </a:r>
            <a:endParaRPr lang="ru-RU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1357298"/>
            <a:ext cx="85011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Radio spot  is done as parody of  ring announcer  of big boxing  tournament . We hear the voice of  the  fan crowd , coach  giving the last instructions: </a:t>
            </a:r>
            <a:r>
              <a:rPr lang="ru-RU" sz="1600" i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Come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boy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!!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Let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’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 do it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..»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gong sound…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They’ve been practicing on their clients for the whole year!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They are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unbeatable in advertising and marketing!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Who will win the a-a-a-a-a-a-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bsolute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champion title?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Final battle – 29-30 September – ‘Swiss Hotel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Krasnye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Kholmy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’ Arena  </a:t>
            </a:r>
            <a:endParaRPr lang="ru-RU" sz="2000" i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Follow the course of CREATIVE Championship Red Apple 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www.festival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56181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5786446" y="1367486"/>
            <a:ext cx="3071834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>
                <a:solidFill>
                  <a:srgbClr val="00B050"/>
                </a:solidFill>
                <a:latin typeface="Constantia" pitchFamily="18" charset="0"/>
              </a:rPr>
              <a:t>Concept for  </a:t>
            </a:r>
            <a:endParaRPr lang="ru-RU" b="1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00B050"/>
                </a:solidFill>
                <a:latin typeface="Constantia" pitchFamily="18" charset="0"/>
              </a:rPr>
              <a:t>deadline </a:t>
            </a:r>
            <a:r>
              <a:rPr lang="en-US" b="1" dirty="0">
                <a:solidFill>
                  <a:srgbClr val="00B050"/>
                </a:solidFill>
                <a:latin typeface="Constantia" pitchFamily="18" charset="0"/>
              </a:rPr>
              <a:t>communication</a:t>
            </a:r>
            <a:endParaRPr lang="ru-RU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58" y="4429132"/>
            <a:ext cx="4968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Receive of  Serve  till 20.08.11</a:t>
            </a:r>
          </a:p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(double meaning</a:t>
            </a:r>
            <a:r>
              <a:rPr lang="en-US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: ‘serve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’ means  </a:t>
            </a:r>
            <a:r>
              <a:rPr lang="en-US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also ‘application’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in Russian )</a:t>
            </a:r>
            <a:endParaRPr lang="ru-RU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RA_ticket_29-09-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408737" cy="6205537"/>
          </a:xfrm>
          <a:prstGeom prst="rect">
            <a:avLst/>
          </a:prstGeom>
          <a:noFill/>
        </p:spPr>
      </p:pic>
      <p:sp>
        <p:nvSpPr>
          <p:cNvPr id="28681" name="TextBox 3"/>
          <p:cNvSpPr txBox="1">
            <a:spLocks noChangeArrowheads="1"/>
          </p:cNvSpPr>
          <p:nvPr/>
        </p:nvSpPr>
        <p:spPr bwMode="auto">
          <a:xfrm>
            <a:off x="6786579" y="4857760"/>
            <a:ext cx="235742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>
                <a:solidFill>
                  <a:srgbClr val="00B050"/>
                </a:solidFill>
                <a:latin typeface="Constantia" pitchFamily="18" charset="0"/>
              </a:rPr>
              <a:t>Concept for  tickets</a:t>
            </a:r>
            <a:endParaRPr lang="ru-RU" b="1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A_ticket_30-09-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659562" cy="6448425"/>
          </a:xfrm>
          <a:prstGeom prst="rect">
            <a:avLst/>
          </a:prstGeom>
          <a:noFill/>
        </p:spPr>
      </p:pic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6804025" y="4365625"/>
            <a:ext cx="28082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b="1">
                <a:solidFill>
                  <a:srgbClr val="00B050"/>
                </a:solidFill>
                <a:latin typeface="Constantia" pitchFamily="18" charset="0"/>
              </a:rPr>
              <a:t>Concept for  tickets</a:t>
            </a:r>
            <a:endParaRPr lang="ru-RU" b="1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\\Isa-srv\shared\OLGA\RedApple\bag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0"/>
            <a:ext cx="251936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6084888" y="4652963"/>
            <a:ext cx="28082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b="1">
                <a:solidFill>
                  <a:srgbClr val="00B050"/>
                </a:solidFill>
                <a:latin typeface="Constantia" pitchFamily="18" charset="0"/>
              </a:rPr>
              <a:t>Badge -whistle for the Jury</a:t>
            </a:r>
            <a:r>
              <a:rPr lang="ru-RU" b="1">
                <a:solidFill>
                  <a:srgbClr val="00B050"/>
                </a:solidFill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8188"/>
            <a:ext cx="91440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468313" y="1125538"/>
            <a:ext cx="4391025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>
                <a:solidFill>
                  <a:srgbClr val="00B050"/>
                </a:solidFill>
                <a:latin typeface="Constantia" pitchFamily="18" charset="0"/>
              </a:rPr>
              <a:t>Badge -medals for Festival </a:t>
            </a:r>
            <a:r>
              <a:rPr lang="en-US" b="1" dirty="0" smtClean="0">
                <a:solidFill>
                  <a:srgbClr val="00B050"/>
                </a:solidFill>
                <a:latin typeface="Constantia" pitchFamily="18" charset="0"/>
              </a:rPr>
              <a:t>Organizational  Committee </a:t>
            </a:r>
            <a:endParaRPr lang="ru-RU" b="1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\\Isa-srv\shared\OLGA\RedApple\boxing_bag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71810"/>
            <a:ext cx="363537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\\Isa-srv\shared\OLGA\RedApple\Red_apple_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513" y="214314"/>
            <a:ext cx="46243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Isa-srv\shared\OLGA\RedApple\t-shi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2758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9512" y="3587773"/>
            <a:ext cx="2084388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857884" y="3929066"/>
            <a:ext cx="78581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00B050"/>
                </a:solidFill>
                <a:latin typeface="Constantia" pitchFamily="18" charset="0"/>
              </a:rPr>
              <a:t>Bag</a:t>
            </a:r>
            <a:endParaRPr lang="ru-RU" sz="1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643438" y="4286256"/>
            <a:ext cx="1223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00B050"/>
                </a:solidFill>
                <a:latin typeface="Constantia" pitchFamily="18" charset="0"/>
              </a:rPr>
              <a:t>Punching bag</a:t>
            </a:r>
            <a:endParaRPr lang="ru-RU" sz="1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857224" y="214290"/>
            <a:ext cx="2143140" cy="3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Constantia" pitchFamily="18" charset="0"/>
              </a:rPr>
              <a:t>Souvenirs</a:t>
            </a:r>
            <a:endParaRPr lang="ru-RU" sz="28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" name="Picture 4" descr="\\Isa-srv\shared\OLGA\RedApple\boxing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714356"/>
            <a:ext cx="322262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7158" y="714356"/>
            <a:ext cx="16557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00B050"/>
                </a:solidFill>
                <a:latin typeface="Constantia" pitchFamily="18" charset="0"/>
              </a:rPr>
              <a:t>Boxer </a:t>
            </a:r>
            <a:endParaRPr lang="en-US" sz="1400" b="1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B050"/>
                </a:solidFill>
                <a:latin typeface="Constantia" pitchFamily="18" charset="0"/>
              </a:rPr>
              <a:t>dressing gown</a:t>
            </a:r>
            <a:endParaRPr lang="ru-RU" sz="1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357950" y="357166"/>
            <a:ext cx="1301745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>
                <a:solidFill>
                  <a:srgbClr val="00B050"/>
                </a:solidFill>
                <a:latin typeface="Constantia" pitchFamily="18" charset="0"/>
              </a:rPr>
              <a:t>CD Cover</a:t>
            </a:r>
            <a:r>
              <a:rPr lang="ru-RU" sz="1400" b="1" dirty="0">
                <a:solidFill>
                  <a:srgbClr val="00B05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928662" y="4786324"/>
            <a:ext cx="16557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00B050"/>
                </a:solidFill>
                <a:latin typeface="Constantia" pitchFamily="18" charset="0"/>
              </a:rPr>
              <a:t>Tank tops</a:t>
            </a:r>
            <a:endParaRPr lang="ru-RU" sz="1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ая прямоугольная выноска 17"/>
          <p:cNvSpPr/>
          <p:nvPr/>
        </p:nvSpPr>
        <p:spPr>
          <a:xfrm>
            <a:off x="3851275" y="4149725"/>
            <a:ext cx="2952750" cy="2159000"/>
          </a:xfrm>
          <a:prstGeom prst="wedgeRoundRectCallout">
            <a:avLst>
              <a:gd name="adj1" fmla="val 103458"/>
              <a:gd name="adj2" fmla="val 44368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Picture 2" descr="http://football.sport.ua/images/gallery_text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292600"/>
            <a:ext cx="2592388" cy="17526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2843213" y="1916113"/>
            <a:ext cx="4105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Constantia" pitchFamily="18" charset="0"/>
              </a:rPr>
              <a:t>Shall you play?</a:t>
            </a:r>
            <a:endParaRPr lang="ru-RU" sz="32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2268538" y="2565400"/>
            <a:ext cx="3598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835150" y="2290763"/>
            <a:ext cx="612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«</a:t>
            </a:r>
            <a:r>
              <a:rPr lang="en-US" sz="3200" b="1">
                <a:solidFill>
                  <a:schemeClr val="bg1"/>
                </a:solidFill>
                <a:latin typeface="Constantia" pitchFamily="18" charset="0"/>
              </a:rPr>
              <a:t>It is like coming to World Football Championship and losing  all matches</a:t>
            </a:r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»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95288" y="188913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259325"/>
                </a:solidFill>
                <a:latin typeface="Constantia" pitchFamily="18" charset="0"/>
              </a:rPr>
              <a:t>Epigragh</a:t>
            </a:r>
            <a:endParaRPr lang="ru-RU" sz="3200" b="1" dirty="0">
              <a:solidFill>
                <a:srgbClr val="259325"/>
              </a:solidFill>
              <a:latin typeface="Constantia" pitchFamily="18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851275" y="4583113"/>
            <a:ext cx="40338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tantia" pitchFamily="18" charset="0"/>
              </a:rPr>
              <a:t>Johan </a:t>
            </a:r>
            <a:r>
              <a:rPr lang="en-US" b="1" dirty="0" err="1">
                <a:solidFill>
                  <a:srgbClr val="FF0000"/>
                </a:solidFill>
                <a:latin typeface="Constantia" pitchFamily="18" charset="0"/>
              </a:rPr>
              <a:t>Jervøe</a:t>
            </a:r>
            <a:r>
              <a:rPr lang="en-US" b="1" dirty="0">
                <a:solidFill>
                  <a:srgbClr val="FF0000"/>
                </a:solidFill>
                <a:latin typeface="Constantia" pitchFamily="18" charset="0"/>
              </a:rPr>
              <a:t>, Intel Corporation 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About </a:t>
            </a:r>
            <a:r>
              <a:rPr lang="en-US" b="1" dirty="0">
                <a:solidFill>
                  <a:srgbClr val="FF0000"/>
                </a:solidFill>
                <a:latin typeface="Constantia" pitchFamily="18" charset="0"/>
              </a:rPr>
              <a:t>oneself and 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 the Cannes </a:t>
            </a:r>
            <a:r>
              <a:rPr lang="en-US" b="1" dirty="0">
                <a:solidFill>
                  <a:srgbClr val="FF0000"/>
                </a:solidFill>
                <a:latin typeface="Constantia" pitchFamily="18" charset="0"/>
              </a:rPr>
              <a:t>Lions 2011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71550" y="500042"/>
            <a:ext cx="727233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nstantia" pitchFamily="18" charset="0"/>
              </a:rPr>
              <a:t>Product</a:t>
            </a:r>
            <a:r>
              <a:rPr lang="en-US" sz="2800" dirty="0">
                <a:solidFill>
                  <a:srgbClr val="00B050"/>
                </a:solidFill>
                <a:latin typeface="Constantia" pitchFamily="18" charset="0"/>
              </a:rPr>
              <a:t>: </a:t>
            </a:r>
            <a:endParaRPr lang="en-US" sz="2800" dirty="0" smtClean="0">
              <a:solidFill>
                <a:srgbClr val="00B050"/>
              </a:solidFill>
              <a:latin typeface="Constantia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onstantia" pitchFamily="18" charset="0"/>
              </a:rPr>
              <a:t>Red 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Apple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– annual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Moscow International Advertising and Marketing Festival</a:t>
            </a:r>
            <a:endParaRPr lang="ru-RU" sz="2800" dirty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eaLnBrk="0" hangingPunct="0"/>
            <a:r>
              <a:rPr lang="en-US" sz="2800" b="1" dirty="0">
                <a:solidFill>
                  <a:srgbClr val="00B050"/>
                </a:solidFill>
                <a:latin typeface="Constantia" pitchFamily="18" charset="0"/>
              </a:rPr>
              <a:t>Objective</a:t>
            </a:r>
            <a:r>
              <a:rPr lang="en-US" sz="2800" dirty="0">
                <a:solidFill>
                  <a:srgbClr val="00B050"/>
                </a:solidFill>
                <a:latin typeface="Constantia" pitchFamily="18" charset="0"/>
              </a:rPr>
              <a:t>: </a:t>
            </a:r>
            <a:endParaRPr lang="en-US" sz="2800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to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stimulate Russian agencies to participate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 in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festival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851275" y="4149725"/>
            <a:ext cx="2952750" cy="2159000"/>
          </a:xfrm>
          <a:prstGeom prst="wedgeRoundRectCallout">
            <a:avLst>
              <a:gd name="adj1" fmla="val 103458"/>
              <a:gd name="adj2" fmla="val 44368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2" descr="http://21region.org/uploads/posts/2009-10/1255072981_go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365625"/>
            <a:ext cx="25209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088" y="357166"/>
            <a:ext cx="75612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nstantia" pitchFamily="18" charset="0"/>
              </a:rPr>
              <a:t>Insight : </a:t>
            </a:r>
            <a:endParaRPr lang="en-US" sz="2800" b="1" dirty="0" smtClean="0">
              <a:solidFill>
                <a:srgbClr val="00B050"/>
              </a:solidFill>
              <a:latin typeface="Constant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Due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to 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AKAR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 rating festival activity turned into an ambitious battle of agencies. One of possible consequences of such an intense rivalry is the number of awards 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Russia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got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at the Cannes Lions Fest 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this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year.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It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equaled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total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amount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</a:rPr>
              <a:t>of prizes 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for all the previous  years </a:t>
            </a:r>
            <a:r>
              <a:rPr lang="en-US" sz="2800" dirty="0">
                <a:latin typeface="Calibri" pitchFamily="34" charset="0"/>
              </a:rPr>
              <a:t>all previous years.  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851275" y="3714750"/>
            <a:ext cx="2952750" cy="2592388"/>
          </a:xfrm>
          <a:prstGeom prst="wedgeRoundRectCallout">
            <a:avLst>
              <a:gd name="adj1" fmla="val 103458"/>
              <a:gd name="adj2" fmla="val 44368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2" descr="http://static.ngs.ru/news/preview/e738c569a42678b0e45542839d592038161883b0_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08425"/>
            <a:ext cx="25209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752478" y="357166"/>
            <a:ext cx="83201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Solution</a:t>
            </a:r>
            <a:r>
              <a:rPr lang="ru-RU" sz="2800" dirty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interpretation </a:t>
            </a:r>
            <a:r>
              <a:rPr lang="en-US" sz="28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of  the Festival 2011 as an awesome competition among agencies which for </a:t>
            </a: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Russian agencies is also a true DERBY</a:t>
            </a:r>
            <a:endParaRPr lang="ru-RU" sz="2800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851275" y="4127520"/>
            <a:ext cx="2952750" cy="2159000"/>
          </a:xfrm>
          <a:prstGeom prst="wedgeRoundRectCallout">
            <a:avLst>
              <a:gd name="adj1" fmla="val 103458"/>
              <a:gd name="adj2" fmla="val 44368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785786" y="2315924"/>
            <a:ext cx="7200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Red Apple</a:t>
            </a:r>
            <a:r>
              <a:rPr lang="ru-RU" sz="3600" b="1" dirty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2011 </a:t>
            </a: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Russia Open</a:t>
            </a:r>
            <a:endParaRPr lang="en-US" sz="3600" b="1" dirty="0">
              <a:solidFill>
                <a:srgbClr val="00B05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CREATIVITY Championship</a:t>
            </a:r>
            <a:endParaRPr lang="ru-RU" sz="3600" b="1" dirty="0">
              <a:solidFill>
                <a:srgbClr val="00B05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4" descr="http://www.sovsport.ru/s/a/pv2/218499.jpg?t=12808504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343420"/>
            <a:ext cx="252095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3924300" y="1320800"/>
            <a:ext cx="49688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Slogan</a:t>
            </a:r>
            <a:r>
              <a:rPr lang="ru-RU" sz="2400" b="1" dirty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eaLnBrk="0" hangingPunct="0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en-US" sz="4000" b="1" i="1" dirty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Unless cool –too hard for you</a:t>
            </a:r>
            <a:r>
              <a:rPr lang="ru-RU" sz="40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000" b="1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rgbClr val="FF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  </a:t>
            </a:r>
            <a:endParaRPr lang="ru-RU" sz="2400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Promises  both a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fair chance to win  and  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an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uncompromising battle 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(among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the best of the best in advertising 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world)</a:t>
            </a:r>
            <a:endParaRPr lang="ru-RU" sz="2400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084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1331913" y="1916113"/>
            <a:ext cx="684053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Integration</a:t>
            </a:r>
            <a:r>
              <a:rPr lang="ru-RU" sz="2800" b="1" dirty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concept  that  artistically demonstrates the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link between sport and advertising was implemented in many formats 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(OOH, print,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radio, 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V, internet banners, web- site, souvenirs etc.)</a:t>
            </a:r>
            <a:endParaRPr lang="ru-RU" sz="2400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500034" y="3786190"/>
            <a:ext cx="6119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nstantia" pitchFamily="18" charset="0"/>
              </a:rPr>
              <a:t>Print, OOH, Internet banners</a:t>
            </a:r>
            <a:endParaRPr lang="ru-RU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72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3929058" y="428604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nstantia" pitchFamily="18" charset="0"/>
              </a:rPr>
              <a:t>TV story board</a:t>
            </a:r>
            <a:endParaRPr lang="ru-RU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366958" cy="157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2357454" cy="15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500306"/>
            <a:ext cx="2337876" cy="15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00438"/>
            <a:ext cx="2357454" cy="15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643446"/>
            <a:ext cx="2616732" cy="17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339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elagin</dc:creator>
  <cp:lastModifiedBy>mozhaev.a</cp:lastModifiedBy>
  <cp:revision>39</cp:revision>
  <dcterms:created xsi:type="dcterms:W3CDTF">2011-08-23T12:29:32Z</dcterms:created>
  <dcterms:modified xsi:type="dcterms:W3CDTF">2011-08-31T14:18:18Z</dcterms:modified>
</cp:coreProperties>
</file>