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3"/>
  </p:notesMasterIdLst>
  <p:sldIdLst>
    <p:sldId id="278" r:id="rId4"/>
    <p:sldId id="441" r:id="rId5"/>
    <p:sldId id="442" r:id="rId6"/>
    <p:sldId id="439" r:id="rId7"/>
    <p:sldId id="333" r:id="rId8"/>
    <p:sldId id="444" r:id="rId9"/>
    <p:sldId id="445" r:id="rId10"/>
    <p:sldId id="446" r:id="rId11"/>
    <p:sldId id="448" r:id="rId12"/>
    <p:sldId id="450" r:id="rId13"/>
    <p:sldId id="449" r:id="rId14"/>
    <p:sldId id="427" r:id="rId15"/>
    <p:sldId id="451" r:id="rId16"/>
    <p:sldId id="429" r:id="rId17"/>
    <p:sldId id="454" r:id="rId18"/>
    <p:sldId id="455" r:id="rId19"/>
    <p:sldId id="457" r:id="rId20"/>
    <p:sldId id="453" r:id="rId21"/>
    <p:sldId id="438" r:id="rId22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77933C"/>
    <a:srgbClr val="FFCC99"/>
    <a:srgbClr val="FF99CC"/>
    <a:srgbClr val="CC9900"/>
    <a:srgbClr val="996600"/>
    <a:srgbClr val="FF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261" autoAdjust="0"/>
  </p:normalViewPr>
  <p:slideViewPr>
    <p:cSldViewPr showGuides="1">
      <p:cViewPr varScale="1">
        <p:scale>
          <a:sx n="99" d="100"/>
          <a:sy n="99" d="100"/>
        </p:scale>
        <p:origin x="-270" y="-96"/>
      </p:cViewPr>
      <p:guideLst>
        <p:guide orient="horz" pos="3702"/>
        <p:guide pos="13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715623883847659E-3"/>
          <c:y val="0.22094898422786655"/>
          <c:w val="0.37959970150223504"/>
          <c:h val="0.66950859555363507"/>
        </c:manualLayout>
      </c:layout>
      <c:pieChart>
        <c:varyColors val="1"/>
        <c:ser>
          <c:idx val="0"/>
          <c:order val="0"/>
          <c:spPr>
            <a:solidFill>
              <a:srgbClr val="99CCFF"/>
            </a:solidFill>
            <a:ln w="12681">
              <a:solidFill>
                <a:srgbClr val="FFFFFF"/>
              </a:solidFill>
              <a:prstDash val="solid"/>
            </a:ln>
          </c:spPr>
          <c:explosion val="10"/>
          <c:dPt>
            <c:idx val="0"/>
            <c:bubble3D val="0"/>
            <c:spPr>
              <a:solidFill>
                <a:srgbClr val="FF6600"/>
              </a:solidFill>
              <a:ln w="12681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C00"/>
              </a:solidFill>
              <a:ln w="12681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681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accent3"/>
              </a:solidFill>
              <a:ln w="12681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5901955041316211E-3"/>
                  <c:y val="7.783501051097420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727084108862901E-3"/>
                  <c:y val="1.006962700257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244048070980409E-3"/>
                  <c:y val="6.082467750041882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394173539893736E-3"/>
                  <c:y val="7.6579642390676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Sheet1!$A$16:$A$20</c:f>
              <c:strCache>
                <c:ptCount val="5"/>
                <c:pt idx="0">
                  <c:v>только выбирают</c:v>
                </c:pt>
                <c:pt idx="1">
                  <c:v>выбирают и заказывают </c:v>
                </c:pt>
                <c:pt idx="2">
                  <c:v>выбирают, заказывают и оплачивают</c:v>
                </c:pt>
                <c:pt idx="3">
                  <c:v>выбирают в интернете,  но заказывают их по телефону</c:v>
                </c:pt>
                <c:pt idx="4">
                  <c:v>не выбирают, заказывают</c:v>
                </c:pt>
              </c:strCache>
            </c:strRef>
          </c:cat>
          <c:val>
            <c:numRef>
              <c:f>Sheet1!$B$16:$B$20</c:f>
              <c:numCache>
                <c:formatCode>0.0</c:formatCode>
                <c:ptCount val="5"/>
                <c:pt idx="0">
                  <c:v>7</c:v>
                </c:pt>
                <c:pt idx="1">
                  <c:v>9.2828540225700795</c:v>
                </c:pt>
                <c:pt idx="2">
                  <c:v>3.9315617036767398</c:v>
                </c:pt>
                <c:pt idx="3">
                  <c:v>3</c:v>
                </c:pt>
                <c:pt idx="4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9609648514719686"/>
          <c:y val="0.58293451540627328"/>
          <c:w val="0.60224082080870733"/>
          <c:h val="0.38095710418467787"/>
        </c:manualLayout>
      </c:layout>
      <c:overlay val="0"/>
      <c:spPr>
        <a:noFill/>
        <a:ln w="25362">
          <a:noFill/>
        </a:ln>
      </c:spPr>
      <c:txPr>
        <a:bodyPr/>
        <a:lstStyle/>
        <a:p>
          <a:pPr rtl="0">
            <a:defRPr sz="18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 Narrow" pitchFamily="34" charset="0"/>
          <a:ea typeface="BarnaulGrotesk"/>
          <a:cs typeface="BarnaulGrotesk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008250791140893E-2"/>
          <c:y val="0.23710123152048518"/>
          <c:w val="0.87530815379506122"/>
          <c:h val="0.5888833658829801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менее 3000 руб.</c:v>
                </c:pt>
              </c:strCache>
            </c:strRef>
          </c:tx>
          <c:spPr>
            <a:solidFill>
              <a:srgbClr val="CC99FF"/>
            </a:solidFill>
            <a:ln w="12176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8.7951240924682185E-3"/>
                  <c:y val="-6.2383711470028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 w="2435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март 2011 г.</c:v>
                </c:pt>
                <c:pt idx="1">
                  <c:v>сентябрь 2011 г.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49.130434782608624</c:v>
                </c:pt>
                <c:pt idx="1">
                  <c:v>46.601941747572816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от 3000 до 10 000 руб.</c:v>
                </c:pt>
              </c:strCache>
            </c:strRef>
          </c:tx>
          <c:spPr>
            <a:solidFill>
              <a:srgbClr val="99CCFF"/>
            </a:solidFill>
            <a:ln w="12176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435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март 2011 г.</c:v>
                </c:pt>
                <c:pt idx="1">
                  <c:v>сентябрь 2011 г.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31.739130434782659</c:v>
                </c:pt>
                <c:pt idx="1">
                  <c:v>27.508090614886733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более 10000 руб.</c:v>
                </c:pt>
              </c:strCache>
            </c:strRef>
          </c:tx>
          <c:spPr>
            <a:solidFill>
              <a:srgbClr val="FFCC99"/>
            </a:solidFill>
            <a:ln w="12176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435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март 2011 г.</c:v>
                </c:pt>
                <c:pt idx="1">
                  <c:v>сентябрь 2011 г.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19.13043478260871</c:v>
                </c:pt>
                <c:pt idx="1">
                  <c:v>25.889967637540458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3142400"/>
        <c:axId val="23143936"/>
      </c:barChart>
      <c:catAx>
        <c:axId val="2314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3143936"/>
        <c:crosses val="autoZero"/>
        <c:auto val="1"/>
        <c:lblAlgn val="ctr"/>
        <c:lblOffset val="100"/>
        <c:noMultiLvlLbl val="0"/>
      </c:catAx>
      <c:valAx>
        <c:axId val="231439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142400"/>
        <c:crosses val="autoZero"/>
        <c:crossBetween val="between"/>
      </c:valAx>
      <c:spPr>
        <a:noFill/>
        <a:ln w="24358">
          <a:noFill/>
        </a:ln>
      </c:spPr>
    </c:plotArea>
    <c:legend>
      <c:legendPos val="r"/>
      <c:layout>
        <c:manualLayout>
          <c:xMode val="edge"/>
          <c:yMode val="edge"/>
          <c:x val="0"/>
          <c:y val="1.5463917525773196E-2"/>
          <c:w val="0.93900802384296289"/>
          <c:h val="0.20527553758695791"/>
        </c:manualLayout>
      </c:layout>
      <c:overlay val="0"/>
      <c:spPr>
        <a:noFill/>
        <a:ln w="24352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 Narrow" pitchFamily="34" charset="0"/>
          <a:ea typeface="BarnaulGrotesk"/>
          <a:cs typeface="BarnaulGrotesk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15007856269939"/>
          <c:y val="0.16708478060287454"/>
          <c:w val="0.38495961266402384"/>
          <c:h val="0.64407921315632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rgbClr val="FFFFFF"/>
              </a:solidFill>
            </a:ln>
          </c:spPr>
          <c:dPt>
            <c:idx val="10"/>
            <c:bubble3D val="0"/>
            <c:explosion val="13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FFFFFF"/>
                </a:solidFill>
              </a:ln>
            </c:spPr>
          </c:dPt>
          <c:dPt>
            <c:idx val="11"/>
            <c:bubble3D val="0"/>
            <c:explosion val="13"/>
          </c:dPt>
          <c:dPt>
            <c:idx val="12"/>
            <c:bubble3D val="0"/>
            <c:explosion val="13"/>
          </c:dPt>
          <c:dPt>
            <c:idx val="13"/>
            <c:bubble3D val="0"/>
            <c:explosion val="14"/>
          </c:dPt>
          <c:dPt>
            <c:idx val="14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rgbClr val="FFFFFF"/>
                </a:solidFill>
              </a:ln>
            </c:spPr>
          </c:dPt>
          <c:dPt>
            <c:idx val="15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rgbClr val="FFFFFF"/>
                </a:solidFill>
              </a:ln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Лист1!$A$2:$A$17</c:f>
              <c:strCache>
                <c:ptCount val="16"/>
                <c:pt idx="0">
                  <c:v>бытовая техника </c:v>
                </c:pt>
                <c:pt idx="1">
                  <c:v>одежда и обувь</c:v>
                </c:pt>
                <c:pt idx="2">
                  <c:v>билеты</c:v>
                </c:pt>
                <c:pt idx="3">
                  <c:v>компьютеры, оргтехника</c:v>
                </c:pt>
                <c:pt idx="4">
                  <c:v>мобильные телефоны</c:v>
                </c:pt>
                <c:pt idx="5">
                  <c:v>товары для детей</c:v>
                </c:pt>
                <c:pt idx="6">
                  <c:v>косметика и парфюмерия</c:v>
                </c:pt>
                <c:pt idx="7">
                  <c:v>книги</c:v>
                </c:pt>
                <c:pt idx="8">
                  <c:v>аудио и видео диски</c:v>
                </c:pt>
                <c:pt idx="9">
                  <c:v>ПО и игры</c:v>
                </c:pt>
                <c:pt idx="10">
                  <c:v>ЖКХ</c:v>
                </c:pt>
                <c:pt idx="11">
                  <c:v>счета мобильных телефонов</c:v>
                </c:pt>
                <c:pt idx="12">
                  <c:v>доступ в интернет</c:v>
                </c:pt>
                <c:pt idx="13">
                  <c:v>интернет - телефония</c:v>
                </c:pt>
                <c:pt idx="14">
                  <c:v>другие товарные категории</c:v>
                </c:pt>
                <c:pt idx="15">
                  <c:v>другие услуги</c:v>
                </c:pt>
              </c:strCache>
            </c:strRef>
          </c:cat>
          <c:val>
            <c:numRef>
              <c:f>Лист1!$B$2:$B$17</c:f>
              <c:numCache>
                <c:formatCode>0</c:formatCode>
                <c:ptCount val="16"/>
                <c:pt idx="0">
                  <c:v>16.216879769156055</c:v>
                </c:pt>
                <c:pt idx="1">
                  <c:v>15.585726675531363</c:v>
                </c:pt>
                <c:pt idx="2">
                  <c:v>10.464477134059187</c:v>
                </c:pt>
                <c:pt idx="3">
                  <c:v>6.8263884462239899</c:v>
                </c:pt>
                <c:pt idx="4">
                  <c:v>5.8322758490635165</c:v>
                </c:pt>
                <c:pt idx="5">
                  <c:v>4.3361576094347178</c:v>
                </c:pt>
                <c:pt idx="6">
                  <c:v>3.6717463628277853</c:v>
                </c:pt>
                <c:pt idx="7">
                  <c:v>2.9985928629760243</c:v>
                </c:pt>
                <c:pt idx="8">
                  <c:v>1.5421334723876698</c:v>
                </c:pt>
                <c:pt idx="9">
                  <c:v>1.5298943178449096</c:v>
                </c:pt>
                <c:pt idx="10">
                  <c:v>7.6770741897325596</c:v>
                </c:pt>
                <c:pt idx="11">
                  <c:v>2.0710526938012723</c:v>
                </c:pt>
                <c:pt idx="12">
                  <c:v>1.9777599539885915</c:v>
                </c:pt>
                <c:pt idx="13">
                  <c:v>0.9542010686859147</c:v>
                </c:pt>
                <c:pt idx="14">
                  <c:v>16.378953921496347</c:v>
                </c:pt>
                <c:pt idx="15">
                  <c:v>1.9366856727901076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132275685521393"/>
          <c:y val="7.6792251814325405E-3"/>
          <c:w val="0.31867724314478602"/>
          <c:h val="0.9923207748185675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6298370518832E-2"/>
          <c:y val="0.17251105438933595"/>
          <c:w val="0.38495961266402384"/>
          <c:h val="0.64407921315632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rgbClr val="FFFFFF"/>
              </a:solidFill>
            </a:ln>
          </c:spPr>
          <c:dPt>
            <c:idx val="0"/>
            <c:bubble3D val="0"/>
            <c:explosion val="16"/>
          </c:dPt>
          <c:dPt>
            <c:idx val="3"/>
            <c:bubble3D val="0"/>
            <c:explosion val="28"/>
          </c:dPt>
          <c:dPt>
            <c:idx val="4"/>
            <c:bubble3D val="0"/>
            <c:explosion val="28"/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FFFFFF"/>
                </a:solidFill>
              </a:ln>
            </c:spPr>
          </c:dPt>
          <c:dPt>
            <c:idx val="14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rgbClr val="FFFFFF"/>
                </a:solidFill>
              </a:ln>
            </c:spPr>
          </c:dPt>
          <c:dPt>
            <c:idx val="15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rgbClr val="FFFFFF"/>
                </a:solidFill>
              </a:ln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Лист1!$A$2:$A$17</c:f>
              <c:strCache>
                <c:ptCount val="16"/>
                <c:pt idx="0">
                  <c:v>бытовая техника </c:v>
                </c:pt>
                <c:pt idx="1">
                  <c:v>одежда и обувь</c:v>
                </c:pt>
                <c:pt idx="2">
                  <c:v>билеты</c:v>
                </c:pt>
                <c:pt idx="3">
                  <c:v>компьютеры, оргтехника</c:v>
                </c:pt>
                <c:pt idx="4">
                  <c:v>мобильные телефоны</c:v>
                </c:pt>
                <c:pt idx="5">
                  <c:v>товары для детей</c:v>
                </c:pt>
                <c:pt idx="6">
                  <c:v>косметика и парфюмерия</c:v>
                </c:pt>
                <c:pt idx="7">
                  <c:v>книги</c:v>
                </c:pt>
                <c:pt idx="8">
                  <c:v>аудио и видео диски</c:v>
                </c:pt>
                <c:pt idx="9">
                  <c:v>ПО и игры</c:v>
                </c:pt>
                <c:pt idx="10">
                  <c:v>ЖКХ</c:v>
                </c:pt>
                <c:pt idx="11">
                  <c:v>счета мобильных телефонов</c:v>
                </c:pt>
                <c:pt idx="12">
                  <c:v>доступ в интернет</c:v>
                </c:pt>
                <c:pt idx="13">
                  <c:v>интернет - телефония</c:v>
                </c:pt>
                <c:pt idx="14">
                  <c:v>другие товарные категории</c:v>
                </c:pt>
                <c:pt idx="15">
                  <c:v>другие услуги</c:v>
                </c:pt>
              </c:strCache>
            </c:strRef>
          </c:cat>
          <c:val>
            <c:numRef>
              <c:f>Лист1!$B$2:$B$17</c:f>
              <c:numCache>
                <c:formatCode>0</c:formatCode>
                <c:ptCount val="16"/>
                <c:pt idx="0">
                  <c:v>16.216879769156055</c:v>
                </c:pt>
                <c:pt idx="1">
                  <c:v>15.585726675531363</c:v>
                </c:pt>
                <c:pt idx="2">
                  <c:v>10.464477134059187</c:v>
                </c:pt>
                <c:pt idx="3">
                  <c:v>6.8263884462239899</c:v>
                </c:pt>
                <c:pt idx="4">
                  <c:v>5.8322758490635165</c:v>
                </c:pt>
                <c:pt idx="5">
                  <c:v>4.3361576094347178</c:v>
                </c:pt>
                <c:pt idx="6">
                  <c:v>3.6717463628277853</c:v>
                </c:pt>
                <c:pt idx="7">
                  <c:v>2.9985928629760243</c:v>
                </c:pt>
                <c:pt idx="8">
                  <c:v>1.5421334723876698</c:v>
                </c:pt>
                <c:pt idx="9">
                  <c:v>1.5298943178449096</c:v>
                </c:pt>
                <c:pt idx="10">
                  <c:v>7.6770741897325596</c:v>
                </c:pt>
                <c:pt idx="11">
                  <c:v>2.0710526938012723</c:v>
                </c:pt>
                <c:pt idx="12">
                  <c:v>1.9777599539885915</c:v>
                </c:pt>
                <c:pt idx="13">
                  <c:v>0.9542010686859147</c:v>
                </c:pt>
                <c:pt idx="14">
                  <c:v>16.378953921496347</c:v>
                </c:pt>
                <c:pt idx="15">
                  <c:v>1.9366856727901076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834200494996352"/>
          <c:y val="7.6792251814325405E-3"/>
          <c:w val="0.36165799505003648"/>
          <c:h val="0.9923207748185675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087338951699084"/>
          <c:y val="0"/>
          <c:w val="0.54480166980997269"/>
          <c:h val="0.985702983190760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/>
              </a:solidFill>
            </c:spPr>
          </c:dPt>
          <c:dLbls>
            <c:spPr>
              <a:noFill/>
              <a:ln w="2541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'[способы оплаты.xls]Результат'!$N$4:$N$11</c:f>
              <c:strCache>
                <c:ptCount val="8"/>
                <c:pt idx="0">
                  <c:v>наличными при получении товара/услуги</c:v>
                </c:pt>
                <c:pt idx="1">
                  <c:v>с помощью пластиковой банковской карты в Интернете</c:v>
                </c:pt>
                <c:pt idx="2">
                  <c:v>через терминалы оплаты</c:v>
                </c:pt>
                <c:pt idx="3">
                  <c:v>с помощью интернет-денег</c:v>
                </c:pt>
                <c:pt idx="4">
                  <c:v>по квитанции в банке</c:v>
                </c:pt>
                <c:pt idx="5">
                  <c:v>с помощью SMS-сообщений</c:v>
                </c:pt>
                <c:pt idx="6">
                  <c:v>с помощью виртуальной банковской карты в Интернете</c:v>
                </c:pt>
                <c:pt idx="7">
                  <c:v>с помощью пластиковой банковской карты при получении</c:v>
                </c:pt>
              </c:strCache>
            </c:strRef>
          </c:cat>
          <c:val>
            <c:numRef>
              <c:f>'[способы оплаты.xls]Результат'!$P$4:$P$11</c:f>
              <c:numCache>
                <c:formatCode>0</c:formatCode>
                <c:ptCount val="8"/>
                <c:pt idx="0">
                  <c:v>63.428571428571409</c:v>
                </c:pt>
                <c:pt idx="1">
                  <c:v>16.571428571428598</c:v>
                </c:pt>
                <c:pt idx="2">
                  <c:v>6.8571428571428577</c:v>
                </c:pt>
                <c:pt idx="3">
                  <c:v>8</c:v>
                </c:pt>
                <c:pt idx="4">
                  <c:v>8.5714285714285694</c:v>
                </c:pt>
                <c:pt idx="5">
                  <c:v>3.4285714285714306</c:v>
                </c:pt>
                <c:pt idx="6">
                  <c:v>2</c:v>
                </c:pt>
                <c:pt idx="7">
                  <c:v>2.5714285714285685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20448"/>
        <c:axId val="19730432"/>
      </c:barChart>
      <c:catAx>
        <c:axId val="19720448"/>
        <c:scaling>
          <c:orientation val="maxMin"/>
        </c:scaling>
        <c:delete val="0"/>
        <c:axPos val="l"/>
        <c:numFmt formatCode="0" sourceLinked="1"/>
        <c:majorTickMark val="out"/>
        <c:minorTickMark val="none"/>
        <c:tickLblPos val="nextTo"/>
        <c:crossAx val="19730432"/>
        <c:crosses val="autoZero"/>
        <c:auto val="1"/>
        <c:lblAlgn val="ctr"/>
        <c:lblOffset val="100"/>
        <c:noMultiLvlLbl val="0"/>
      </c:catAx>
      <c:valAx>
        <c:axId val="1973043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19720448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0889514206446"/>
          <c:y val="0"/>
          <c:w val="0.68307096737035455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/>
              </a:solidFill>
            </c:spPr>
          </c:dPt>
          <c:dLbls>
            <c:spPr>
              <a:noFill/>
              <a:ln w="2541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'[способы оплаты.xls]Результат'!$N$4:$N$11</c:f>
              <c:strCache>
                <c:ptCount val="8"/>
                <c:pt idx="0">
                  <c:v>наличными при получении товара/услуги</c:v>
                </c:pt>
                <c:pt idx="1">
                  <c:v>с помощью пластиковой банковской карты в Интернете</c:v>
                </c:pt>
                <c:pt idx="2">
                  <c:v>через терминалы оплаты</c:v>
                </c:pt>
                <c:pt idx="3">
                  <c:v>с помощью интернет-денег</c:v>
                </c:pt>
                <c:pt idx="4">
                  <c:v>по квитанции в банке</c:v>
                </c:pt>
                <c:pt idx="5">
                  <c:v>с помощью SMS-сообщений</c:v>
                </c:pt>
                <c:pt idx="6">
                  <c:v>с помощью виртуальной банковской карты в Интернете</c:v>
                </c:pt>
                <c:pt idx="7">
                  <c:v>с помощью пластиковой банковской карты при получении</c:v>
                </c:pt>
              </c:strCache>
            </c:strRef>
          </c:cat>
          <c:val>
            <c:numRef>
              <c:f>'[способы оплаты.xls]Результат'!$Q$4:$Q$11</c:f>
              <c:numCache>
                <c:formatCode>0</c:formatCode>
                <c:ptCount val="8"/>
                <c:pt idx="0">
                  <c:v>18.965517241379278</c:v>
                </c:pt>
                <c:pt idx="1">
                  <c:v>34.482758620689708</c:v>
                </c:pt>
                <c:pt idx="2">
                  <c:v>18.965517241379278</c:v>
                </c:pt>
                <c:pt idx="3">
                  <c:v>18.965517241379278</c:v>
                </c:pt>
                <c:pt idx="4">
                  <c:v>6.8965517241379297</c:v>
                </c:pt>
                <c:pt idx="5">
                  <c:v>10.3448275862069</c:v>
                </c:pt>
                <c:pt idx="6">
                  <c:v>6.0344827586206886</c:v>
                </c:pt>
                <c:pt idx="7">
                  <c:v>2.5862068965517198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89696"/>
        <c:axId val="19791232"/>
      </c:barChart>
      <c:catAx>
        <c:axId val="19789696"/>
        <c:scaling>
          <c:orientation val="maxMin"/>
        </c:scaling>
        <c:delete val="1"/>
        <c:axPos val="l"/>
        <c:numFmt formatCode="0" sourceLinked="1"/>
        <c:majorTickMark val="out"/>
        <c:minorTickMark val="none"/>
        <c:tickLblPos val="none"/>
        <c:crossAx val="19791232"/>
        <c:crosses val="autoZero"/>
        <c:auto val="1"/>
        <c:lblAlgn val="ctr"/>
        <c:lblOffset val="100"/>
        <c:noMultiLvlLbl val="0"/>
      </c:catAx>
      <c:valAx>
        <c:axId val="1979123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19789696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7594072270163E-2"/>
          <c:y val="7.8902051818803776E-2"/>
          <c:w val="0.97022287953729669"/>
          <c:h val="0.71785591074675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предоплата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 w="2541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 целом</c:v>
                </c:pt>
                <c:pt idx="1">
                  <c:v>оплата товаров </c:v>
                </c:pt>
                <c:pt idx="2">
                  <c:v>оплата услуг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47.802197802197803</c:v>
                </c:pt>
                <c:pt idx="1">
                  <c:v>37</c:v>
                </c:pt>
                <c:pt idx="2">
                  <c:v>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постоплата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 целом</c:v>
                </c:pt>
                <c:pt idx="1">
                  <c:v>оплата товаров </c:v>
                </c:pt>
                <c:pt idx="2">
                  <c:v>оплата услуг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63.461538461538495</c:v>
                </c:pt>
                <c:pt idx="1">
                  <c:v>66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32736"/>
        <c:axId val="28950912"/>
      </c:barChart>
      <c:catAx>
        <c:axId val="2893273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28950912"/>
        <c:crosses val="autoZero"/>
        <c:auto val="1"/>
        <c:lblAlgn val="ctr"/>
        <c:lblOffset val="100"/>
        <c:noMultiLvlLbl val="0"/>
      </c:catAx>
      <c:valAx>
        <c:axId val="2895091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28932736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4.7318873521671079E-2"/>
          <c:y val="3.0990708634712937E-4"/>
          <c:w val="0.55103882437255769"/>
          <c:h val="0.2010770733076441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48017248309359E-2"/>
          <c:y val="0.18935420814756587"/>
          <c:w val="0.98195202733204412"/>
          <c:h val="0.61395077950618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Результат!$Y$37</c:f>
              <c:strCache>
                <c:ptCount val="1"/>
                <c:pt idx="0">
                  <c:v>март 2011 г.</c:v>
                </c:pt>
              </c:strCache>
            </c:strRef>
          </c:tx>
          <c:spPr>
            <a:solidFill>
              <a:schemeClr val="accent6"/>
            </a:solidFill>
            <a:ln w="1285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36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Результат!$Z$36:$AH$36</c:f>
              <c:strCache>
                <c:ptCount val="9"/>
                <c:pt idx="0">
                  <c:v>месячная аудитория</c:v>
                </c:pt>
                <c:pt idx="1">
                  <c:v>1 млн и более</c:v>
                </c:pt>
                <c:pt idx="2">
                  <c:v>от 500 тыс. до 1 млн</c:v>
                </c:pt>
                <c:pt idx="3">
                  <c:v> от 250 до 500 тыс.</c:v>
                </c:pt>
                <c:pt idx="4">
                  <c:v>от 100 до 250 тыс.</c:v>
                </c:pt>
                <c:pt idx="5">
                  <c:v>от 50 до 100 тыс.</c:v>
                </c:pt>
                <c:pt idx="6">
                  <c:v>менее 50 тыс.</c:v>
                </c:pt>
                <c:pt idx="7">
                  <c:v>ПГТ</c:v>
                </c:pt>
                <c:pt idx="8">
                  <c:v>село</c:v>
                </c:pt>
              </c:strCache>
            </c:strRef>
          </c:cat>
          <c:val>
            <c:numRef>
              <c:f>Результат!$Z$37:$AH$37</c:f>
              <c:numCache>
                <c:formatCode>0</c:formatCode>
                <c:ptCount val="9"/>
                <c:pt idx="0">
                  <c:v>23.802716225875606</c:v>
                </c:pt>
                <c:pt idx="1">
                  <c:v>39.705882352941153</c:v>
                </c:pt>
                <c:pt idx="2">
                  <c:v>25.174825174825184</c:v>
                </c:pt>
                <c:pt idx="3">
                  <c:v>26.845637583892614</c:v>
                </c:pt>
                <c:pt idx="4">
                  <c:v>22.619047619047638</c:v>
                </c:pt>
                <c:pt idx="5">
                  <c:v>11.81818181818182</c:v>
                </c:pt>
                <c:pt idx="6">
                  <c:v>17.39130434782604</c:v>
                </c:pt>
                <c:pt idx="7">
                  <c:v>12.307692307692312</c:v>
                </c:pt>
                <c:pt idx="8">
                  <c:v>13.30798479087453</c:v>
                </c:pt>
              </c:numCache>
            </c:numRef>
          </c:val>
        </c:ser>
        <c:ser>
          <c:idx val="1"/>
          <c:order val="1"/>
          <c:tx>
            <c:strRef>
              <c:f>Результат!$Y$38</c:f>
              <c:strCache>
                <c:ptCount val="1"/>
                <c:pt idx="0">
                  <c:v>сентябрь 2011 г.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Результат!$Z$36:$AH$36</c:f>
              <c:strCache>
                <c:ptCount val="9"/>
                <c:pt idx="0">
                  <c:v>месячная аудитория</c:v>
                </c:pt>
                <c:pt idx="1">
                  <c:v>1 млн и более</c:v>
                </c:pt>
                <c:pt idx="2">
                  <c:v>от 500 тыс. до 1 млн</c:v>
                </c:pt>
                <c:pt idx="3">
                  <c:v> от 250 до 500 тыс.</c:v>
                </c:pt>
                <c:pt idx="4">
                  <c:v>от 100 до 250 тыс.</c:v>
                </c:pt>
                <c:pt idx="5">
                  <c:v>от 50 до 100 тыс.</c:v>
                </c:pt>
                <c:pt idx="6">
                  <c:v>менее 50 тыс.</c:v>
                </c:pt>
                <c:pt idx="7">
                  <c:v>ПГТ</c:v>
                </c:pt>
                <c:pt idx="8">
                  <c:v>село</c:v>
                </c:pt>
              </c:strCache>
            </c:strRef>
          </c:cat>
          <c:val>
            <c:numRef>
              <c:f>Результат!$Z$38:$AH$38</c:f>
              <c:numCache>
                <c:formatCode>General</c:formatCode>
                <c:ptCount val="9"/>
                <c:pt idx="0">
                  <c:v>24</c:v>
                </c:pt>
                <c:pt idx="1">
                  <c:v>35</c:v>
                </c:pt>
                <c:pt idx="2">
                  <c:v>25</c:v>
                </c:pt>
                <c:pt idx="3">
                  <c:v>32</c:v>
                </c:pt>
                <c:pt idx="4">
                  <c:v>20</c:v>
                </c:pt>
                <c:pt idx="5">
                  <c:v>14</c:v>
                </c:pt>
                <c:pt idx="6">
                  <c:v>21</c:v>
                </c:pt>
                <c:pt idx="7">
                  <c:v>15</c:v>
                </c:pt>
                <c:pt idx="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191488"/>
        <c:axId val="22197376"/>
      </c:barChart>
      <c:catAx>
        <c:axId val="2219148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2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2197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19737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22191488"/>
        <c:crosses val="autoZero"/>
        <c:crossBetween val="between"/>
      </c:valAx>
      <c:spPr>
        <a:noFill/>
        <a:ln w="25368">
          <a:noFill/>
        </a:ln>
      </c:spPr>
    </c:plotArea>
    <c:legend>
      <c:legendPos val="t"/>
      <c:layout>
        <c:manualLayout>
          <c:xMode val="edge"/>
          <c:yMode val="edge"/>
          <c:x val="0.53597420973098742"/>
          <c:y val="5.1618018059372904E-2"/>
          <c:w val="0.30660030547644668"/>
          <c:h val="6.577268754148091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Narrow" pitchFamily="34" charset="0"/>
          <a:ea typeface="BarnaulGrotesk"/>
          <a:cs typeface="BarnaulGrotesk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911047554245706"/>
          <c:y val="0"/>
          <c:w val="0.47688259224152407"/>
          <c:h val="0.9973932874483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7933C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Лист1!$A$2:$A$20</c:f>
              <c:strCache>
                <c:ptCount val="19"/>
                <c:pt idx="0">
                  <c:v>одежда</c:v>
                </c:pt>
                <c:pt idx="1">
                  <c:v>пополнение счетов мобильных телефонов</c:v>
                </c:pt>
                <c:pt idx="2">
                  <c:v>бытовая техника и электроника</c:v>
                </c:pt>
                <c:pt idx="3">
                  <c:v>книги</c:v>
                </c:pt>
                <c:pt idx="4">
                  <c:v>оплата доступа в интернет</c:v>
                </c:pt>
                <c:pt idx="5">
                  <c:v>косметика и парфюмерия</c:v>
                </c:pt>
                <c:pt idx="6">
                  <c:v>оплата ЖКХ</c:v>
                </c:pt>
                <c:pt idx="7">
                  <c:v>товары для детей</c:v>
                </c:pt>
                <c:pt idx="8">
                  <c:v>оплата интернет - телефонии</c:v>
                </c:pt>
                <c:pt idx="9">
                  <c:v>авиабилеты</c:v>
                </c:pt>
                <c:pt idx="10">
                  <c:v>аудио и видео (DVD) диски</c:v>
                </c:pt>
                <c:pt idx="11">
                  <c:v>мобильные телефоны и аксессуары к ним</c:v>
                </c:pt>
                <c:pt idx="12">
                  <c:v>компьютерные программы и игры</c:v>
                </c:pt>
                <c:pt idx="13">
                  <c:v>компьютеры и комплектующие, оргтехника</c:v>
                </c:pt>
                <c:pt idx="14">
                  <c:v>железнодорожные билеты</c:v>
                </c:pt>
                <c:pt idx="15">
                  <c:v>обувь</c:v>
                </c:pt>
                <c:pt idx="16">
                  <c:v>продукты питания, еда</c:v>
                </c:pt>
                <c:pt idx="17">
                  <c:v>спортивные товары</c:v>
                </c:pt>
                <c:pt idx="18">
                  <c:v>мебель, предметы интерьера</c:v>
                </c:pt>
              </c:strCache>
            </c:strRef>
          </c:cat>
          <c:val>
            <c:numRef>
              <c:f>Лист1!$B$2:$B$20</c:f>
              <c:numCache>
                <c:formatCode>0</c:formatCode>
                <c:ptCount val="19"/>
                <c:pt idx="0">
                  <c:v>24.725274725274701</c:v>
                </c:pt>
                <c:pt idx="1">
                  <c:v>18.406593406593402</c:v>
                </c:pt>
                <c:pt idx="2">
                  <c:v>15.109890109890101</c:v>
                </c:pt>
                <c:pt idx="3">
                  <c:v>15.109890109890101</c:v>
                </c:pt>
                <c:pt idx="4">
                  <c:v>14.285714285714302</c:v>
                </c:pt>
                <c:pt idx="5">
                  <c:v>13.186813186813199</c:v>
                </c:pt>
                <c:pt idx="6">
                  <c:v>9.6153846153846221</c:v>
                </c:pt>
                <c:pt idx="7">
                  <c:v>8.5164835164835235</c:v>
                </c:pt>
                <c:pt idx="8">
                  <c:v>8.2417582417582373</c:v>
                </c:pt>
                <c:pt idx="9">
                  <c:v>7.6923076923076898</c:v>
                </c:pt>
                <c:pt idx="10">
                  <c:v>7.6923076923076898</c:v>
                </c:pt>
                <c:pt idx="11">
                  <c:v>7.1428571428571397</c:v>
                </c:pt>
                <c:pt idx="12">
                  <c:v>6.8681318681318686</c:v>
                </c:pt>
                <c:pt idx="13">
                  <c:v>6.5934065934065895</c:v>
                </c:pt>
                <c:pt idx="14">
                  <c:v>6.3186813186813202</c:v>
                </c:pt>
                <c:pt idx="15">
                  <c:v>5.219780219780219</c:v>
                </c:pt>
                <c:pt idx="16">
                  <c:v>4.9450549450549497</c:v>
                </c:pt>
                <c:pt idx="17">
                  <c:v>4.9450549450549497</c:v>
                </c:pt>
                <c:pt idx="18">
                  <c:v>4.6703296703296706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22350080"/>
        <c:axId val="22360064"/>
      </c:barChart>
      <c:catAx>
        <c:axId val="22350080"/>
        <c:scaling>
          <c:orientation val="maxMin"/>
        </c:scaling>
        <c:delete val="0"/>
        <c:axPos val="l"/>
        <c:numFmt formatCode="0" sourceLinked="1"/>
        <c:majorTickMark val="out"/>
        <c:minorTickMark val="none"/>
        <c:tickLblPos val="nextTo"/>
        <c:crossAx val="22360064"/>
        <c:crosses val="autoZero"/>
        <c:auto val="1"/>
        <c:lblAlgn val="ctr"/>
        <c:lblOffset val="100"/>
        <c:noMultiLvlLbl val="0"/>
      </c:catAx>
      <c:valAx>
        <c:axId val="22360064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22350080"/>
        <c:crosses val="autoZero"/>
        <c:crossBetween val="between"/>
      </c:valAx>
      <c:spPr>
        <a:noFill/>
        <a:ln w="2540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94496557374826"/>
          <c:y val="2.8559992616592266E-2"/>
          <c:w val="0.55609795865043654"/>
          <c:h val="0.95167229327672709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7"/>
          </c:marker>
          <c:dLbls>
            <c:dLbl>
              <c:idx val="0"/>
              <c:layout>
                <c:manualLayout>
                  <c:x val="3.3854076712602314E-2"/>
                  <c:y val="4.7945934749962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321540137900464E-3"/>
                  <c:y val="7.772008141178532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838916644157173E-2"/>
                  <c:y val="9.7878623596291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01610504002341E-2"/>
                  <c:y val="-5.0081977079467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988880289237393E-3"/>
                  <c:y val="-2.820458459469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667096594965433E-2"/>
                  <c:y val="-3.0837503232231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902415756003513E-2"/>
                  <c:y val="-1.430913630841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452549964670369E-2"/>
                  <c:y val="2.3848560514032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3252013130002861E-2"/>
                  <c:y val="1.1924280257016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4.9352251696483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4.8991155103425355E-3"/>
                  <c:y val="7.4028377544725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пополнение счетов мобильных телефонов</c:v>
                </c:pt>
                <c:pt idx="1">
                  <c:v>бытовая техника </c:v>
                </c:pt>
                <c:pt idx="2">
                  <c:v>одежда</c:v>
                </c:pt>
                <c:pt idx="3">
                  <c:v>доступ в интернет</c:v>
                </c:pt>
                <c:pt idx="4">
                  <c:v>интернет - телефония</c:v>
                </c:pt>
                <c:pt idx="5">
                  <c:v>ПО и игры</c:v>
                </c:pt>
                <c:pt idx="6">
                  <c:v>компьютеры, оргтехника</c:v>
                </c:pt>
                <c:pt idx="7">
                  <c:v>спортивные товары</c:v>
                </c:pt>
                <c:pt idx="8">
                  <c:v>косметика и парфюмерия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24.404761904761898</c:v>
                </c:pt>
                <c:pt idx="1">
                  <c:v>20.238095238095202</c:v>
                </c:pt>
                <c:pt idx="2">
                  <c:v>19.642857142857103</c:v>
                </c:pt>
                <c:pt idx="3">
                  <c:v>18.452380952380995</c:v>
                </c:pt>
                <c:pt idx="4">
                  <c:v>13.6904761904762</c:v>
                </c:pt>
                <c:pt idx="5">
                  <c:v>10.119047619047604</c:v>
                </c:pt>
                <c:pt idx="6">
                  <c:v>10.119047619047604</c:v>
                </c:pt>
                <c:pt idx="7">
                  <c:v>9.5238095238095202</c:v>
                </c:pt>
                <c:pt idx="8">
                  <c:v>2.9761904761904798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38100"/>
          </c:spPr>
          <c:marker>
            <c:symbol val="circle"/>
            <c:size val="7"/>
          </c:marker>
          <c:dLbls>
            <c:dLbl>
              <c:idx val="0"/>
              <c:layout>
                <c:manualLayout>
                  <c:x val="2.4802025280858075E-2"/>
                  <c:y val="6.43911133878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01342086668617E-3"/>
                  <c:y val="6.916082549069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254697303340163E-2"/>
                  <c:y val="-3.338798471964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452549964670428E-2"/>
                  <c:y val="-7.154568154209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601610504002396E-2"/>
                  <c:y val="-4.2927408925258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80214733866979E-2"/>
                  <c:y val="-1.430913630841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5528183820040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2005368346674458E-3"/>
                  <c:y val="6.2006257336483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пополнение счетов мобильных телефонов</c:v>
                </c:pt>
                <c:pt idx="1">
                  <c:v>бытовая техника </c:v>
                </c:pt>
                <c:pt idx="2">
                  <c:v>одежда</c:v>
                </c:pt>
                <c:pt idx="3">
                  <c:v>доступ в интернет</c:v>
                </c:pt>
                <c:pt idx="4">
                  <c:v>интернет - телефония</c:v>
                </c:pt>
                <c:pt idx="5">
                  <c:v>ПО и игры</c:v>
                </c:pt>
                <c:pt idx="6">
                  <c:v>компьютеры, оргтехника</c:v>
                </c:pt>
                <c:pt idx="7">
                  <c:v>спортивные товары</c:v>
                </c:pt>
                <c:pt idx="8">
                  <c:v>косметика и парфюмерия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13.265306122449001</c:v>
                </c:pt>
                <c:pt idx="1">
                  <c:v>10.714285714285699</c:v>
                </c:pt>
                <c:pt idx="2">
                  <c:v>29.081632653061192</c:v>
                </c:pt>
                <c:pt idx="3">
                  <c:v>10.714285714285699</c:v>
                </c:pt>
                <c:pt idx="4">
                  <c:v>3.5714285714285694</c:v>
                </c:pt>
                <c:pt idx="5">
                  <c:v>4.081632653061221</c:v>
                </c:pt>
                <c:pt idx="6">
                  <c:v>3.5714285714285694</c:v>
                </c:pt>
                <c:pt idx="7">
                  <c:v>1.0204081632653101</c:v>
                </c:pt>
                <c:pt idx="8">
                  <c:v>21.938775510204099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32000"/>
        <c:axId val="22466560"/>
      </c:radarChart>
      <c:catAx>
        <c:axId val="22432000"/>
        <c:scaling>
          <c:orientation val="maxMin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2466560"/>
        <c:crosses val="autoZero"/>
        <c:auto val="1"/>
        <c:lblAlgn val="ctr"/>
        <c:lblOffset val="100"/>
        <c:noMultiLvlLbl val="0"/>
      </c:catAx>
      <c:valAx>
        <c:axId val="2246656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432000"/>
        <c:crosses val="autoZero"/>
        <c:crossBetween val="between"/>
      </c:valAx>
      <c:spPr>
        <a:noFill/>
        <a:ln w="24948">
          <a:noFill/>
        </a:ln>
      </c:spPr>
    </c:plotArea>
    <c:legend>
      <c:legendPos val="r"/>
      <c:layout>
        <c:manualLayout>
          <c:xMode val="edge"/>
          <c:yMode val="edge"/>
          <c:x val="0.83052639018049779"/>
          <c:y val="2.8585222643212973E-2"/>
          <c:w val="0.13709386941449725"/>
          <c:h val="0.1141572378784996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38814084665949"/>
          <c:y val="8.8172927836464715E-2"/>
          <c:w val="0.49422829080707847"/>
          <c:h val="0.7731193935073748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18 - 34 лет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7"/>
          </c:marker>
          <c:dLbls>
            <c:dLbl>
              <c:idx val="0"/>
              <c:layout>
                <c:manualLayout>
                  <c:x val="3.3854076712602314E-2"/>
                  <c:y val="4.7945934749962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038872721608048E-2"/>
                  <c:y val="-2.6947775475945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137604887927146E-2"/>
                  <c:y val="-4.6288095823515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834733099070985E-2"/>
                  <c:y val="-3.7725721324924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988880289237393E-3"/>
                  <c:y val="-2.820458459469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667096594965433E-2"/>
                  <c:y val="-3.0837503232231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902415756003513E-2"/>
                  <c:y val="-1.430913630841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452549964670369E-2"/>
                  <c:y val="2.3848560514032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3252013130002861E-2"/>
                  <c:y val="1.1924280257016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4.9352251696483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4.8991155103425355E-3"/>
                  <c:y val="7.4028377544725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одежда</c:v>
                </c:pt>
                <c:pt idx="1">
                  <c:v>бытовая техника </c:v>
                </c:pt>
                <c:pt idx="2">
                  <c:v>оплата интернет - телефонии</c:v>
                </c:pt>
                <c:pt idx="3">
                  <c:v>мобильные телефоны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32</c:v>
                </c:pt>
                <c:pt idx="1">
                  <c:v>11</c:v>
                </c:pt>
                <c:pt idx="2">
                  <c:v>11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35 лет и старше</c:v>
                </c:pt>
              </c:strCache>
            </c:strRef>
          </c:tx>
          <c:spPr>
            <a:ln w="38100"/>
          </c:spPr>
          <c:marker>
            <c:symbol val="circle"/>
            <c:size val="7"/>
          </c:marker>
          <c:dLbls>
            <c:dLbl>
              <c:idx val="0"/>
              <c:layout>
                <c:manualLayout>
                  <c:x val="2.1893901029134199E-2"/>
                  <c:y val="7.065484959287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573376034978152E-2"/>
                  <c:y val="4.3459658622813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447534300713214E-2"/>
                  <c:y val="-5.152074279476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9279205518600525E-2"/>
                  <c:y val="-2.842782787086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601610504002396E-2"/>
                  <c:y val="-4.2927408925258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80214733866979E-2"/>
                  <c:y val="-1.430913630841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5528183820040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2005368346674458E-3"/>
                  <c:y val="6.2006257336483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одежда</c:v>
                </c:pt>
                <c:pt idx="1">
                  <c:v>бытовая техника </c:v>
                </c:pt>
                <c:pt idx="2">
                  <c:v>оплата интернет - телефонии</c:v>
                </c:pt>
                <c:pt idx="3">
                  <c:v>мобильные телефоны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14</c:v>
                </c:pt>
                <c:pt idx="1">
                  <c:v>21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04416"/>
        <c:axId val="22675840"/>
      </c:radarChart>
      <c:catAx>
        <c:axId val="22604416"/>
        <c:scaling>
          <c:orientation val="maxMin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2675840"/>
        <c:crosses val="autoZero"/>
        <c:auto val="1"/>
        <c:lblAlgn val="ctr"/>
        <c:lblOffset val="100"/>
        <c:noMultiLvlLbl val="0"/>
      </c:catAx>
      <c:valAx>
        <c:axId val="2267584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604416"/>
        <c:crosses val="autoZero"/>
        <c:crossBetween val="between"/>
      </c:valAx>
      <c:spPr>
        <a:noFill/>
        <a:ln w="24948">
          <a:noFill/>
        </a:ln>
      </c:spPr>
    </c:plotArea>
    <c:legend>
      <c:legendPos val="r"/>
      <c:layout>
        <c:manualLayout>
          <c:xMode val="edge"/>
          <c:yMode val="edge"/>
          <c:x val="0.69269802117531065"/>
          <c:y val="2.8585222643212973E-2"/>
          <c:w val="0.27492224212413047"/>
          <c:h val="0.1141572378784996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94496557374826"/>
          <c:y val="2.8559992616592266E-2"/>
          <c:w val="0.55609795865043654"/>
          <c:h val="0.95167229327672709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1млн+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7"/>
          </c:marker>
          <c:dLbls>
            <c:dLbl>
              <c:idx val="0"/>
              <c:layout>
                <c:manualLayout>
                  <c:x val="1.680260041726684E-2"/>
                  <c:y val="3.3636798441543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823021177396544E-3"/>
                  <c:y val="2.623416770119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334890384151333E-2"/>
                  <c:y val="-9.2909860515966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01610504002341E-2"/>
                  <c:y val="-5.0081977079467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988880289237393E-3"/>
                  <c:y val="-2.820458459469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667096594965433E-2"/>
                  <c:y val="-3.0837503232231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902415756003513E-2"/>
                  <c:y val="-1.430913630841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002684173337229E-2"/>
                  <c:y val="7.1545681542096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3252013130002861E-2"/>
                  <c:y val="1.1924280257016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4.9352251696483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4.8991155103425355E-3"/>
                  <c:y val="7.4028377544725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оплата доступа в интернет</c:v>
                </c:pt>
                <c:pt idx="1">
                  <c:v>бытовая техника и электроника</c:v>
                </c:pt>
                <c:pt idx="2">
                  <c:v>оплата ЖКХ</c:v>
                </c:pt>
                <c:pt idx="3">
                  <c:v>одежда</c:v>
                </c:pt>
                <c:pt idx="4">
                  <c:v>товары для детей</c:v>
                </c:pt>
                <c:pt idx="5">
                  <c:v>мобильные телефоны и аксессуары к ним</c:v>
                </c:pt>
                <c:pt idx="6">
                  <c:v>продукты питания, еда</c:v>
                </c:pt>
                <c:pt idx="7">
                  <c:v>косметика и парфюмерия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22</c:v>
                </c:pt>
                <c:pt idx="1">
                  <c:v>21</c:v>
                </c:pt>
                <c:pt idx="2">
                  <c:v>17</c:v>
                </c:pt>
                <c:pt idx="3">
                  <c:v>14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населенные пункты</c:v>
                </c:pt>
              </c:strCache>
            </c:strRef>
          </c:tx>
          <c:spPr>
            <a:ln w="38100"/>
          </c:spPr>
          <c:marker>
            <c:symbol val="circle"/>
            <c:size val="7"/>
          </c:marker>
          <c:dLbls>
            <c:dLbl>
              <c:idx val="0"/>
              <c:layout>
                <c:manualLayout>
                  <c:x val="2.4802025280858075E-2"/>
                  <c:y val="3.1003128668241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506710433342518E-3"/>
                  <c:y val="5.4851689182274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254697303340163E-2"/>
                  <c:y val="-3.338798471964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354965720673876E-2"/>
                  <c:y val="-2.8618272616838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3008052520011722E-3"/>
                  <c:y val="-9.3009386004725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601610504002396E-2"/>
                  <c:y val="-4.2927408925258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80214733866979E-2"/>
                  <c:y val="-1.430913630841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501342086668617E-3"/>
                  <c:y val="4.5312264976661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2005368346674458E-3"/>
                  <c:y val="6.2006257336483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оплата доступа в интернет</c:v>
                </c:pt>
                <c:pt idx="1">
                  <c:v>бытовая техника и электроника</c:v>
                </c:pt>
                <c:pt idx="2">
                  <c:v>оплата ЖКХ</c:v>
                </c:pt>
                <c:pt idx="3">
                  <c:v>одежда</c:v>
                </c:pt>
                <c:pt idx="4">
                  <c:v>товары для детей</c:v>
                </c:pt>
                <c:pt idx="5">
                  <c:v>мобильные телефоны и аксессуары к ним</c:v>
                </c:pt>
                <c:pt idx="6">
                  <c:v>продукты питания, еда</c:v>
                </c:pt>
                <c:pt idx="7">
                  <c:v>косметика и парфюмерия</c:v>
                </c:pt>
              </c:strCache>
            </c:strRef>
          </c:cat>
          <c:val>
            <c:numRef>
              <c:f>Лист1!$C$2:$C$9</c:f>
              <c:numCache>
                <c:formatCode>0</c:formatCode>
                <c:ptCount val="8"/>
                <c:pt idx="0">
                  <c:v>9</c:v>
                </c:pt>
                <c:pt idx="1">
                  <c:v>12</c:v>
                </c:pt>
                <c:pt idx="2">
                  <c:v>5</c:v>
                </c:pt>
                <c:pt idx="3">
                  <c:v>31</c:v>
                </c:pt>
                <c:pt idx="4">
                  <c:v>6</c:v>
                </c:pt>
                <c:pt idx="5">
                  <c:v>5</c:v>
                </c:pt>
                <c:pt idx="6">
                  <c:v>2</c:v>
                </c:pt>
                <c:pt idx="7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44064"/>
        <c:axId val="22754048"/>
      </c:radarChart>
      <c:catAx>
        <c:axId val="22744064"/>
        <c:scaling>
          <c:orientation val="maxMin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2754048"/>
        <c:crosses val="autoZero"/>
        <c:auto val="1"/>
        <c:lblAlgn val="ctr"/>
        <c:lblOffset val="100"/>
        <c:noMultiLvlLbl val="0"/>
      </c:catAx>
      <c:valAx>
        <c:axId val="2275404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744064"/>
        <c:crosses val="autoZero"/>
        <c:crossBetween val="between"/>
      </c:valAx>
      <c:spPr>
        <a:noFill/>
        <a:ln w="24948">
          <a:noFill/>
        </a:ln>
      </c:spPr>
    </c:plotArea>
    <c:legend>
      <c:legendPos val="r"/>
      <c:layout>
        <c:manualLayout>
          <c:xMode val="edge"/>
          <c:yMode val="edge"/>
          <c:x val="0.65536122460114266"/>
          <c:y val="6.6742919465664546E-2"/>
          <c:w val="0.30760863236785208"/>
          <c:h val="0.1070026697242900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702900563201969E-2"/>
          <c:y val="0.26770934181916295"/>
          <c:w val="0.81758428682813777"/>
          <c:h val="0.616553765851413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одна ТК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Март 2011 г.</c:v>
                </c:pt>
                <c:pt idx="1">
                  <c:v>сентябрь 2011г.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70.212765957446805</c:v>
                </c:pt>
                <c:pt idx="1">
                  <c:v>65.753737957059911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2-3 ТК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Март 2011 г.</c:v>
                </c:pt>
                <c:pt idx="1">
                  <c:v>сентябрь 2011г.</c:v>
                </c:pt>
              </c:strCache>
            </c:strRef>
          </c:cat>
          <c:val>
            <c:numRef>
              <c:f>Лист1!$B$3:$C$3</c:f>
              <c:numCache>
                <c:formatCode>0</c:formatCode>
                <c:ptCount val="2"/>
                <c:pt idx="0">
                  <c:v>23.758865248226947</c:v>
                </c:pt>
                <c:pt idx="1">
                  <c:v>26.981903427770952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больше 3 ТК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Март 2011 г.</c:v>
                </c:pt>
                <c:pt idx="1">
                  <c:v>сентябрь 2011г.</c:v>
                </c:pt>
              </c:strCache>
            </c:strRef>
          </c:cat>
          <c:val>
            <c:numRef>
              <c:f>Лист1!$B$4:$C$4</c:f>
              <c:numCache>
                <c:formatCode>0</c:formatCode>
                <c:ptCount val="2"/>
                <c:pt idx="0">
                  <c:v>6.0283687943262425</c:v>
                </c:pt>
                <c:pt idx="1">
                  <c:v>7.2643586151691029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218048"/>
        <c:axId val="23219584"/>
      </c:barChart>
      <c:catAx>
        <c:axId val="2321804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23219584"/>
        <c:crosses val="autoZero"/>
        <c:auto val="1"/>
        <c:lblAlgn val="ctr"/>
        <c:lblOffset val="100"/>
        <c:noMultiLvlLbl val="0"/>
      </c:catAx>
      <c:valAx>
        <c:axId val="232195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218048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"/>
          <c:y val="1.9283075690002708E-2"/>
          <c:w val="0.97267644052760405"/>
          <c:h val="0.142576172091989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008250791140893E-2"/>
          <c:y val="0.23710123152048518"/>
          <c:w val="0.87530815379506122"/>
          <c:h val="0.5888833658829801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менее 3000 руб.</c:v>
                </c:pt>
              </c:strCache>
            </c:strRef>
          </c:tx>
          <c:spPr>
            <a:solidFill>
              <a:srgbClr val="CC99FF"/>
            </a:solidFill>
            <a:ln w="12176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8.7951240924682185E-3"/>
                  <c:y val="-6.2383711470028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 w="2435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март 2011 г.</c:v>
                </c:pt>
                <c:pt idx="1">
                  <c:v>сентябрь 2011 г.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49.130434782608624</c:v>
                </c:pt>
                <c:pt idx="1">
                  <c:v>46.601941747572816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от 3000 до 10 000 руб.</c:v>
                </c:pt>
              </c:strCache>
            </c:strRef>
          </c:tx>
          <c:spPr>
            <a:solidFill>
              <a:srgbClr val="99CCFF"/>
            </a:solidFill>
            <a:ln w="12176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435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март 2011 г.</c:v>
                </c:pt>
                <c:pt idx="1">
                  <c:v>сентябрь 2011 г.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31.739130434782659</c:v>
                </c:pt>
                <c:pt idx="1">
                  <c:v>27.508090614886733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более 10000 руб.</c:v>
                </c:pt>
              </c:strCache>
            </c:strRef>
          </c:tx>
          <c:spPr>
            <a:solidFill>
              <a:srgbClr val="FFCC99"/>
            </a:solidFill>
            <a:ln w="12176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435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март 2011 г.</c:v>
                </c:pt>
                <c:pt idx="1">
                  <c:v>сентябрь 2011 г.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19.13043478260871</c:v>
                </c:pt>
                <c:pt idx="1">
                  <c:v>25.889967637540458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2939520"/>
        <c:axId val="22941056"/>
      </c:barChart>
      <c:catAx>
        <c:axId val="2293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2941056"/>
        <c:crosses val="autoZero"/>
        <c:auto val="1"/>
        <c:lblAlgn val="ctr"/>
        <c:lblOffset val="100"/>
        <c:noMultiLvlLbl val="0"/>
      </c:catAx>
      <c:valAx>
        <c:axId val="229410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2939520"/>
        <c:crosses val="autoZero"/>
        <c:crossBetween val="between"/>
      </c:valAx>
      <c:spPr>
        <a:noFill/>
        <a:ln w="24358">
          <a:noFill/>
        </a:ln>
      </c:spPr>
    </c:plotArea>
    <c:legend>
      <c:legendPos val="r"/>
      <c:layout>
        <c:manualLayout>
          <c:xMode val="edge"/>
          <c:yMode val="edge"/>
          <c:x val="0"/>
          <c:y val="1.5463917525773196E-2"/>
          <c:w val="0.93900802384296289"/>
          <c:h val="0.20527553758695791"/>
        </c:manualLayout>
      </c:layout>
      <c:overlay val="0"/>
      <c:spPr>
        <a:noFill/>
        <a:ln w="24352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 Narrow" pitchFamily="34" charset="0"/>
          <a:ea typeface="BarnaulGrotesk"/>
          <a:cs typeface="BarnaulGrotesk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702900563201969E-2"/>
          <c:y val="0.26770934181916295"/>
          <c:w val="0.81758428682813777"/>
          <c:h val="0.616553765851413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одна ТК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Март 2011 г.</c:v>
                </c:pt>
                <c:pt idx="1">
                  <c:v>сентябрь 2011г.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70.212765957446805</c:v>
                </c:pt>
                <c:pt idx="1">
                  <c:v>65.753737957059911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2-3 ТК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Март 2011 г.</c:v>
                </c:pt>
                <c:pt idx="1">
                  <c:v>сентябрь 2011г.</c:v>
                </c:pt>
              </c:strCache>
            </c:strRef>
          </c:cat>
          <c:val>
            <c:numRef>
              <c:f>Лист1!$B$3:$C$3</c:f>
              <c:numCache>
                <c:formatCode>0</c:formatCode>
                <c:ptCount val="2"/>
                <c:pt idx="0">
                  <c:v>23.758865248226947</c:v>
                </c:pt>
                <c:pt idx="1">
                  <c:v>26.981903427770952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больше 3 ТК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Март 2011 г.</c:v>
                </c:pt>
                <c:pt idx="1">
                  <c:v>сентябрь 2011г.</c:v>
                </c:pt>
              </c:strCache>
            </c:strRef>
          </c:cat>
          <c:val>
            <c:numRef>
              <c:f>Лист1!$B$4:$C$4</c:f>
              <c:numCache>
                <c:formatCode>0</c:formatCode>
                <c:ptCount val="2"/>
                <c:pt idx="0">
                  <c:v>6.0283687943262425</c:v>
                </c:pt>
                <c:pt idx="1">
                  <c:v>7.2643586151691029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101440"/>
        <c:axId val="23102976"/>
      </c:barChart>
      <c:catAx>
        <c:axId val="2310144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23102976"/>
        <c:crosses val="autoZero"/>
        <c:auto val="1"/>
        <c:lblAlgn val="ctr"/>
        <c:lblOffset val="100"/>
        <c:noMultiLvlLbl val="0"/>
      </c:catAx>
      <c:valAx>
        <c:axId val="231029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101440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"/>
          <c:y val="1.9283075690002708E-2"/>
          <c:w val="0.97267644052760405"/>
          <c:h val="0.142576172091989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575" cy="511175"/>
          </a:xfrm>
          <a:prstGeom prst="rect">
            <a:avLst/>
          </a:prstGeom>
        </p:spPr>
        <p:txBody>
          <a:bodyPr vert="horz" lIns="99029" tIns="49514" rIns="99029" bIns="495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2"/>
            <a:ext cx="3076575" cy="511175"/>
          </a:xfrm>
          <a:prstGeom prst="rect">
            <a:avLst/>
          </a:prstGeom>
        </p:spPr>
        <p:txBody>
          <a:bodyPr vert="horz" lIns="99029" tIns="49514" rIns="99029" bIns="495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5027F63-41BC-478B-AD7D-2642A7CDF257}" type="datetimeFigureOut">
              <a:rPr lang="ru-RU"/>
              <a:pPr>
                <a:defRPr/>
              </a:pPr>
              <a:t>20.10.2011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9" tIns="49514" rIns="99029" bIns="495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5" y="4860925"/>
            <a:ext cx="5680075" cy="4605338"/>
          </a:xfrm>
          <a:prstGeom prst="rect">
            <a:avLst/>
          </a:prstGeom>
        </p:spPr>
        <p:txBody>
          <a:bodyPr vert="horz" lIns="99029" tIns="49514" rIns="99029" bIns="4951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2"/>
            <a:ext cx="3076575" cy="511175"/>
          </a:xfrm>
          <a:prstGeom prst="rect">
            <a:avLst/>
          </a:prstGeom>
        </p:spPr>
        <p:txBody>
          <a:bodyPr vert="horz" lIns="99029" tIns="49514" rIns="99029" bIns="495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2"/>
            <a:ext cx="3076575" cy="511175"/>
          </a:xfrm>
          <a:prstGeom prst="rect">
            <a:avLst/>
          </a:prstGeom>
        </p:spPr>
        <p:txBody>
          <a:bodyPr vert="horz" lIns="99029" tIns="49514" rIns="99029" bIns="495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EFB1054-3CE4-4463-B1AE-414B88328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03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613" indent="-3094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7868" indent="-24757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014" indent="-24757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159" indent="-24757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306" indent="-247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452" indent="-247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3599" indent="-247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8746" indent="-247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DA1A5-6960-40D1-A785-3F06A17475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609" indent="-3094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7861" indent="-24757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006" indent="-24757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149" indent="-24757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293" indent="-247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437" indent="-247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3582" indent="-247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8726" indent="-247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BE8468-F88B-406D-B16D-7B9890092D8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613" indent="-3094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7868" indent="-24757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014" indent="-24757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159" indent="-24757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306" indent="-247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452" indent="-247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3599" indent="-247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8746" indent="-247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ED0F-68ED-487E-8EDE-B0A80492FE6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613" indent="-3094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7868" indent="-24757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014" indent="-24757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159" indent="-24757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306" indent="-247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452" indent="-247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3599" indent="-247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8746" indent="-247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3ED0F-68ED-487E-8EDE-B0A80492FE6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7CCF0-3D52-4F2A-A67F-4D24D591F4BF}" type="datetimeFigureOut">
              <a:rPr lang="ru-RU"/>
              <a:pPr>
                <a:defRPr/>
              </a:pPr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1B2A-FD24-449F-9FE3-BC29D7EFD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8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5034-F0EA-4F58-B3A2-91B602ABADA5}" type="datetimeFigureOut">
              <a:rPr lang="ru-RU"/>
              <a:pPr>
                <a:defRPr/>
              </a:pPr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D70BD-91E8-4A5B-BC74-847465C69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8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B158-9FBC-418E-B7F5-A3F3BBD8BDDA}" type="datetimeFigureOut">
              <a:rPr lang="ru-RU"/>
              <a:pPr>
                <a:defRPr/>
              </a:pPr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2043-8671-42C7-8599-018FF5643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2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72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9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7637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0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9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24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5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39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9BED-5DD6-4ECA-B9CC-DAB898CA2D06}" type="datetimeFigureOut">
              <a:rPr lang="ru-RU"/>
              <a:pPr>
                <a:defRPr/>
              </a:pPr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B3F25-AD88-49FC-91C9-3BABDD7C5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85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3025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04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08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52569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8734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422BC77F-0B47-4F41-B851-6A74A2FC9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59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C7D1D33C-3D49-4B2D-9FF6-B8B396776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98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1C3BA31-B097-41E2-BFE9-DC9391F00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63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40F32D7A-2F49-4BEF-BEAE-E090D0455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00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253CF0E2-3B52-4727-B382-AB88CC5AA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C3C55-625A-4091-A203-C43A4D4D7A48}" type="datetimeFigureOut">
              <a:rPr lang="ru-RU"/>
              <a:pPr>
                <a:defRPr/>
              </a:pPr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9FC2-7243-4E32-BF39-708E0ADC3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99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28357F1C-246E-4D7C-B165-AA1D17810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37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2C2E098-3C44-44AE-BD20-F8EE67589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86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31FE27FE-E66E-4BAB-B1FF-B4EE7C8E1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5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381568D-565D-4B8C-8588-A28364906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69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C18E2BA-5E4D-4A0C-8CED-22CEC6720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486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61019B3-16EE-4FD9-BA13-A12742872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65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41424CE8-5E48-4D80-9EEA-9BB7414F3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0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47E52-787A-4271-B4B2-91FB5F3BB211}" type="datetimeFigureOut">
              <a:rPr lang="ru-RU"/>
              <a:pPr>
                <a:defRPr/>
              </a:pPr>
              <a:t>20.10.2011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ADA2-FEED-4523-BBC4-389C8EE44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5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3636-BA36-4C47-A503-41FE82D27A17}" type="datetimeFigureOut">
              <a:rPr lang="ru-RU"/>
              <a:pPr>
                <a:defRPr/>
              </a:pPr>
              <a:t>20.10.2011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157A3-F343-4363-A9D1-66C27A82C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0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FE8BB-5CDE-4768-AC34-DDBE6267540F}" type="datetimeFigureOut">
              <a:rPr lang="ru-RU"/>
              <a:pPr>
                <a:defRPr/>
              </a:pPr>
              <a:t>20.10.2011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4122-3C5B-4D70-A2B6-B46C57240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7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53BF9-B610-4E15-A3EC-B34792A0083D}" type="datetimeFigureOut">
              <a:rPr lang="ru-RU"/>
              <a:pPr>
                <a:defRPr/>
              </a:pPr>
              <a:t>20.10.2011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B895-BA5F-4068-B7DA-DD50380E7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9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C647-C669-48F4-A114-694FA7F93957}" type="datetimeFigureOut">
              <a:rPr lang="ru-RU"/>
              <a:pPr>
                <a:defRPr/>
              </a:pPr>
              <a:t>20.10.2011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51BBA-1085-4C69-B4BF-CA33755A3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7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2834-D6F6-4E09-A0A0-1D8024430C7C}" type="datetimeFigureOut">
              <a:rPr lang="ru-RU"/>
              <a:pPr>
                <a:defRPr/>
              </a:pPr>
              <a:t>20.10.2011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DB4D-2B99-40D4-B798-DB51A2698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2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883DC0-E821-4D8D-A5AE-0E46E4559CA5}" type="datetimeFigureOut">
              <a:rPr lang="ru-RU"/>
              <a:pPr>
                <a:defRPr/>
              </a:pPr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A992C-29C7-4828-A99A-36C1323BB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Номер слайда 5"/>
          <p:cNvSpPr txBox="1">
            <a:spLocks noGrp="1"/>
          </p:cNvSpPr>
          <p:nvPr/>
        </p:nvSpPr>
        <p:spPr bwMode="auto">
          <a:xfrm>
            <a:off x="6877050" y="6453188"/>
            <a:ext cx="2133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61348BF6-8D62-407A-B380-47CD91D9049F}" type="slidenum">
              <a:rPr lang="ru-RU" sz="1400" smtClean="0">
                <a:solidFill>
                  <a:srgbClr val="00000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ru-RU" sz="140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BarnaulGrotesk Medium" pitchFamily="34" charset="0"/>
                <a:cs typeface="+mn-cs"/>
              </a:defRPr>
            </a:lvl1pPr>
          </a:lstStyle>
          <a:p>
            <a:pPr>
              <a:defRPr/>
            </a:pPr>
            <a:fld id="{0A82AC95-8032-40D7-A71C-436A5A2A0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7" name="Picture 7" descr="Linea_294C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247775"/>
            <a:ext cx="82724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arnaulGrotesk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arnaulGrotesk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arnaulGrotesk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arnaulGrotesk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arnaulGrotesk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arnaulGrotesk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arnaulGrotesk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arnaulGrotesk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ebedev@fom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179388" y="2852936"/>
            <a:ext cx="9144000" cy="1563489"/>
          </a:xfrm>
        </p:spPr>
        <p:txBody>
          <a:bodyPr/>
          <a:lstStyle/>
          <a:p>
            <a:pPr algn="l" eaLnBrk="1" hangingPunct="1"/>
            <a:r>
              <a:rPr lang="ru-RU" sz="5400" dirty="0" smtClean="0">
                <a:solidFill>
                  <a:srgbClr val="B7DCAA"/>
                </a:solidFill>
              </a:rPr>
              <a:t>Рынок </a:t>
            </a:r>
            <a:r>
              <a:rPr lang="en-US" sz="5400" dirty="0" smtClean="0">
                <a:solidFill>
                  <a:srgbClr val="B7DCAA"/>
                </a:solidFill>
              </a:rPr>
              <a:t>e-commerce </a:t>
            </a:r>
            <a:r>
              <a:rPr lang="ru-RU" sz="5400" dirty="0" smtClean="0">
                <a:solidFill>
                  <a:srgbClr val="B7DCAA"/>
                </a:solidFill>
              </a:rPr>
              <a:t>в России</a:t>
            </a:r>
          </a:p>
        </p:txBody>
      </p:sp>
      <p:pic>
        <p:nvPicPr>
          <p:cNvPr id="16387" name="Picture 17" descr="Linea_579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62611"/>
            <a:ext cx="850106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8" descr="logo_579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25" y="5593035"/>
            <a:ext cx="14398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23"/>
          <p:cNvSpPr>
            <a:spLocks noChangeArrowheads="1"/>
          </p:cNvSpPr>
          <p:nvPr/>
        </p:nvSpPr>
        <p:spPr bwMode="auto">
          <a:xfrm>
            <a:off x="8604447" y="6265863"/>
            <a:ext cx="396677" cy="547687"/>
          </a:xfrm>
          <a:prstGeom prst="rect">
            <a:avLst/>
          </a:prstGeom>
          <a:solidFill>
            <a:srgbClr val="00467F"/>
          </a:solidFill>
          <a:ln w="9525">
            <a:solidFill>
              <a:srgbClr val="0046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155825" y="4904333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1pPr>
            <a:lvl2pPr marL="742950" indent="-28575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2pPr>
            <a:lvl3pPr marL="11430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3pPr>
            <a:lvl4pPr marL="16002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4pPr>
            <a:lvl5pPr marL="20574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B7DCAA"/>
                </a:solidFill>
                <a:latin typeface="Arial Narrow" pitchFamily="34" charset="0"/>
              </a:rPr>
              <a:t>Павел Лебедев </a:t>
            </a:r>
            <a:endParaRPr lang="en-US" sz="2000" dirty="0">
              <a:solidFill>
                <a:srgbClr val="B7DCAA"/>
              </a:solidFill>
              <a:latin typeface="Arial Narrow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152427" y="5731222"/>
            <a:ext cx="46482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1pPr>
            <a:lvl2pPr marL="742950" indent="-28575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2pPr>
            <a:lvl3pPr marL="11430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3pPr>
            <a:lvl4pPr marL="16002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4pPr>
            <a:lvl5pPr marL="20574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B7DCAA"/>
                </a:solidFill>
                <a:latin typeface="Arial Narrow" pitchFamily="34" charset="0"/>
              </a:rPr>
              <a:t>RIW</a:t>
            </a:r>
            <a:r>
              <a:rPr lang="ru-RU" dirty="0" smtClean="0">
                <a:solidFill>
                  <a:srgbClr val="B7DCAA"/>
                </a:solidFill>
                <a:latin typeface="Arial Narrow" pitchFamily="34" charset="0"/>
              </a:rPr>
              <a:t>  </a:t>
            </a:r>
            <a:r>
              <a:rPr lang="ru-RU" dirty="0">
                <a:solidFill>
                  <a:srgbClr val="B7DCAA"/>
                </a:solidFill>
                <a:latin typeface="Arial Narrow" pitchFamily="34" charset="0"/>
              </a:rPr>
              <a:t>2011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B7DCAA"/>
                </a:solidFill>
                <a:latin typeface="Arial Narrow" pitchFamily="34" charset="0"/>
              </a:rPr>
              <a:t>2</a:t>
            </a:r>
            <a:r>
              <a:rPr lang="ru-RU" dirty="0" smtClean="0">
                <a:solidFill>
                  <a:srgbClr val="B7DCAA"/>
                </a:solidFill>
                <a:latin typeface="Arial Narrow" pitchFamily="34" charset="0"/>
              </a:rPr>
              <a:t>0</a:t>
            </a:r>
            <a:r>
              <a:rPr lang="en-US" dirty="0" smtClean="0">
                <a:solidFill>
                  <a:srgbClr val="B7DCAA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rgbClr val="B7DCAA"/>
                </a:solidFill>
                <a:latin typeface="Arial Narrow" pitchFamily="34" charset="0"/>
              </a:rPr>
              <a:t>октября  </a:t>
            </a:r>
            <a:r>
              <a:rPr lang="ru-RU" dirty="0">
                <a:solidFill>
                  <a:srgbClr val="B7DCAA"/>
                </a:solidFill>
                <a:latin typeface="Arial Narrow" pitchFamily="34" charset="0"/>
              </a:rPr>
              <a:t>2011</a:t>
            </a:r>
          </a:p>
        </p:txBody>
      </p:sp>
      <p:pic>
        <p:nvPicPr>
          <p:cNvPr id="10" name="Picture 8" descr="logo_mastercard_brand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3278" y="5683971"/>
            <a:ext cx="1390810" cy="8413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22770"/>
            <a:ext cx="1569343" cy="120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3850" y="65584"/>
            <a:ext cx="8568629" cy="1275184"/>
          </a:xfrm>
        </p:spPr>
        <p:txBody>
          <a:bodyPr/>
          <a:lstStyle/>
          <a:p>
            <a:pPr algn="l" eaLnBrk="1" hangingPunct="1"/>
            <a:r>
              <a:rPr lang="ru-RU" sz="4800" dirty="0" smtClean="0">
                <a:latin typeface="Arial Narrow" pitchFamily="34" charset="0"/>
              </a:rPr>
              <a:t>Рост числа покупаемых товарных категорий и среднего чека</a:t>
            </a:r>
          </a:p>
        </p:txBody>
      </p:sp>
      <p:pic>
        <p:nvPicPr>
          <p:cNvPr id="29699" name="Picture 4" descr="Linea_29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91816"/>
            <a:ext cx="82724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Номер слайда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D5CE1847-349F-4E57-94B0-D35BBCA861C5}" type="slidenum">
              <a:rPr lang="ru-RU" sz="1400">
                <a:latin typeface="Arial Narrow" pitchFamily="34" charset="0"/>
              </a:rPr>
              <a:pPr algn="r"/>
              <a:t>10</a:t>
            </a:fld>
            <a:endParaRPr lang="ru-RU" sz="1400">
              <a:latin typeface="Arial Narrow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7504" y="6524625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Источник данных: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ФОМ. 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Рынок </a:t>
            </a:r>
            <a:r>
              <a:rPr lang="ru-RU" sz="1400" dirty="0" err="1">
                <a:solidFill>
                  <a:srgbClr val="660066"/>
                </a:solidFill>
                <a:latin typeface="Arial Narrow" pitchFamily="34" charset="0"/>
              </a:rPr>
              <a:t>интернет-торговли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Сентябрь 2011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</a:t>
            </a:r>
          </a:p>
        </p:txBody>
      </p:sp>
      <p:graphicFrame>
        <p:nvGraphicFramePr>
          <p:cNvPr id="2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782436"/>
              </p:ext>
            </p:extLst>
          </p:nvPr>
        </p:nvGraphicFramePr>
        <p:xfrm>
          <a:off x="125106" y="2060848"/>
          <a:ext cx="433497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6572793" y="1484784"/>
            <a:ext cx="2103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i="1" dirty="0" smtClean="0">
                <a:latin typeface="Arial Narrow" pitchFamily="34" charset="0"/>
              </a:rPr>
              <a:t>в % от покупающих товары</a:t>
            </a:r>
            <a:endParaRPr lang="ru-RU" sz="1200" i="1" dirty="0">
              <a:latin typeface="Arial Narrow" pitchFamily="34" charset="0"/>
            </a:endParaRPr>
          </a:p>
        </p:txBody>
      </p:sp>
      <p:graphicFrame>
        <p:nvGraphicFramePr>
          <p:cNvPr id="2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155052"/>
              </p:ext>
            </p:extLst>
          </p:nvPr>
        </p:nvGraphicFramePr>
        <p:xfrm>
          <a:off x="4494609" y="2132856"/>
          <a:ext cx="4326979" cy="424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12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3850" y="65584"/>
            <a:ext cx="8568629" cy="1275184"/>
          </a:xfrm>
        </p:spPr>
        <p:txBody>
          <a:bodyPr/>
          <a:lstStyle/>
          <a:p>
            <a:pPr algn="l" eaLnBrk="1" hangingPunct="1"/>
            <a:r>
              <a:rPr lang="ru-RU" sz="4800" dirty="0" smtClean="0">
                <a:latin typeface="Arial Narrow" pitchFamily="34" charset="0"/>
              </a:rPr>
              <a:t>Рост числа покупаемых товарных категорий и среднего чека</a:t>
            </a:r>
          </a:p>
        </p:txBody>
      </p:sp>
      <p:pic>
        <p:nvPicPr>
          <p:cNvPr id="29699" name="Picture 4" descr="Linea_29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91816"/>
            <a:ext cx="82724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Номер слайда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D5CE1847-349F-4E57-94B0-D35BBCA861C5}" type="slidenum">
              <a:rPr lang="ru-RU" sz="1400">
                <a:latin typeface="Arial Narrow" pitchFamily="34" charset="0"/>
              </a:rPr>
              <a:pPr algn="r"/>
              <a:t>11</a:t>
            </a:fld>
            <a:endParaRPr lang="ru-RU" sz="1400">
              <a:latin typeface="Arial Narrow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7504" y="6524625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Источник данных: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ФОМ. 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Рынок </a:t>
            </a:r>
            <a:r>
              <a:rPr lang="ru-RU" sz="1400" dirty="0" err="1">
                <a:solidFill>
                  <a:srgbClr val="660066"/>
                </a:solidFill>
                <a:latin typeface="Arial Narrow" pitchFamily="34" charset="0"/>
              </a:rPr>
              <a:t>интернет-торговли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Сентябрь 2011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</a:t>
            </a:r>
          </a:p>
        </p:txBody>
      </p:sp>
      <p:graphicFrame>
        <p:nvGraphicFramePr>
          <p:cNvPr id="2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892561"/>
              </p:ext>
            </p:extLst>
          </p:nvPr>
        </p:nvGraphicFramePr>
        <p:xfrm>
          <a:off x="125106" y="2060848"/>
          <a:ext cx="433497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6572793" y="1484784"/>
            <a:ext cx="2103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i="1" dirty="0" smtClean="0">
                <a:latin typeface="Arial Narrow" pitchFamily="34" charset="0"/>
              </a:rPr>
              <a:t>в % от покупающих товары</a:t>
            </a:r>
            <a:endParaRPr lang="ru-RU" sz="1200" i="1" dirty="0">
              <a:latin typeface="Arial Narrow" pitchFamily="34" charset="0"/>
            </a:endParaRPr>
          </a:p>
        </p:txBody>
      </p:sp>
      <p:graphicFrame>
        <p:nvGraphicFramePr>
          <p:cNvPr id="2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346556"/>
              </p:ext>
            </p:extLst>
          </p:nvPr>
        </p:nvGraphicFramePr>
        <p:xfrm>
          <a:off x="4494609" y="2132856"/>
          <a:ext cx="4326979" cy="424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5076056" y="3789040"/>
            <a:ext cx="1366838" cy="792088"/>
          </a:xfrm>
          <a:prstGeom prst="ellipse">
            <a:avLst/>
          </a:prstGeom>
          <a:solidFill>
            <a:srgbClr val="BBE0E3"/>
          </a:solidFill>
          <a:ln w="38100">
            <a:solidFill>
              <a:srgbClr val="B7DCAA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7030A0"/>
                </a:solidFill>
                <a:latin typeface="BarnaulGrotesk" pitchFamily="34" charset="0"/>
                <a:cs typeface="+mn-cs"/>
              </a:rPr>
              <a:t>2</a:t>
            </a:r>
            <a:r>
              <a:rPr lang="en-US" sz="2000" b="1" kern="0" dirty="0" smtClean="0">
                <a:solidFill>
                  <a:srgbClr val="7030A0"/>
                </a:solidFill>
                <a:latin typeface="BarnaulGrotesk" pitchFamily="34" charset="0"/>
                <a:cs typeface="+mn-cs"/>
              </a:rPr>
              <a:t>723</a:t>
            </a:r>
            <a:r>
              <a:rPr lang="ru-RU" sz="2000" b="1" kern="0" dirty="0" smtClean="0">
                <a:solidFill>
                  <a:srgbClr val="7030A0"/>
                </a:solidFill>
                <a:latin typeface="BarnaulGrotesk" pitchFamily="34" charset="0"/>
                <a:cs typeface="+mn-cs"/>
              </a:rPr>
              <a:t> рубля </a:t>
            </a:r>
            <a:endParaRPr lang="ru-RU" sz="2000" b="1" kern="0" dirty="0">
              <a:solidFill>
                <a:srgbClr val="7030A0"/>
              </a:solidFill>
              <a:latin typeface="BarnaulGrotesk" pitchFamily="34" charset="0"/>
              <a:cs typeface="+mn-cs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7010400" y="3789040"/>
            <a:ext cx="1366838" cy="792088"/>
          </a:xfrm>
          <a:prstGeom prst="ellipse">
            <a:avLst/>
          </a:prstGeom>
          <a:solidFill>
            <a:srgbClr val="BBE0E3"/>
          </a:solidFill>
          <a:ln w="38100">
            <a:solidFill>
              <a:srgbClr val="B7DCAA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srgbClr val="7030A0"/>
                </a:solidFill>
                <a:latin typeface="BarnaulGrotesk" pitchFamily="34" charset="0"/>
                <a:cs typeface="+mn-cs"/>
              </a:rPr>
              <a:t>3520 рублей </a:t>
            </a:r>
            <a:endParaRPr lang="ru-RU" b="1" kern="0" dirty="0">
              <a:solidFill>
                <a:srgbClr val="7030A0"/>
              </a:solidFill>
              <a:latin typeface="BarnaulGrotes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6948264" y="6350843"/>
            <a:ext cx="213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1pPr>
            <a:lvl2pPr marL="742950" indent="-28575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2pPr>
            <a:lvl3pPr marL="11430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3pPr>
            <a:lvl4pPr marL="16002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4pPr>
            <a:lvl5pPr marL="20574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9pPr>
          </a:lstStyle>
          <a:p>
            <a:pPr algn="r"/>
            <a:fld id="{51006FAD-7B63-469D-8869-9D1D551FA499}" type="slidenum">
              <a:rPr lang="ru-RU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pPr algn="r"/>
              <a:t>12</a:t>
            </a:fld>
            <a:endParaRPr lang="ru-RU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7" cy="1131168"/>
          </a:xfrm>
        </p:spPr>
        <p:txBody>
          <a:bodyPr/>
          <a:lstStyle/>
          <a:p>
            <a:pPr algn="l" eaLnBrk="1" hangingPunct="1"/>
            <a:r>
              <a:rPr lang="ru-RU" sz="4800" dirty="0" smtClean="0">
                <a:latin typeface="Arial Narrow" pitchFamily="34" charset="0"/>
              </a:rPr>
              <a:t>Средние затраты</a:t>
            </a:r>
          </a:p>
        </p:txBody>
      </p:sp>
      <p:pic>
        <p:nvPicPr>
          <p:cNvPr id="5" name="Picture 4" descr="Linea_29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47800"/>
            <a:ext cx="82724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lebedev\Desktop\Картинки\билеты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24342" r="32027" b="13092"/>
          <a:stretch/>
        </p:blipFill>
        <p:spPr bwMode="auto">
          <a:xfrm>
            <a:off x="1504460" y="4971222"/>
            <a:ext cx="1453122" cy="105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32652" y="5115238"/>
            <a:ext cx="97930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4750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5124" name="Picture 4" descr="C:\Users\lebedev\Desktop\Картинки\компьютеры и комплектующ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60" y="3635693"/>
            <a:ext cx="1453124" cy="10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32652" y="3789040"/>
            <a:ext cx="93610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4850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156176" y="1279793"/>
            <a:ext cx="24482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1200" i="1" dirty="0" smtClean="0">
                <a:latin typeface="Arial Narrow" pitchFamily="34" charset="0"/>
              </a:rPr>
              <a:t>в рублях</a:t>
            </a:r>
            <a:endParaRPr lang="ru-RU" sz="1200" i="1" dirty="0">
              <a:latin typeface="Arial Narrow" pitchFamily="34" charset="0"/>
            </a:endParaRPr>
          </a:p>
        </p:txBody>
      </p:sp>
      <p:pic>
        <p:nvPicPr>
          <p:cNvPr id="5125" name="Picture 5" descr="C:\Users\lebedev\Desktop\Картинки\бытовая техни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22" y="2132856"/>
            <a:ext cx="1453122" cy="108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03848" y="2276872"/>
            <a:ext cx="93610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5000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5126" name="Picture 6" descr="C:\Users\lebedev\Desktop\Картинки\книги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81"/>
          <a:stretch/>
        </p:blipFill>
        <p:spPr bwMode="auto">
          <a:xfrm>
            <a:off x="6141468" y="1916832"/>
            <a:ext cx="878804" cy="13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7452320" y="3789040"/>
            <a:ext cx="82197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620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452320" y="2276872"/>
            <a:ext cx="86409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890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452320" y="5157192"/>
            <a:ext cx="56274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500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8412" r="59074" b="41161"/>
          <a:stretch/>
        </p:blipFill>
        <p:spPr bwMode="auto">
          <a:xfrm>
            <a:off x="6012161" y="5042429"/>
            <a:ext cx="1243612" cy="97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29590" r="67031" b="35440"/>
          <a:stretch/>
        </p:blipFill>
        <p:spPr bwMode="auto">
          <a:xfrm>
            <a:off x="6073165" y="3645024"/>
            <a:ext cx="101911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07504" y="6524625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Источник данных: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ФОМ. 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Рынок </a:t>
            </a:r>
            <a:r>
              <a:rPr lang="ru-RU" sz="1400" dirty="0" err="1">
                <a:solidFill>
                  <a:srgbClr val="660066"/>
                </a:solidFill>
                <a:latin typeface="Arial Narrow" pitchFamily="34" charset="0"/>
              </a:rPr>
              <a:t>интернет-торговли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Сентябрь 2011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02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Linea_29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319808"/>
            <a:ext cx="82724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216694"/>
            <a:ext cx="9081864" cy="9080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dirty="0" smtClean="0">
                <a:latin typeface="Arial Narrow" pitchFamily="34" charset="0"/>
              </a:rPr>
              <a:t>Оборот рынка в сентябре 30,7 млрд. руб.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01865912"/>
              </p:ext>
            </p:extLst>
          </p:nvPr>
        </p:nvGraphicFramePr>
        <p:xfrm>
          <a:off x="395536" y="1720011"/>
          <a:ext cx="8568952" cy="468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68344" y="1423809"/>
            <a:ext cx="12961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i="1" dirty="0">
                <a:latin typeface="Arial Narrow" pitchFamily="34" charset="0"/>
              </a:rPr>
              <a:t>д</a:t>
            </a:r>
            <a:r>
              <a:rPr lang="ru-RU" sz="1200" i="1" dirty="0" smtClean="0">
                <a:latin typeface="Arial Narrow" pitchFamily="34" charset="0"/>
              </a:rPr>
              <a:t>анные в %</a:t>
            </a:r>
            <a:endParaRPr lang="ru-RU" sz="1200" i="1" dirty="0">
              <a:latin typeface="Arial Narrow" pitchFamily="34" charset="0"/>
            </a:endParaRPr>
          </a:p>
        </p:txBody>
      </p:sp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6948264" y="6350843"/>
            <a:ext cx="213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1pPr>
            <a:lvl2pPr marL="742950" indent="-28575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2pPr>
            <a:lvl3pPr marL="11430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3pPr>
            <a:lvl4pPr marL="16002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4pPr>
            <a:lvl5pPr marL="20574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9pPr>
          </a:lstStyle>
          <a:p>
            <a:pPr algn="r"/>
            <a:fld id="{51006FAD-7B63-469D-8869-9D1D551FA499}" type="slidenum">
              <a:rPr lang="ru-RU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pPr algn="r"/>
              <a:t>13</a:t>
            </a:fld>
            <a:endParaRPr lang="ru-RU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779912" y="1700808"/>
            <a:ext cx="216024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</a:rPr>
              <a:t>Товары – 85%</a:t>
            </a:r>
            <a:endParaRPr lang="ru-RU" sz="2400" b="1" dirty="0" smtClean="0">
              <a:solidFill>
                <a:srgbClr val="187911"/>
              </a:solidFill>
              <a:latin typeface="Arial Narrow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7504" y="2024224"/>
            <a:ext cx="216024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</a:rPr>
              <a:t>Услуги– 15%</a:t>
            </a:r>
            <a:endParaRPr lang="ru-RU" sz="2400" b="1" dirty="0" smtClean="0">
              <a:solidFill>
                <a:srgbClr val="187911"/>
              </a:solidFill>
              <a:latin typeface="Arial Narrow" pitchFamily="34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07504" y="6524625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Источник данных: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ФОМ. 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Рынок </a:t>
            </a:r>
            <a:r>
              <a:rPr lang="ru-RU" sz="1400" dirty="0" err="1">
                <a:solidFill>
                  <a:srgbClr val="660066"/>
                </a:solidFill>
                <a:latin typeface="Arial Narrow" pitchFamily="34" charset="0"/>
              </a:rPr>
              <a:t>интернет-торговли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Сентябрь 2011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37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Linea_29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319808"/>
            <a:ext cx="82724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216694"/>
            <a:ext cx="9081864" cy="9080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dirty="0" smtClean="0">
                <a:latin typeface="Arial Narrow" pitchFamily="34" charset="0"/>
              </a:rPr>
              <a:t>Техника – 29% всего рынка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09489530"/>
              </p:ext>
            </p:extLst>
          </p:nvPr>
        </p:nvGraphicFramePr>
        <p:xfrm>
          <a:off x="395536" y="1700808"/>
          <a:ext cx="8568952" cy="468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68344" y="1423809"/>
            <a:ext cx="12961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i="1" dirty="0">
                <a:latin typeface="Arial Narrow" pitchFamily="34" charset="0"/>
              </a:rPr>
              <a:t>д</a:t>
            </a:r>
            <a:r>
              <a:rPr lang="ru-RU" sz="1200" i="1" dirty="0" smtClean="0">
                <a:latin typeface="Arial Narrow" pitchFamily="34" charset="0"/>
              </a:rPr>
              <a:t>анные в %</a:t>
            </a:r>
            <a:endParaRPr lang="ru-RU" sz="1200" i="1" dirty="0">
              <a:latin typeface="Arial Narrow" pitchFamily="34" charset="0"/>
            </a:endParaRPr>
          </a:p>
        </p:txBody>
      </p:sp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6948264" y="6350843"/>
            <a:ext cx="213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1pPr>
            <a:lvl2pPr marL="742950" indent="-28575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2pPr>
            <a:lvl3pPr marL="11430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3pPr>
            <a:lvl4pPr marL="16002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4pPr>
            <a:lvl5pPr marL="20574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9pPr>
          </a:lstStyle>
          <a:p>
            <a:pPr algn="r"/>
            <a:fld id="{51006FAD-7B63-469D-8869-9D1D551FA499}" type="slidenum">
              <a:rPr lang="ru-RU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pPr algn="r"/>
              <a:t>14</a:t>
            </a:fld>
            <a:endParaRPr lang="ru-RU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07504" y="6524625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Источник данных: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ФОМ. 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Рынок </a:t>
            </a:r>
            <a:r>
              <a:rPr lang="ru-RU" sz="1400" dirty="0" err="1">
                <a:solidFill>
                  <a:srgbClr val="660066"/>
                </a:solidFill>
                <a:latin typeface="Arial Narrow" pitchFamily="34" charset="0"/>
              </a:rPr>
              <a:t>интернет-торговли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Сентябрь 2011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31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23850" y="95350"/>
            <a:ext cx="8840788" cy="741362"/>
          </a:xfrm>
        </p:spPr>
        <p:txBody>
          <a:bodyPr/>
          <a:lstStyle/>
          <a:p>
            <a:pPr algn="l" eaLnBrk="1" hangingPunct="1"/>
            <a:r>
              <a:rPr lang="ru-RU" dirty="0" smtClean="0">
                <a:latin typeface="Arial Narrow" pitchFamily="34" charset="0"/>
              </a:rPr>
              <a:t>Способы оплаты товаров и услуг</a:t>
            </a:r>
          </a:p>
        </p:txBody>
      </p:sp>
      <p:pic>
        <p:nvPicPr>
          <p:cNvPr id="44035" name="Picture 4" descr="Linea_29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4" y="881410"/>
            <a:ext cx="82724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03848" y="1268760"/>
            <a:ext cx="2253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Способ оплаты товаров,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% от покупателей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1268760"/>
            <a:ext cx="2087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Способ оплаты услуг,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% от покупателей</a:t>
            </a:r>
            <a:endParaRPr lang="ru-RU" sz="1600" dirty="0">
              <a:latin typeface="Arial Narrow" pitchFamily="34" charset="0"/>
            </a:endParaRPr>
          </a:p>
        </p:txBody>
      </p:sp>
      <p:graphicFrame>
        <p:nvGraphicFramePr>
          <p:cNvPr id="1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632974"/>
              </p:ext>
            </p:extLst>
          </p:nvPr>
        </p:nvGraphicFramePr>
        <p:xfrm>
          <a:off x="357386" y="1867834"/>
          <a:ext cx="5400278" cy="444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522189"/>
              </p:ext>
            </p:extLst>
          </p:nvPr>
        </p:nvGraphicFramePr>
        <p:xfrm>
          <a:off x="5705083" y="1865444"/>
          <a:ext cx="2539326" cy="444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107504" y="6524625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Источник данных: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ФОМ. 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Рынок </a:t>
            </a:r>
            <a:r>
              <a:rPr lang="ru-RU" sz="1400" dirty="0" err="1">
                <a:solidFill>
                  <a:srgbClr val="660066"/>
                </a:solidFill>
                <a:latin typeface="Arial Narrow" pitchFamily="34" charset="0"/>
              </a:rPr>
              <a:t>интернет-торговли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Сентябрь 2011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6948264" y="6350843"/>
            <a:ext cx="213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1pPr>
            <a:lvl2pPr marL="742950" indent="-28575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2pPr>
            <a:lvl3pPr marL="11430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3pPr>
            <a:lvl4pPr marL="16002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4pPr>
            <a:lvl5pPr marL="20574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9pPr>
          </a:lstStyle>
          <a:p>
            <a:pPr algn="r"/>
            <a:fld id="{51006FAD-7B63-469D-8869-9D1D551FA499}" type="slidenum">
              <a:rPr lang="ru-RU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pPr algn="r"/>
              <a:t>15</a:t>
            </a:fld>
            <a:endParaRPr lang="ru-RU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840788" cy="741362"/>
          </a:xfrm>
        </p:spPr>
        <p:txBody>
          <a:bodyPr/>
          <a:lstStyle/>
          <a:p>
            <a:pPr algn="l" eaLnBrk="1" hangingPunct="1"/>
            <a:r>
              <a:rPr lang="ru-RU" sz="4000" dirty="0" smtClean="0">
                <a:latin typeface="Arial Narrow" pitchFamily="34" charset="0"/>
              </a:rPr>
              <a:t>Агрегированные способы оплаты</a:t>
            </a:r>
          </a:p>
        </p:txBody>
      </p:sp>
      <p:pic>
        <p:nvPicPr>
          <p:cNvPr id="44035" name="Picture 4" descr="Linea_29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2724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699403" y="1023415"/>
            <a:ext cx="1044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i="1" dirty="0" smtClean="0">
                <a:latin typeface="Arial Narrow" pitchFamily="34" charset="0"/>
              </a:rPr>
              <a:t>в % </a:t>
            </a:r>
            <a:r>
              <a:rPr lang="ru-RU" sz="1200" i="1" dirty="0">
                <a:latin typeface="Arial Narrow" pitchFamily="34" charset="0"/>
              </a:rPr>
              <a:t>от </a:t>
            </a:r>
            <a:r>
              <a:rPr lang="ru-RU" sz="1200" i="1" dirty="0" smtClean="0">
                <a:latin typeface="Arial Narrow" pitchFamily="34" charset="0"/>
              </a:rPr>
              <a:t>групп</a:t>
            </a:r>
            <a:endParaRPr lang="ru-RU" sz="1200" i="1" dirty="0">
              <a:latin typeface="Arial Narrow" pitchFamily="34" charset="0"/>
            </a:endParaRPr>
          </a:p>
        </p:txBody>
      </p:sp>
      <p:graphicFrame>
        <p:nvGraphicFramePr>
          <p:cNvPr id="1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048634"/>
              </p:ext>
            </p:extLst>
          </p:nvPr>
        </p:nvGraphicFramePr>
        <p:xfrm>
          <a:off x="418409" y="3573016"/>
          <a:ext cx="793666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176587" y="1802118"/>
            <a:ext cx="3045024" cy="1308115"/>
            <a:chOff x="4442642" y="1616827"/>
            <a:chExt cx="3045024" cy="1308115"/>
          </a:xfrm>
        </p:grpSpPr>
        <p:sp>
          <p:nvSpPr>
            <p:cNvPr id="17" name="TextBox 16"/>
            <p:cNvSpPr txBox="1"/>
            <p:nvPr/>
          </p:nvSpPr>
          <p:spPr>
            <a:xfrm rot="16200000">
              <a:off x="3973250" y="2086219"/>
              <a:ext cx="1308115" cy="369332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 Narrow" pitchFamily="34" charset="0"/>
                </a:rPr>
                <a:t>Постоплата</a:t>
              </a:r>
              <a:endParaRPr lang="ru-RU" dirty="0">
                <a:latin typeface="Arial Narrow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47320" y="1616827"/>
              <a:ext cx="2640346" cy="130811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 anchor="b">
              <a:spAutoFit/>
            </a:bodyPr>
            <a:lstStyle/>
            <a:p>
              <a:pPr marL="171450" indent="-171450">
                <a:lnSpc>
                  <a:spcPts val="0"/>
                </a:lnSpc>
                <a:buFont typeface="Arial" pitchFamily="34" charset="0"/>
                <a:buChar char="•"/>
              </a:pPr>
              <a:endParaRPr lang="ru-RU" sz="1400" dirty="0" smtClean="0">
                <a:latin typeface="Arial Narrow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endParaRPr lang="ru-RU" sz="900" dirty="0" smtClean="0">
                <a:latin typeface="Arial Narrow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400" dirty="0" smtClean="0">
                  <a:latin typeface="Arial Narrow" pitchFamily="34" charset="0"/>
                </a:rPr>
                <a:t>наличными </a:t>
              </a:r>
              <a:r>
                <a:rPr lang="ru-RU" sz="1400" dirty="0">
                  <a:latin typeface="Arial Narrow" pitchFamily="34" charset="0"/>
                </a:rPr>
                <a:t>при получении </a:t>
              </a:r>
              <a:r>
                <a:rPr lang="ru-RU" sz="1400" dirty="0" smtClean="0">
                  <a:latin typeface="Arial Narrow" pitchFamily="34" charset="0"/>
                </a:rPr>
                <a:t>товара/услуги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400" dirty="0">
                  <a:latin typeface="Arial Narrow" pitchFamily="34" charset="0"/>
                </a:rPr>
                <a:t>с помощью пластиковой банковской карты при </a:t>
              </a:r>
              <a:r>
                <a:rPr lang="ru-RU" sz="1400" dirty="0" smtClean="0">
                  <a:latin typeface="Arial Narrow" pitchFamily="34" charset="0"/>
                </a:rPr>
                <a:t>получении</a:t>
              </a:r>
            </a:p>
            <a:p>
              <a:pPr marL="171450" indent="-171450">
                <a:buFont typeface="Arial" pitchFamily="34" charset="0"/>
                <a:buChar char="•"/>
              </a:pPr>
              <a:endParaRPr lang="ru-RU" sz="1400" dirty="0">
                <a:latin typeface="Arial Narrow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84963" y="1802118"/>
            <a:ext cx="4691093" cy="1308116"/>
            <a:chOff x="521661" y="1556792"/>
            <a:chExt cx="4194355" cy="1308116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7273" y="2021887"/>
              <a:ext cx="1258107" cy="369332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 Narrow" pitchFamily="34" charset="0"/>
                </a:rPr>
                <a:t>Предоплата</a:t>
              </a:r>
              <a:endParaRPr lang="ru-RU" dirty="0">
                <a:latin typeface="Arial Narrow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6179" y="1556792"/>
              <a:ext cx="3669837" cy="1308116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510" dirty="0" smtClean="0">
                <a:latin typeface="Arial Narrow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 smtClean="0">
                  <a:latin typeface="Arial Narrow" pitchFamily="34" charset="0"/>
                </a:rPr>
                <a:t>с </a:t>
              </a:r>
              <a:r>
                <a:rPr lang="ru-RU" sz="1200" dirty="0">
                  <a:latin typeface="Arial Narrow" pitchFamily="34" charset="0"/>
                </a:rPr>
                <a:t>помощью SMS-сообщений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>
                  <a:latin typeface="Arial Narrow" pitchFamily="34" charset="0"/>
                </a:rPr>
                <a:t>по квитанции в банке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>
                  <a:latin typeface="Arial Narrow" pitchFamily="34" charset="0"/>
                </a:rPr>
                <a:t>с помощью пластиковой банковской карты в интернете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>
                  <a:latin typeface="Arial Narrow" pitchFamily="34" charset="0"/>
                </a:rPr>
                <a:t>с помощью виртуальной банковской карты в интернете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>
                  <a:latin typeface="Arial Narrow" pitchFamily="34" charset="0"/>
                </a:rPr>
                <a:t>с помощью интернет-денег (</a:t>
              </a:r>
              <a:r>
                <a:rPr lang="ru-RU" sz="1200" dirty="0" err="1">
                  <a:latin typeface="Arial Narrow" pitchFamily="34" charset="0"/>
                </a:rPr>
                <a:t>Webmoney</a:t>
              </a:r>
              <a:r>
                <a:rPr lang="ru-RU" sz="1200" dirty="0">
                  <a:latin typeface="Arial Narrow" pitchFamily="34" charset="0"/>
                </a:rPr>
                <a:t>, Яндекс-деньги и т.п.)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>
                  <a:latin typeface="Arial Narrow" pitchFamily="34" charset="0"/>
                </a:rPr>
                <a:t>через терминалы оплаты (</a:t>
              </a:r>
              <a:r>
                <a:rPr lang="ru-RU" sz="1200" dirty="0" err="1">
                  <a:latin typeface="Arial Narrow" pitchFamily="34" charset="0"/>
                </a:rPr>
                <a:t>Qiwi</a:t>
              </a:r>
              <a:r>
                <a:rPr lang="ru-RU" sz="1200" dirty="0">
                  <a:latin typeface="Arial Narrow" pitchFamily="34" charset="0"/>
                </a:rPr>
                <a:t>, </a:t>
              </a:r>
              <a:r>
                <a:rPr lang="ru-RU" sz="1200" dirty="0" err="1">
                  <a:latin typeface="Arial Narrow" pitchFamily="34" charset="0"/>
                </a:rPr>
                <a:t>Элекснет</a:t>
              </a:r>
              <a:r>
                <a:rPr lang="ru-RU" sz="1200" dirty="0">
                  <a:latin typeface="Arial Narrow" pitchFamily="34" charset="0"/>
                </a:rPr>
                <a:t> и т.п</a:t>
              </a:r>
              <a:r>
                <a:rPr lang="ru-RU" sz="1200" dirty="0" smtClean="0">
                  <a:latin typeface="Arial Narrow" pitchFamily="34" charset="0"/>
                </a:rPr>
                <a:t>.)</a:t>
              </a:r>
            </a:p>
          </p:txBody>
        </p:sp>
      </p:grp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07504" y="6524625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Источник данных: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ФОМ. 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Рынок </a:t>
            </a:r>
            <a:r>
              <a:rPr lang="ru-RU" sz="1400" dirty="0" err="1">
                <a:solidFill>
                  <a:srgbClr val="660066"/>
                </a:solidFill>
                <a:latin typeface="Arial Narrow" pitchFamily="34" charset="0"/>
              </a:rPr>
              <a:t>интернет-торговли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Сентябрь 2011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5" name="Номер слайда 3"/>
          <p:cNvSpPr txBox="1">
            <a:spLocks noGrp="1"/>
          </p:cNvSpPr>
          <p:nvPr/>
        </p:nvSpPr>
        <p:spPr bwMode="auto">
          <a:xfrm>
            <a:off x="6948264" y="6350843"/>
            <a:ext cx="213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1pPr>
            <a:lvl2pPr marL="742950" indent="-28575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2pPr>
            <a:lvl3pPr marL="11430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3pPr>
            <a:lvl4pPr marL="16002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4pPr>
            <a:lvl5pPr marL="20574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9pPr>
          </a:lstStyle>
          <a:p>
            <a:pPr algn="r"/>
            <a:fld id="{51006FAD-7B63-469D-8869-9D1D551FA499}" type="slidenum">
              <a:rPr lang="ru-RU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pPr algn="r"/>
              <a:t>16</a:t>
            </a:fld>
            <a:endParaRPr lang="ru-RU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0825" y="235362"/>
            <a:ext cx="9274274" cy="5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dirty="0" smtClean="0">
                <a:latin typeface="Arial Narrow" pitchFamily="34" charset="0"/>
              </a:rPr>
              <a:t>Популярные сайты для покупки</a:t>
            </a:r>
          </a:p>
        </p:txBody>
      </p:sp>
      <p:pic>
        <p:nvPicPr>
          <p:cNvPr id="7" name="Picture 4" descr="Linea_29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959768"/>
            <a:ext cx="82724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796137" y="1135777"/>
            <a:ext cx="31683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i="1" dirty="0" smtClean="0">
                <a:latin typeface="Arial Narrow" pitchFamily="34" charset="0"/>
              </a:rPr>
              <a:t>в % от интернет-покупателей</a:t>
            </a:r>
            <a:endParaRPr lang="ru-RU" sz="1200" i="1" dirty="0">
              <a:latin typeface="Arial Narrow" pitchFamily="34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07504" y="6524625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Источник данных: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ФОМ. 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Рынок </a:t>
            </a:r>
            <a:r>
              <a:rPr lang="ru-RU" sz="1400" dirty="0" err="1">
                <a:solidFill>
                  <a:srgbClr val="660066"/>
                </a:solidFill>
                <a:latin typeface="Arial Narrow" pitchFamily="34" charset="0"/>
              </a:rPr>
              <a:t>интернет-торговли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Сентябрь 2011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14" name="Picture 2" descr="C:\Users\lebedev\Desktop\logo_200x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01" y="1362472"/>
            <a:ext cx="1905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1979" r="76667" b="81641"/>
          <a:stretch/>
        </p:blipFill>
        <p:spPr bwMode="auto">
          <a:xfrm>
            <a:off x="3199117" y="2446660"/>
            <a:ext cx="16256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14844" r="75833" b="77864"/>
          <a:stretch/>
        </p:blipFill>
        <p:spPr bwMode="auto">
          <a:xfrm>
            <a:off x="3260838" y="3356992"/>
            <a:ext cx="152245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14729" r="84792" b="78126"/>
          <a:stretch/>
        </p:blipFill>
        <p:spPr bwMode="auto">
          <a:xfrm>
            <a:off x="3199117" y="4172197"/>
            <a:ext cx="1587500" cy="6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3" t="54818" r="6771" b="33105"/>
          <a:stretch/>
        </p:blipFill>
        <p:spPr bwMode="auto">
          <a:xfrm>
            <a:off x="3199117" y="5072285"/>
            <a:ext cx="1593850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143333" y="1556792"/>
            <a:ext cx="864096" cy="57599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Narrow" pitchFamily="34" charset="0"/>
              </a:rPr>
              <a:t>13%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43333" y="2477953"/>
            <a:ext cx="864096" cy="57599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Narrow" pitchFamily="34" charset="0"/>
              </a:rPr>
              <a:t>8%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48064" y="3357066"/>
            <a:ext cx="864096" cy="57599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Narrow" pitchFamily="34" charset="0"/>
              </a:rPr>
              <a:t>6%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43333" y="4221088"/>
            <a:ext cx="864096" cy="57599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Narrow" pitchFamily="34" charset="0"/>
              </a:rPr>
              <a:t>5%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34081" y="5085258"/>
            <a:ext cx="864096" cy="57599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Narrow" pitchFamily="34" charset="0"/>
              </a:rPr>
              <a:t>5%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 bwMode="auto">
          <a:xfrm>
            <a:off x="6948264" y="6350843"/>
            <a:ext cx="213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1pPr>
            <a:lvl2pPr marL="742950" indent="-28575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2pPr>
            <a:lvl3pPr marL="11430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3pPr>
            <a:lvl4pPr marL="16002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4pPr>
            <a:lvl5pPr marL="20574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9pPr>
          </a:lstStyle>
          <a:p>
            <a:pPr algn="r"/>
            <a:fld id="{51006FAD-7B63-469D-8869-9D1D551FA499}" type="slidenum">
              <a:rPr lang="ru-RU">
                <a:solidFill>
                  <a:schemeClr val="tx1"/>
                </a:solidFill>
                <a:latin typeface="Arial Narrow" pitchFamily="34" charset="0"/>
              </a:rPr>
              <a:pPr algn="r"/>
              <a:t>17</a:t>
            </a:fld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50825" y="167358"/>
            <a:ext cx="8840788" cy="741362"/>
          </a:xfrm>
        </p:spPr>
        <p:txBody>
          <a:bodyPr/>
          <a:lstStyle/>
          <a:p>
            <a:pPr algn="l" eaLnBrk="1" hangingPunct="1"/>
            <a:r>
              <a:rPr lang="ru-RU" sz="4000" dirty="0" smtClean="0">
                <a:latin typeface="Arial Narrow" pitchFamily="34" charset="0"/>
              </a:rPr>
              <a:t>Как (где) совершают покупку</a:t>
            </a:r>
            <a:endParaRPr lang="ru-RU" sz="4000" dirty="0">
              <a:latin typeface="Arial Narrow" pitchFamily="34" charset="0"/>
            </a:endParaRPr>
          </a:p>
        </p:txBody>
      </p:sp>
      <p:pic>
        <p:nvPicPr>
          <p:cNvPr id="44035" name="Picture 4" descr="Linea_29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75792"/>
            <a:ext cx="82724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156176" y="1366292"/>
            <a:ext cx="2809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i="1" dirty="0" smtClean="0">
                <a:latin typeface="Arial Narrow" pitchFamily="34" charset="0"/>
              </a:rPr>
              <a:t>в % от интернет-покупателей</a:t>
            </a:r>
            <a:endParaRPr lang="ru-RU" sz="1200" i="1" dirty="0">
              <a:latin typeface="Arial Narrow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1916832"/>
            <a:ext cx="1368151" cy="912851"/>
          </a:xfrm>
          <a:prstGeom prst="round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Narrow" pitchFamily="34" charset="0"/>
              </a:rPr>
              <a:t>88%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5" y="3717032"/>
            <a:ext cx="1368151" cy="936103"/>
          </a:xfrm>
          <a:prstGeom prst="round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Narrow" pitchFamily="34" charset="0"/>
              </a:rPr>
              <a:t>14%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7899" y="5445224"/>
            <a:ext cx="1368425" cy="936030"/>
          </a:xfrm>
          <a:prstGeom prst="round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Narrow" pitchFamily="34" charset="0"/>
              </a:rPr>
              <a:t>10%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6948264" y="6350843"/>
            <a:ext cx="213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1pPr>
            <a:lvl2pPr marL="742950" indent="-28575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2pPr>
            <a:lvl3pPr marL="11430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3pPr>
            <a:lvl4pPr marL="16002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4pPr>
            <a:lvl5pPr marL="20574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9pPr>
          </a:lstStyle>
          <a:p>
            <a:pPr algn="r"/>
            <a:fld id="{51006FAD-7B63-469D-8869-9D1D551FA499}" type="slidenum">
              <a:rPr lang="ru-RU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pPr algn="r"/>
              <a:t>18</a:t>
            </a:fld>
            <a:endParaRPr lang="ru-RU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8107" t="52835" r="61812" b="26375"/>
          <a:stretch>
            <a:fillRect/>
          </a:stretch>
        </p:blipFill>
        <p:spPr bwMode="auto">
          <a:xfrm>
            <a:off x="2169550" y="1628800"/>
            <a:ext cx="211441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2144" t="54450" r="57184" b="21925"/>
          <a:stretch>
            <a:fillRect/>
          </a:stretch>
        </p:blipFill>
        <p:spPr bwMode="auto">
          <a:xfrm>
            <a:off x="2195736" y="3429000"/>
            <a:ext cx="2088927" cy="149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27557" t="36770" r="45275" b="35825"/>
          <a:stretch>
            <a:fillRect/>
          </a:stretch>
        </p:blipFill>
        <p:spPr bwMode="auto">
          <a:xfrm>
            <a:off x="2195513" y="5280280"/>
            <a:ext cx="2089149" cy="131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1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66725" y="71785"/>
            <a:ext cx="8208963" cy="98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5400" dirty="0" smtClean="0">
                <a:latin typeface="Arial Narrow" pitchFamily="34" charset="0"/>
              </a:rPr>
              <a:t>В итоге</a:t>
            </a:r>
            <a:endParaRPr lang="ru-RU" sz="5400" dirty="0">
              <a:latin typeface="Arial Narrow" pitchFamily="34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979215" y="6167045"/>
            <a:ext cx="66252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B7DCA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467F"/>
                </a:solidFill>
                <a:latin typeface="Arial Narrow" pitchFamily="34" charset="0"/>
              </a:rPr>
              <a:t>Павел </a:t>
            </a:r>
            <a:r>
              <a:rPr lang="ru-RU" dirty="0" smtClean="0">
                <a:solidFill>
                  <a:srgbClr val="00467F"/>
                </a:solidFill>
                <a:latin typeface="Arial Narrow" pitchFamily="34" charset="0"/>
              </a:rPr>
              <a:t>Лебедев, Фонд «Общественное мнение»</a:t>
            </a:r>
            <a:endParaRPr lang="ru-RU" dirty="0">
              <a:solidFill>
                <a:srgbClr val="00467F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00467F"/>
                </a:solidFill>
                <a:latin typeface="Arial Narrow" pitchFamily="34" charset="0"/>
              </a:rPr>
              <a:t>e-</a:t>
            </a:r>
            <a:r>
              <a:rPr lang="ru-RU" dirty="0" err="1" smtClean="0">
                <a:solidFill>
                  <a:srgbClr val="00467F"/>
                </a:solidFill>
                <a:latin typeface="Arial Narrow" pitchFamily="34" charset="0"/>
              </a:rPr>
              <a:t>mail</a:t>
            </a:r>
            <a:r>
              <a:rPr lang="ru-RU" dirty="0">
                <a:solidFill>
                  <a:srgbClr val="00467F"/>
                </a:solidFill>
                <a:latin typeface="Arial Narrow" pitchFamily="34" charset="0"/>
              </a:rPr>
              <a:t>: </a:t>
            </a:r>
            <a:r>
              <a:rPr lang="ru-RU" dirty="0" smtClean="0">
                <a:solidFill>
                  <a:srgbClr val="00467F"/>
                </a:solidFill>
                <a:latin typeface="Arial Narrow" pitchFamily="34" charset="0"/>
                <a:hlinkClick r:id="rId2"/>
              </a:rPr>
              <a:t>lebedev@fom.ru</a:t>
            </a:r>
            <a:endParaRPr lang="ru-RU" dirty="0">
              <a:solidFill>
                <a:srgbClr val="00467F"/>
              </a:solidFill>
              <a:latin typeface="Arial Narrow" pitchFamily="34" charset="0"/>
            </a:endParaRPr>
          </a:p>
        </p:txBody>
      </p:sp>
      <p:pic>
        <p:nvPicPr>
          <p:cNvPr id="31748" name="Picture 23" descr="C:\Users\petuhova\Desktop\Riw\рекламные материалы\для брошюры\Colors_logo\Linea_294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124744"/>
            <a:ext cx="840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1599178"/>
            <a:ext cx="8388424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B7DCA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ru-RU" sz="2200" b="1" dirty="0" smtClean="0">
                <a:latin typeface="Arial Narrow" pitchFamily="34" charset="0"/>
              </a:rPr>
              <a:t>Оборот рынка е-</a:t>
            </a:r>
            <a:r>
              <a:rPr lang="en-US" sz="2200" b="1" dirty="0" smtClean="0">
                <a:latin typeface="Arial Narrow" pitchFamily="34" charset="0"/>
              </a:rPr>
              <a:t>commerce</a:t>
            </a:r>
            <a:r>
              <a:rPr lang="ru-RU" sz="2200" b="1" dirty="0" smtClean="0">
                <a:latin typeface="Arial Narrow" pitchFamily="34" charset="0"/>
              </a:rPr>
              <a:t> в 2011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ru-RU" sz="2200" b="1" dirty="0" smtClean="0">
                <a:latin typeface="Arial Narrow" pitchFamily="34" charset="0"/>
              </a:rPr>
              <a:t> – </a:t>
            </a:r>
            <a:r>
              <a:rPr lang="en-US" sz="2200" b="1" dirty="0" smtClean="0">
                <a:latin typeface="Arial Narrow" pitchFamily="34" charset="0"/>
              </a:rPr>
              <a:t>31</a:t>
            </a:r>
            <a:r>
              <a:rPr lang="ru-RU" sz="2200" b="1" dirty="0" smtClean="0">
                <a:latin typeface="Arial Narrow" pitchFamily="34" charset="0"/>
              </a:rPr>
              <a:t>5 млрд. рублей.</a:t>
            </a:r>
          </a:p>
          <a:p>
            <a:pPr marL="800100" lvl="1" indent="-342900">
              <a:buBlip>
                <a:blip r:embed="rId4"/>
              </a:buBlip>
            </a:pPr>
            <a:r>
              <a:rPr lang="ru-RU" sz="2200" dirty="0" smtClean="0">
                <a:latin typeface="Arial Narrow" pitchFamily="34" charset="0"/>
              </a:rPr>
              <a:t>Товары – 85%, услуги – 15%.</a:t>
            </a:r>
            <a:endParaRPr lang="ru-RU" sz="2200" dirty="0">
              <a:latin typeface="Arial Narrow" pitchFamily="34" charset="0"/>
            </a:endParaRPr>
          </a:p>
          <a:p>
            <a:pPr marL="342900" indent="-342900">
              <a:buBlip>
                <a:blip r:embed="rId4"/>
              </a:buBlip>
            </a:pPr>
            <a:endParaRPr lang="ru-RU" sz="800" dirty="0" smtClean="0">
              <a:latin typeface="Arial Narrow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ru-RU" sz="2200" dirty="0" smtClean="0">
                <a:latin typeface="Arial Narrow" pitchFamily="34" charset="0"/>
              </a:rPr>
              <a:t>В сентябре 2011:</a:t>
            </a:r>
          </a:p>
          <a:p>
            <a:pPr marL="800100" lvl="1" indent="-342900">
              <a:buBlip>
                <a:blip r:embed="rId4"/>
              </a:buBlip>
            </a:pPr>
            <a:r>
              <a:rPr lang="ru-RU" sz="2200" b="1" dirty="0" smtClean="0">
                <a:latin typeface="Arial Narrow" pitchFamily="34" charset="0"/>
              </a:rPr>
              <a:t>Оборот – 30,7 млрд. рублей</a:t>
            </a:r>
          </a:p>
          <a:p>
            <a:pPr marL="800100" lvl="1" indent="-342900">
              <a:buBlip>
                <a:blip r:embed="rId4"/>
              </a:buBlip>
            </a:pPr>
            <a:r>
              <a:rPr lang="ru-RU" sz="2200" dirty="0" smtClean="0">
                <a:latin typeface="Arial Narrow" pitchFamily="34" charset="0"/>
              </a:rPr>
              <a:t>В пятерку самых популярных категорий входят три товара (бытовая техника, одежда, книги) и две услуги (оплата сотовой связи и интернета)</a:t>
            </a:r>
          </a:p>
          <a:p>
            <a:pPr marL="800100" lvl="1" indent="-342900">
              <a:buBlip>
                <a:blip r:embed="rId4"/>
              </a:buBlip>
            </a:pPr>
            <a:r>
              <a:rPr lang="ru-RU" sz="2200" dirty="0" smtClean="0">
                <a:latin typeface="Arial Narrow" pitchFamily="34" charset="0"/>
              </a:rPr>
              <a:t>Рост вовлеченных в ИТ не в крупных городах.</a:t>
            </a:r>
            <a:endParaRPr lang="ru-RU" sz="2200" dirty="0">
              <a:latin typeface="Arial Narrow" pitchFamily="34" charset="0"/>
            </a:endParaRPr>
          </a:p>
          <a:p>
            <a:pPr marL="800100" lvl="1" indent="-342900">
              <a:buBlip>
                <a:blip r:embed="rId4"/>
              </a:buBlip>
            </a:pPr>
            <a:r>
              <a:rPr lang="ru-RU" sz="2200" dirty="0" smtClean="0">
                <a:latin typeface="Arial Narrow" pitchFamily="34" charset="0"/>
              </a:rPr>
              <a:t>Увеличивается количество покупаемых товарных категорий </a:t>
            </a:r>
            <a:r>
              <a:rPr lang="ru-RU" sz="2200" dirty="0">
                <a:latin typeface="Arial Narrow" pitchFamily="34" charset="0"/>
              </a:rPr>
              <a:t> </a:t>
            </a:r>
            <a:r>
              <a:rPr lang="ru-RU" sz="2200" dirty="0" smtClean="0">
                <a:latin typeface="Arial Narrow" pitchFamily="34" charset="0"/>
              </a:rPr>
              <a:t>и среднемесячный чек на товары.</a:t>
            </a:r>
          </a:p>
          <a:p>
            <a:pPr marL="800100" lvl="1" indent="-342900">
              <a:buBlip>
                <a:blip r:embed="rId4"/>
              </a:buBlip>
            </a:pPr>
            <a:r>
              <a:rPr lang="ru-RU" sz="2200" dirty="0" smtClean="0">
                <a:latin typeface="Arial Narrow" pitchFamily="34" charset="0"/>
              </a:rPr>
              <a:t>Бытовая техника и одежда/обувь сравнялись по доле рынка – 16%</a:t>
            </a:r>
          </a:p>
          <a:p>
            <a:pPr marL="800100" lvl="1" indent="-342900">
              <a:buBlip>
                <a:blip r:embed="rId4"/>
              </a:buBlip>
            </a:pPr>
            <a:r>
              <a:rPr lang="ru-RU" sz="2200" dirty="0" smtClean="0">
                <a:latin typeface="Arial Narrow" pitchFamily="34" charset="0"/>
              </a:rPr>
              <a:t>Техника в целом – 29% оборота.</a:t>
            </a:r>
          </a:p>
        </p:txBody>
      </p:sp>
      <p:sp>
        <p:nvSpPr>
          <p:cNvPr id="6" name="Номер слайда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4EAE1D79-6930-4C7E-9DB2-B87F4058A4AE}" type="slidenum">
              <a:rPr lang="ru-RU" sz="1400">
                <a:latin typeface="Arial Narrow" pitchFamily="34" charset="0"/>
              </a:rPr>
              <a:pPr algn="r"/>
              <a:t>19</a:t>
            </a:fld>
            <a:endParaRPr lang="ru-RU" sz="14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6512" y="332656"/>
            <a:ext cx="91440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4800" dirty="0" smtClean="0">
                <a:latin typeface="Arial Narrow" pitchFamily="34" charset="0"/>
              </a:rPr>
              <a:t>В 2011 году оборот рынка  </a:t>
            </a:r>
          </a:p>
          <a:p>
            <a:pPr algn="ctr">
              <a:defRPr/>
            </a:pPr>
            <a:r>
              <a:rPr lang="en-US" sz="4800" dirty="0" smtClean="0">
                <a:latin typeface="Arial Narrow" pitchFamily="34" charset="0"/>
              </a:rPr>
              <a:t>e-commerce</a:t>
            </a:r>
            <a:r>
              <a:rPr lang="ru-RU" sz="4800" dirty="0" smtClean="0">
                <a:latin typeface="Arial Narrow" pitchFamily="34" charset="0"/>
              </a:rPr>
              <a:t> - </a:t>
            </a:r>
            <a:r>
              <a:rPr lang="en-US" sz="4800" b="1" dirty="0" smtClean="0">
                <a:solidFill>
                  <a:srgbClr val="C00000"/>
                </a:solidFill>
                <a:latin typeface="Arial Narrow" pitchFamily="34" charset="0"/>
              </a:rPr>
              <a:t>315</a:t>
            </a:r>
            <a:r>
              <a:rPr lang="ru-RU" sz="4800" b="1" dirty="0" smtClean="0">
                <a:solidFill>
                  <a:srgbClr val="C00000"/>
                </a:solidFill>
                <a:latin typeface="Arial Narrow" pitchFamily="34" charset="0"/>
              </a:rPr>
              <a:t> млрд. руб.</a:t>
            </a:r>
          </a:p>
          <a:p>
            <a:pPr algn="ctr">
              <a:defRPr/>
            </a:pPr>
            <a:endParaRPr lang="en-US" sz="4800" b="1" dirty="0" smtClean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07504" y="6524625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Источник данных: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ФОМ. 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Рынок </a:t>
            </a:r>
            <a:r>
              <a:rPr lang="ru-RU" sz="1400" dirty="0" err="1">
                <a:solidFill>
                  <a:srgbClr val="660066"/>
                </a:solidFill>
                <a:latin typeface="Arial Narrow" pitchFamily="34" charset="0"/>
              </a:rPr>
              <a:t>интернет-торговли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Сентябрь 2011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6512" y="332656"/>
            <a:ext cx="91440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4400" dirty="0" smtClean="0">
                <a:latin typeface="Arial Narrow" pitchFamily="34" charset="0"/>
              </a:rPr>
              <a:t>Годовой оборот рынка товаров –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Arial Narrow" pitchFamily="34" charset="0"/>
              </a:rPr>
              <a:t>266 </a:t>
            </a:r>
            <a:r>
              <a:rPr lang="ru-RU" sz="4400" b="1" dirty="0">
                <a:solidFill>
                  <a:srgbClr val="C00000"/>
                </a:solidFill>
                <a:latin typeface="Arial Narrow" pitchFamily="34" charset="0"/>
              </a:rPr>
              <a:t>млрд. руб.</a:t>
            </a:r>
          </a:p>
          <a:p>
            <a:pPr algn="ctr">
              <a:defRPr/>
            </a:pPr>
            <a:r>
              <a:rPr lang="ru-RU" sz="4400" dirty="0" smtClean="0">
                <a:latin typeface="Arial Narrow" pitchFamily="34" charset="0"/>
                <a:ea typeface="+mj-ea"/>
                <a:cs typeface="+mj-cs"/>
              </a:rPr>
              <a:t>Годовой рост  </a:t>
            </a:r>
            <a:r>
              <a:rPr lang="ru-RU" sz="4400" b="1" dirty="0">
                <a:solidFill>
                  <a:srgbClr val="C00000"/>
                </a:solidFill>
                <a:latin typeface="Arial Narrow" pitchFamily="34" charset="0"/>
              </a:rPr>
              <a:t>+26</a:t>
            </a:r>
            <a:r>
              <a:rPr lang="ru-RU" sz="4400" b="1" dirty="0" smtClean="0">
                <a:solidFill>
                  <a:srgbClr val="C00000"/>
                </a:solidFill>
                <a:latin typeface="Arial Narrow" pitchFamily="34" charset="0"/>
              </a:rPr>
              <a:t>%</a:t>
            </a: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sz="4400" dirty="0" smtClean="0">
                <a:latin typeface="Arial Narrow" pitchFamily="34" charset="0"/>
              </a:rPr>
              <a:t>Годовой оборот рынка услуг–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Arial Narrow" pitchFamily="34" charset="0"/>
              </a:rPr>
              <a:t>49 млрд. руб.</a:t>
            </a:r>
            <a:endParaRPr lang="ru-RU" sz="4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07504" y="6524625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Источник данных: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ФОМ. 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Рынок </a:t>
            </a:r>
            <a:r>
              <a:rPr lang="ru-RU" sz="1400" dirty="0" err="1">
                <a:solidFill>
                  <a:srgbClr val="660066"/>
                </a:solidFill>
                <a:latin typeface="Arial Narrow" pitchFamily="34" charset="0"/>
              </a:rPr>
              <a:t>интернет-торговли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Сентябрь 2011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52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684" y="236191"/>
            <a:ext cx="8730804" cy="744537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Вовлеченные</a:t>
            </a:r>
            <a:r>
              <a:rPr lang="en-US" sz="4000" dirty="0" smtClean="0"/>
              <a:t> </a:t>
            </a:r>
            <a:r>
              <a:rPr lang="ru-RU" sz="4000" dirty="0" smtClean="0"/>
              <a:t>в ИТ </a:t>
            </a:r>
            <a:r>
              <a:rPr lang="en-US" sz="4000" dirty="0" err="1" smtClean="0"/>
              <a:t>vs</a:t>
            </a:r>
            <a:r>
              <a:rPr lang="en-US" sz="4000" dirty="0" smtClean="0"/>
              <a:t> </a:t>
            </a:r>
            <a:r>
              <a:rPr lang="ru-RU" sz="4000" dirty="0" smtClean="0"/>
              <a:t>интернет-покупатели</a:t>
            </a:r>
          </a:p>
        </p:txBody>
      </p:sp>
      <p:sp>
        <p:nvSpPr>
          <p:cNvPr id="24583" name="Rectangle 21"/>
          <p:cNvSpPr>
            <a:spLocks noChangeArrowheads="1"/>
          </p:cNvSpPr>
          <p:nvPr/>
        </p:nvSpPr>
        <p:spPr bwMode="auto">
          <a:xfrm>
            <a:off x="107504" y="6524625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Источник данных: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ФОМ. 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Рынок </a:t>
            </a:r>
            <a:r>
              <a:rPr lang="ru-RU" sz="1400" dirty="0" err="1">
                <a:solidFill>
                  <a:srgbClr val="660066"/>
                </a:solidFill>
                <a:latin typeface="Arial Narrow" pitchFamily="34" charset="0"/>
              </a:rPr>
              <a:t>интернет-торговли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Сентябрь 2011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24585" name="Picture 4" descr="Linea_29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03784"/>
            <a:ext cx="828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583368"/>
              </p:ext>
            </p:extLst>
          </p:nvPr>
        </p:nvGraphicFramePr>
        <p:xfrm>
          <a:off x="107504" y="1592940"/>
          <a:ext cx="8712968" cy="475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75856" y="1484784"/>
            <a:ext cx="579613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</a:rPr>
              <a:t>Вовлеченные в ИТ – 24</a:t>
            </a: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</a:rPr>
              <a:t>% (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</a:rPr>
              <a:t>≈ 13 млн человек)</a:t>
            </a:r>
            <a:endParaRPr lang="ru-RU" sz="2400" b="1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ru-RU" sz="2400" b="1" dirty="0" smtClean="0">
              <a:solidFill>
                <a:srgbClr val="187911"/>
              </a:solidFill>
              <a:latin typeface="Arial Narrow" pitchFamily="34" charset="0"/>
            </a:endParaRPr>
          </a:p>
          <a:p>
            <a:r>
              <a:rPr lang="ru-RU" sz="2400" b="1" dirty="0" smtClean="0">
                <a:solidFill>
                  <a:srgbClr val="187911"/>
                </a:solidFill>
                <a:latin typeface="Arial Narrow" pitchFamily="34" charset="0"/>
              </a:rPr>
              <a:t>Интернет-покупатели – 13%</a:t>
            </a:r>
            <a:r>
              <a:rPr lang="ru-RU" sz="2400" dirty="0" smtClean="0">
                <a:solidFill>
                  <a:srgbClr val="00467F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rgbClr val="187911"/>
                </a:solidFill>
                <a:latin typeface="Arial Narrow" pitchFamily="34" charset="0"/>
              </a:rPr>
              <a:t>(≈ 7 млн чел)</a:t>
            </a:r>
            <a:r>
              <a:rPr lang="ru-RU" sz="2400" dirty="0">
                <a:solidFill>
                  <a:srgbClr val="00467F"/>
                </a:solidFill>
                <a:latin typeface="Arial Narrow" pitchFamily="34" charset="0"/>
              </a:rPr>
              <a:t/>
            </a:r>
            <a:br>
              <a:rPr lang="ru-RU" sz="2400" dirty="0">
                <a:solidFill>
                  <a:srgbClr val="00467F"/>
                </a:solidFill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выбирали/ заказывали/ оплачивали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4416" y="3789040"/>
            <a:ext cx="320384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dirty="0" smtClean="0">
                <a:latin typeface="Arial Narrow" pitchFamily="34" charset="0"/>
              </a:rPr>
              <a:t>За месяц….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211763" y="1279793"/>
            <a:ext cx="3924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i="1" dirty="0">
                <a:latin typeface="Arial Narrow" pitchFamily="34" charset="0"/>
              </a:rPr>
              <a:t>в % от </a:t>
            </a:r>
            <a:r>
              <a:rPr lang="ru-RU" sz="1200" i="1" dirty="0" smtClean="0">
                <a:latin typeface="Arial Narrow" pitchFamily="34" charset="0"/>
              </a:rPr>
              <a:t>месячной </a:t>
            </a:r>
            <a:r>
              <a:rPr lang="ru-RU" sz="1200" i="1" dirty="0">
                <a:latin typeface="Arial Narrow" pitchFamily="34" charset="0"/>
              </a:rPr>
              <a:t>интернет-аудитории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32944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872687"/>
              </p:ext>
            </p:extLst>
          </p:nvPr>
        </p:nvGraphicFramePr>
        <p:xfrm>
          <a:off x="107504" y="1772816"/>
          <a:ext cx="8856984" cy="418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333168" y="199976"/>
            <a:ext cx="8343288" cy="852760"/>
          </a:xfrm>
        </p:spPr>
        <p:txBody>
          <a:bodyPr/>
          <a:lstStyle/>
          <a:p>
            <a:pPr algn="l" eaLnBrk="1" hangingPunct="1"/>
            <a:r>
              <a:rPr lang="ru-RU" dirty="0" smtClean="0">
                <a:latin typeface="Arial Narrow" pitchFamily="34" charset="0"/>
              </a:rPr>
              <a:t>Основной рост вовлеченных  в небольших городах</a:t>
            </a:r>
            <a:endParaRPr lang="en-US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6627" name="Picture 4" descr="Linea_294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2" y="1319808"/>
            <a:ext cx="82724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6948264" y="6350843"/>
            <a:ext cx="213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1pPr>
            <a:lvl2pPr marL="742950" indent="-28575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2pPr>
            <a:lvl3pPr marL="11430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3pPr>
            <a:lvl4pPr marL="16002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4pPr>
            <a:lvl5pPr marL="2057400" indent="-228600" eaLnBrk="0" hangingPunct="0">
              <a:defRPr sz="1400">
                <a:solidFill>
                  <a:srgbClr val="660066"/>
                </a:solidFill>
                <a:latin typeface="BarnaulGrotesk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60066"/>
                </a:solidFill>
                <a:latin typeface="BarnaulGrotesk Medium" pitchFamily="34" charset="0"/>
              </a:defRPr>
            </a:lvl9pPr>
          </a:lstStyle>
          <a:p>
            <a:pPr algn="r"/>
            <a:fld id="{51006FAD-7B63-469D-8869-9D1D551FA499}" type="slidenum">
              <a:rPr lang="ru-RU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pPr algn="r"/>
              <a:t>5</a:t>
            </a:fld>
            <a:endParaRPr lang="ru-RU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211763" y="1423809"/>
            <a:ext cx="3924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i="1" dirty="0">
                <a:latin typeface="Arial Narrow" pitchFamily="34" charset="0"/>
              </a:rPr>
              <a:t>в % от групп среди месячной интернет-аудитории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6156176" y="3501008"/>
            <a:ext cx="792088" cy="169267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779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3223976" y="2924944"/>
            <a:ext cx="843968" cy="230425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779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5168192" y="3501008"/>
            <a:ext cx="843968" cy="169267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779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7112408" y="3501008"/>
            <a:ext cx="843968" cy="169267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779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223303" y="44624"/>
            <a:ext cx="8385175" cy="900113"/>
          </a:xfrm>
        </p:spPr>
        <p:txBody>
          <a:bodyPr/>
          <a:lstStyle/>
          <a:p>
            <a:pPr algn="l" eaLnBrk="1" hangingPunct="1"/>
            <a:r>
              <a:rPr lang="ru-RU" sz="5400" dirty="0" smtClean="0">
                <a:latin typeface="Arial Narrow" pitchFamily="34" charset="0"/>
              </a:rPr>
              <a:t>Популярные товары и услуги</a:t>
            </a:r>
            <a:endParaRPr lang="en-US" sz="5400" dirty="0" smtClean="0">
              <a:latin typeface="Arial Narrow" pitchFamily="34" charset="0"/>
            </a:endParaRPr>
          </a:p>
        </p:txBody>
      </p:sp>
      <p:pic>
        <p:nvPicPr>
          <p:cNvPr id="27651" name="Picture 4" descr="Linea_29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064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751911"/>
              </p:ext>
            </p:extLst>
          </p:nvPr>
        </p:nvGraphicFramePr>
        <p:xfrm>
          <a:off x="251520" y="1433145"/>
          <a:ext cx="8368359" cy="509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516216" y="1156145"/>
            <a:ext cx="2103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i="1" dirty="0" smtClean="0">
                <a:latin typeface="BarnaulGrotesk" pitchFamily="34" charset="0"/>
              </a:rPr>
              <a:t>в % от </a:t>
            </a:r>
            <a:r>
              <a:rPr lang="ru-RU" sz="1200" i="1" dirty="0" smtClean="0">
                <a:latin typeface="Arial Narrow" pitchFamily="34" charset="0"/>
              </a:rPr>
              <a:t>интернет-покупателей</a:t>
            </a:r>
            <a:endParaRPr lang="ru-RU" sz="1200" i="1" dirty="0">
              <a:latin typeface="Arial Narrow" pitchFamily="34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5496" y="6525344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Источник данных: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ФОМ. 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Рынок </a:t>
            </a:r>
            <a:r>
              <a:rPr lang="ru-RU" sz="1400" dirty="0" err="1">
                <a:solidFill>
                  <a:srgbClr val="660066"/>
                </a:solidFill>
                <a:latin typeface="Arial Narrow" pitchFamily="34" charset="0"/>
              </a:rPr>
              <a:t>интернет-торговли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Сентябрь 2011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449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15453" y="260648"/>
            <a:ext cx="9829155" cy="360362"/>
          </a:xfrm>
        </p:spPr>
        <p:txBody>
          <a:bodyPr/>
          <a:lstStyle/>
          <a:p>
            <a:pPr algn="l" eaLnBrk="1" hangingPunct="1"/>
            <a:r>
              <a:rPr lang="ru-RU" sz="3600" dirty="0" smtClean="0">
                <a:latin typeface="Arial Narrow" pitchFamily="34" charset="0"/>
              </a:rPr>
              <a:t>Популярные товары и услуги: </a:t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>гендерные различия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608617"/>
              </p:ext>
            </p:extLst>
          </p:nvPr>
        </p:nvGraphicFramePr>
        <p:xfrm>
          <a:off x="395535" y="1336675"/>
          <a:ext cx="8192839" cy="532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2773" name="Picture 4" descr="Linea_29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908720"/>
            <a:ext cx="82724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551613" y="1052736"/>
            <a:ext cx="2592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i="1" dirty="0" smtClean="0">
                <a:latin typeface="Arial Narrow" pitchFamily="34" charset="0"/>
              </a:rPr>
              <a:t>в % от интернет-покупателей</a:t>
            </a:r>
            <a:endParaRPr lang="ru-RU" sz="1200" i="1" dirty="0">
              <a:latin typeface="Arial Narrow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5496" y="6525344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Источник данных: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ФОМ. 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Рынок </a:t>
            </a:r>
            <a:r>
              <a:rPr lang="ru-RU" sz="1400" dirty="0" err="1">
                <a:solidFill>
                  <a:srgbClr val="660066"/>
                </a:solidFill>
                <a:latin typeface="Arial Narrow" pitchFamily="34" charset="0"/>
              </a:rPr>
              <a:t>интернет-торговли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Сентябрь 2011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83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49361" y="332656"/>
            <a:ext cx="9147175" cy="360363"/>
          </a:xfrm>
        </p:spPr>
        <p:txBody>
          <a:bodyPr/>
          <a:lstStyle/>
          <a:p>
            <a:pPr algn="l" eaLnBrk="1" hangingPunct="1"/>
            <a:r>
              <a:rPr lang="ru-RU" sz="3600" dirty="0" smtClean="0">
                <a:latin typeface="Arial Narrow" pitchFamily="34" charset="0"/>
              </a:rPr>
              <a:t>Популярные товары и услуги: </a:t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>возрастные различия</a:t>
            </a:r>
          </a:p>
        </p:txBody>
      </p:sp>
      <p:pic>
        <p:nvPicPr>
          <p:cNvPr id="33796" name="Picture 4" descr="Linea_29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31776"/>
            <a:ext cx="82724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444208" y="1135777"/>
            <a:ext cx="2520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i="1" dirty="0" smtClean="0">
                <a:latin typeface="Arial Narrow" pitchFamily="34" charset="0"/>
              </a:rPr>
              <a:t>в % от интернет-покупателей</a:t>
            </a:r>
            <a:endParaRPr lang="ru-RU" sz="1200" i="1" dirty="0">
              <a:latin typeface="Arial Narrow" pitchFamily="34" charset="0"/>
            </a:endParaRPr>
          </a:p>
        </p:txBody>
      </p:sp>
      <p:graphicFrame>
        <p:nvGraphicFramePr>
          <p:cNvPr id="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028021"/>
              </p:ext>
            </p:extLst>
          </p:nvPr>
        </p:nvGraphicFramePr>
        <p:xfrm>
          <a:off x="359692" y="1412776"/>
          <a:ext cx="8200777" cy="5242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35496" y="6525344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Источник данных: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ФОМ. 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Рынок </a:t>
            </a:r>
            <a:r>
              <a:rPr lang="ru-RU" sz="1400" dirty="0" err="1">
                <a:solidFill>
                  <a:srgbClr val="660066"/>
                </a:solidFill>
                <a:latin typeface="Arial Narrow" pitchFamily="34" charset="0"/>
              </a:rPr>
              <a:t>интернет-торговли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Сентябрь 2011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3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856414" cy="647700"/>
          </a:xfrm>
        </p:spPr>
        <p:txBody>
          <a:bodyPr/>
          <a:lstStyle/>
          <a:p>
            <a:pPr algn="l" eaLnBrk="1" hangingPunct="1"/>
            <a:r>
              <a:rPr lang="ru-RU" sz="3600" dirty="0" smtClean="0">
                <a:latin typeface="Arial Narrow" pitchFamily="34" charset="0"/>
              </a:rPr>
              <a:t>Популярные товары и услуги: </a:t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различия по месту проживания</a:t>
            </a:r>
          </a:p>
        </p:txBody>
      </p:sp>
      <p:pic>
        <p:nvPicPr>
          <p:cNvPr id="35843" name="Picture 4" descr="Linea_29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103784"/>
            <a:ext cx="8285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516217" y="1207785"/>
            <a:ext cx="24482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i="1" dirty="0" smtClean="0">
                <a:latin typeface="BarnaulGrotesk" pitchFamily="34" charset="0"/>
              </a:rPr>
              <a:t>в % от </a:t>
            </a:r>
            <a:r>
              <a:rPr lang="ru-RU" sz="1200" i="1" dirty="0" smtClean="0">
                <a:latin typeface="Arial Narrow" pitchFamily="34" charset="0"/>
              </a:rPr>
              <a:t>интернет-покупателей</a:t>
            </a:r>
            <a:endParaRPr lang="ru-RU" sz="1200" i="1" dirty="0">
              <a:latin typeface="Arial Narrow" pitchFamily="34" charset="0"/>
            </a:endParaRPr>
          </a:p>
        </p:txBody>
      </p:sp>
      <p:graphicFrame>
        <p:nvGraphicFramePr>
          <p:cNvPr id="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863329"/>
              </p:ext>
            </p:extLst>
          </p:nvPr>
        </p:nvGraphicFramePr>
        <p:xfrm>
          <a:off x="365249" y="1384545"/>
          <a:ext cx="8192839" cy="532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35496" y="6525344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Источник данных: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ФОМ. 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Рынок </a:t>
            </a:r>
            <a:r>
              <a:rPr lang="ru-RU" sz="1400" dirty="0" err="1">
                <a:solidFill>
                  <a:srgbClr val="660066"/>
                </a:solidFill>
                <a:latin typeface="Arial Narrow" pitchFamily="34" charset="0"/>
              </a:rPr>
              <a:t>интернет-торговли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ru-RU" sz="1400" dirty="0" smtClean="0">
                <a:solidFill>
                  <a:srgbClr val="660066"/>
                </a:solidFill>
                <a:latin typeface="Arial Narrow" pitchFamily="34" charset="0"/>
              </a:rPr>
              <a:t>Сентябрь 2011</a:t>
            </a:r>
            <a:r>
              <a:rPr lang="ru-RU" sz="1400" dirty="0">
                <a:solidFill>
                  <a:srgbClr val="660066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2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BarnaulGrotesk Medium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rgbClr val="B7DCA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BarnaulGrotesk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rgbClr val="B7DCA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BarnaulGrotesk Medium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10800</TotalTime>
  <Words>650</Words>
  <Application>Microsoft Office PowerPoint</Application>
  <PresentationFormat>Экран (4:3)</PresentationFormat>
  <Paragraphs>168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1_Тема Office</vt:lpstr>
      <vt:lpstr>Специальное оформление</vt:lpstr>
      <vt:lpstr>Рынок e-commerce в России</vt:lpstr>
      <vt:lpstr>Презентация PowerPoint</vt:lpstr>
      <vt:lpstr>Презентация PowerPoint</vt:lpstr>
      <vt:lpstr>Вовлеченные в ИТ vs интернет-покупатели</vt:lpstr>
      <vt:lpstr>Основной рост вовлеченных  в небольших городах</vt:lpstr>
      <vt:lpstr>Популярные товары и услуги</vt:lpstr>
      <vt:lpstr>Популярные товары и услуги:  гендерные различия</vt:lpstr>
      <vt:lpstr>Популярные товары и услуги:  возрастные различия</vt:lpstr>
      <vt:lpstr>Популярные товары и услуги:  различия по месту проживания</vt:lpstr>
      <vt:lpstr>Рост числа покупаемых товарных категорий и среднего чека</vt:lpstr>
      <vt:lpstr>Рост числа покупаемых товарных категорий и среднего чека</vt:lpstr>
      <vt:lpstr>Средние затраты</vt:lpstr>
      <vt:lpstr>Оборот рынка в сентябре 30,7 млрд. руб.</vt:lpstr>
      <vt:lpstr>Техника – 29% всего рынка</vt:lpstr>
      <vt:lpstr>Способы оплаты товаров и услуг</vt:lpstr>
      <vt:lpstr>Агрегированные способы оплаты</vt:lpstr>
      <vt:lpstr>Презентация PowerPoint</vt:lpstr>
      <vt:lpstr>Как (где) совершают покупку</vt:lpstr>
      <vt:lpstr>Презентация PowerPoint</vt:lpstr>
    </vt:vector>
  </TitlesOfParts>
  <Company>fom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Интернет-коммерция  лето 2010</dc:title>
  <dc:creator>PETUHOVA Svetlana I.</dc:creator>
  <cp:lastModifiedBy>Pavel Lebedev</cp:lastModifiedBy>
  <cp:revision>641</cp:revision>
  <cp:lastPrinted>2011-04-19T14:00:26Z</cp:lastPrinted>
  <dcterms:created xsi:type="dcterms:W3CDTF">2010-09-06T08:41:13Z</dcterms:created>
  <dcterms:modified xsi:type="dcterms:W3CDTF">2011-10-20T10:48:48Z</dcterms:modified>
</cp:coreProperties>
</file>