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381" r:id="rId2"/>
    <p:sldId id="369" r:id="rId3"/>
    <p:sldId id="368" r:id="rId4"/>
    <p:sldId id="377" r:id="rId5"/>
    <p:sldId id="370" r:id="rId6"/>
    <p:sldId id="365" r:id="rId7"/>
    <p:sldId id="366" r:id="rId8"/>
    <p:sldId id="379" r:id="rId9"/>
    <p:sldId id="380" r:id="rId10"/>
  </p:sldIdLst>
  <p:sldSz cx="9144000" cy="6858000" type="screen4x3"/>
  <p:notesSz cx="6794500" cy="99314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33CC"/>
    <a:srgbClr val="41C38E"/>
    <a:srgbClr val="288078"/>
    <a:srgbClr val="B2B957"/>
    <a:srgbClr val="8D933D"/>
    <a:srgbClr val="F79443"/>
    <a:srgbClr val="2C5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31" autoAdjust="0"/>
    <p:restoredTop sz="94635" autoAdjust="0"/>
  </p:normalViewPr>
  <p:slideViewPr>
    <p:cSldViewPr snapToGrid="0">
      <p:cViewPr>
        <p:scale>
          <a:sx n="100" d="100"/>
          <a:sy n="100" d="100"/>
        </p:scale>
        <p:origin x="-444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9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-2580" y="-114"/>
      </p:cViewPr>
      <p:guideLst>
        <p:guide orient="horz" pos="3128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pPr>
              <a:defRPr/>
            </a:pPr>
            <a:fld id="{03C5E5C1-9755-440A-90A4-41B5A5615F9F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pPr>
              <a:defRPr/>
            </a:pPr>
            <a:fld id="{B22EFB34-AD55-4503-B298-775EA73BF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666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5549B-24DB-4304-A130-BE8829BB1022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C947C-E88C-402A-85CB-583817C22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38BC3-F876-4450-B907-429E2D60FD04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0F07D-449D-4B95-A38F-765A978704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556F8-EC57-47A3-B592-43422ABF4EAF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DE359-6D8D-42DF-8F06-6204CB1DAC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58DF5-6DF7-4AC4-9AD1-ED552AF78B17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2EDCB-0AD9-4EA0-8796-ACA83A01A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7185B-E4B6-4201-9BFE-89952207D347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C5D86-3F77-4085-90AD-771A5E24BF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3CB39-78D7-4955-9E8A-B7651F42C7BE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57794-8334-434A-B88D-E46B5A7B6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F695D-9AA2-44F9-97B7-70314A3722FD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44602-15B1-4ED6-9875-85B00E4CD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DC002-E89A-4944-B8C2-358CD2796AEA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131E9-0A92-419B-B661-261AC4F7A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AD39F-22CA-4DC1-A016-C4D3A0867366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BCC58-FC8B-4888-925E-55B3003B0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B3C5D-B985-4E07-A0A8-05C2A2A6DA72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51696-3889-4F65-BC97-C19712C46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4AEF1-A902-41E5-ABEE-D0769AB896FA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DFF44-17FB-4801-A72F-E5E9CDDAE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B0BBE5-AC87-49DD-8592-DB61F5A766A9}" type="datetimeFigureOut">
              <a:rPr lang="ru-RU"/>
              <a:pPr>
                <a:defRPr/>
              </a:pPr>
              <a:t>27.06.2013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038EC1-6920-4E2A-AD88-325639204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AMenshikova\Правила_размещения\обложки\Moscow_2012-25x19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0"/>
            <a:ext cx="9144000" cy="694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eorge color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88913"/>
            <a:ext cx="6032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71651" y="1052513"/>
            <a:ext cx="5648324" cy="4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60438" fontAlgn="auto">
              <a:lnSpc>
                <a:spcPct val="6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27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Правительство Москвы</a:t>
            </a:r>
          </a:p>
          <a:p>
            <a:pPr algn="ctr" defTabSz="960438" fontAlgn="auto">
              <a:lnSpc>
                <a:spcPct val="6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27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Департамент средств массовой информации и </a:t>
            </a:r>
            <a:r>
              <a:rPr lang="ru-RU" sz="127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рекламы города Москвы</a:t>
            </a:r>
            <a:endParaRPr lang="ru-RU" sz="127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673225" y="1908175"/>
            <a:ext cx="59229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 smtClean="0">
                <a:solidFill>
                  <a:schemeClr val="bg1"/>
                </a:solidFill>
                <a:latin typeface="+mn-lt"/>
                <a:cs typeface="+mn-cs"/>
              </a:rPr>
              <a:t>аукционы на установку и эксплуатацию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cap="all" dirty="0" smtClean="0">
                <a:solidFill>
                  <a:schemeClr val="bg1"/>
                </a:solidFill>
                <a:latin typeface="+mn-lt"/>
                <a:cs typeface="+mn-cs"/>
              </a:rPr>
              <a:t>РЕКЛАМНЫХ КОНСТРУКЦИЙ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cap="all" dirty="0" smtClean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cap="all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5645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00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25" y="0"/>
            <a:ext cx="104775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45600" y="22171"/>
            <a:ext cx="7898400" cy="388230"/>
          </a:xfrm>
          <a:prstGeom prst="rect">
            <a:avLst/>
          </a:prstGeom>
        </p:spPr>
        <p:txBody>
          <a:bodyPr vert="horz" lIns="217609" tIns="108804" rIns="217609" bIns="108804" rtlCol="0" anchor="t">
            <a:noAutofit/>
          </a:bodyPr>
          <a:lstStyle/>
          <a:p>
            <a:pPr marL="0" marR="0" lvl="0" indent="0" algn="ctr" defTabSz="21760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10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схема размещения рекламных конструкций в городе </a:t>
            </a:r>
            <a:r>
              <a:rPr kumimoji="0" lang="ru-RU" sz="2000" b="1" i="0" u="none" strike="noStrike" kern="1200" cap="all" spc="100" normalizeH="0" baseline="3000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москве</a:t>
            </a:r>
            <a:endParaRPr kumimoji="0" lang="ru-RU" sz="2000" b="1" i="0" u="none" strike="noStrike" kern="1200" cap="all" spc="100" normalizeH="0" baseline="3000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3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72570"/>
            <a:ext cx="9144000" cy="578407"/>
          </a:xfrm>
          <a:prstGeom prst="rect">
            <a:avLst/>
          </a:prstGeom>
        </p:spPr>
        <p:txBody>
          <a:bodyPr vert="horz" lIns="217609" tIns="108804" rIns="217609" bIns="108804" rtlCol="0" anchor="t">
            <a:noAutofit/>
          </a:bodyPr>
          <a:lstStyle/>
          <a:p>
            <a:pPr marL="0" marR="0" lvl="0" indent="0" algn="ctr" defTabSz="21760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baseline="300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ПРОЕКТИРУЕМАЯ СИТУАЦИЯ.</a:t>
            </a:r>
          </a:p>
          <a:p>
            <a:pPr marL="0" marR="0" lvl="0" indent="0" algn="ctr" defTabSz="21760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baseline="300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ФРАГМЕНТ СОГЛАСОВАННОЙ </a:t>
            </a:r>
            <a:r>
              <a:rPr kumimoji="0" lang="ru-RU" sz="2000" b="1" i="0" u="none" strike="noStrike" kern="1200" cap="all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схемы размещения рекламных конструкций ИЮНЬ 2013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Прямоугольник 1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50000">
                <a:srgbClr val="F0EBD5"/>
              </a:gs>
              <a:gs pos="100000">
                <a:srgbClr val="D1C39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0" y="333375"/>
            <a:ext cx="9144000" cy="935038"/>
          </a:xfrm>
          <a:prstGeom prst="rect">
            <a:avLst/>
          </a:prstGeom>
          <a:solidFill>
            <a:srgbClr val="498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8916" name="Picture 2" descr="C:\AMenshikova\Правила_размещения\sadovoe.jpg"/>
          <p:cNvPicPr>
            <a:picLocks noChangeAspect="1" noChangeArrowheads="1"/>
          </p:cNvPicPr>
          <p:nvPr/>
        </p:nvPicPr>
        <p:blipFill>
          <a:blip r:embed="rId2" cstate="print"/>
          <a:srcRect l="11746" r="22755"/>
          <a:stretch>
            <a:fillRect/>
          </a:stretch>
        </p:blipFill>
        <p:spPr bwMode="auto">
          <a:xfrm>
            <a:off x="0" y="2154238"/>
            <a:ext cx="91440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51"/>
          <p:cNvGrpSpPr>
            <a:grpSpLocks/>
          </p:cNvGrpSpPr>
          <p:nvPr/>
        </p:nvGrpSpPr>
        <p:grpSpPr bwMode="auto">
          <a:xfrm>
            <a:off x="3419475" y="2398713"/>
            <a:ext cx="3305175" cy="608012"/>
            <a:chOff x="3419872" y="2232000"/>
            <a:chExt cx="3304762" cy="609526"/>
          </a:xfrm>
        </p:grpSpPr>
        <p:pic>
          <p:nvPicPr>
            <p:cNvPr id="39047" name="Picture 6" descr="C:\AMenshikova\Правила_размещения\pikty\ukazatel_blu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88224" y="2232000"/>
              <a:ext cx="136410" cy="20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48" name="Picture 6" descr="C:\AMenshikova\Правила_размещения\pikty\ukazatel_blu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2160" y="2520000"/>
              <a:ext cx="136410" cy="20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49" name="Picture 6" descr="C:\AMenshikova\Правила_размещения\pikty\ukazatel_blu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872" y="2636912"/>
              <a:ext cx="136410" cy="20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Группа 76"/>
          <p:cNvGrpSpPr>
            <a:grpSpLocks/>
          </p:cNvGrpSpPr>
          <p:nvPr/>
        </p:nvGrpSpPr>
        <p:grpSpPr bwMode="auto">
          <a:xfrm>
            <a:off x="539750" y="2468563"/>
            <a:ext cx="7632700" cy="955675"/>
            <a:chOff x="539552" y="2302817"/>
            <a:chExt cx="7632848" cy="956222"/>
          </a:xfrm>
        </p:grpSpPr>
        <p:pic>
          <p:nvPicPr>
            <p:cNvPr id="39039" name="Picture 9" descr="C:\AMenshikova\Правила_размещения\pikty\busstop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0477" y="2734865"/>
              <a:ext cx="177107" cy="11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40" name="Picture 9" descr="C:\AMenshikova\Правила_размещения\pikty\busstop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3140968"/>
              <a:ext cx="177107" cy="11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41" name="Picture 9" descr="C:\AMenshikova\Правила_размещения\pikty\busstop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1840" y="2302817"/>
              <a:ext cx="177107" cy="11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42" name="Picture 9" descr="C:\AMenshikova\Правила_размещения\pikty\busstop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3848" y="2708920"/>
              <a:ext cx="177107" cy="11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43" name="Picture 9" descr="C:\AMenshikova\Правила_размещения\pikty\busstop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4248" y="2348880"/>
              <a:ext cx="177107" cy="11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44" name="Picture 9" descr="C:\AMenshikova\Правила_размещения\pikty\busstop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95293" y="2448000"/>
              <a:ext cx="177107" cy="11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45" name="Picture 9" descr="C:\AMenshikova\Правила_размещения\pikty\busstop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24328" y="2780928"/>
              <a:ext cx="177107" cy="11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46" name="Picture 9" descr="C:\AMenshikova\Правила_размещения\pikty\busstop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4248" y="2708920"/>
              <a:ext cx="177107" cy="11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Группа 98"/>
          <p:cNvGrpSpPr>
            <a:grpSpLocks/>
          </p:cNvGrpSpPr>
          <p:nvPr/>
        </p:nvGrpSpPr>
        <p:grpSpPr bwMode="auto">
          <a:xfrm>
            <a:off x="323850" y="2298700"/>
            <a:ext cx="8820150" cy="1236663"/>
            <a:chOff x="323528" y="2132856"/>
            <a:chExt cx="8820472" cy="1237308"/>
          </a:xfrm>
        </p:grpSpPr>
        <p:pic>
          <p:nvPicPr>
            <p:cNvPr id="39026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5616" y="2636912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27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91680" y="2520000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28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5976" y="2132856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29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4048" y="2132856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30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4048" y="2564904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31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39208" y="2520000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32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24000" y="2448000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33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48464" y="2924944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34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8104" y="2160000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35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9992" y="2564904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36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2000" y="2772000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37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19672" y="2898000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38" name="Picture 10" descr="C:\AMenshikova\Правила_размещения\pikty\city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528" y="3212976"/>
              <a:ext cx="104792" cy="15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920" name="Picture 12" descr="C:\AMenshikova\Правила_размещения\pikty\citybord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788" y="3141663"/>
            <a:ext cx="1111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2" descr="C:\AMenshikova\Правила_размещения\pikty\citybord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2947988"/>
            <a:ext cx="111125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2" descr="C:\AMenshikova\Правила_размещения\pikty\citybord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587625"/>
            <a:ext cx="1111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2" descr="C:\AMenshikova\Правила_размещения\pikty\citybord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946400"/>
            <a:ext cx="11112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 descr="C:\AMenshikova\Правила_размещения\pikty\citybord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738" y="2298700"/>
            <a:ext cx="1111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2" descr="C:\AMenshikova\Правила_размещения\pikty\citybord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2100" y="2803525"/>
            <a:ext cx="10953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2" descr="C:\AMenshikova\Правила_размещения\pikty\citybord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325" y="2370138"/>
            <a:ext cx="109538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Picture 12" descr="C:\AMenshikova\Правила_размещения\pikty\citybord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650" y="2565400"/>
            <a:ext cx="10953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Picture 12" descr="C:\AMenshikova\Правила_размещения\pikty\citybord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6550" y="2946400"/>
            <a:ext cx="109538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128"/>
          <p:cNvGrpSpPr>
            <a:grpSpLocks/>
          </p:cNvGrpSpPr>
          <p:nvPr/>
        </p:nvGrpSpPr>
        <p:grpSpPr bwMode="auto">
          <a:xfrm>
            <a:off x="2555875" y="2587625"/>
            <a:ext cx="5846763" cy="587375"/>
            <a:chOff x="2555776" y="2420888"/>
            <a:chExt cx="5847060" cy="588742"/>
          </a:xfrm>
        </p:grpSpPr>
        <p:pic>
          <p:nvPicPr>
            <p:cNvPr id="39024" name="Picture 2" descr="C:\AMenshikova\Правила_размещения\pikty\afisha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55776" y="2420888"/>
              <a:ext cx="86420" cy="129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25" name="Picture 2" descr="C:\AMenshikova\Правила_размещения\pikty\afisha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316416" y="2880000"/>
              <a:ext cx="86420" cy="129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930" name="Picture 10" descr="C:\AMenshikova\Правила_размещения\pikty\cit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2722563"/>
            <a:ext cx="10477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98"/>
          <p:cNvGrpSpPr>
            <a:grpSpLocks/>
          </p:cNvGrpSpPr>
          <p:nvPr/>
        </p:nvGrpSpPr>
        <p:grpSpPr bwMode="auto">
          <a:xfrm>
            <a:off x="0" y="4438650"/>
            <a:ext cx="9144000" cy="1774825"/>
            <a:chOff x="0" y="1071"/>
            <a:chExt cx="5760" cy="1118"/>
          </a:xfrm>
        </p:grpSpPr>
        <p:pic>
          <p:nvPicPr>
            <p:cNvPr id="38935" name="Picture 2" descr="C:\AMenshikova\Правила_размещения\sadovoe.jpg"/>
            <p:cNvPicPr>
              <a:picLocks noChangeAspect="1" noChangeArrowheads="1"/>
            </p:cNvPicPr>
            <p:nvPr/>
          </p:nvPicPr>
          <p:blipFill>
            <a:blip r:embed="rId2" cstate="print"/>
            <a:srcRect l="11746" r="22755"/>
            <a:stretch>
              <a:fillRect/>
            </a:stretch>
          </p:blipFill>
          <p:spPr bwMode="auto">
            <a:xfrm>
              <a:off x="0" y="1071"/>
              <a:ext cx="5760" cy="1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Группа 51"/>
            <p:cNvGrpSpPr>
              <a:grpSpLocks/>
            </p:cNvGrpSpPr>
            <p:nvPr/>
          </p:nvGrpSpPr>
          <p:grpSpPr bwMode="auto">
            <a:xfrm>
              <a:off x="0" y="1162"/>
              <a:ext cx="5325" cy="719"/>
              <a:chOff x="1" y="2132856"/>
              <a:chExt cx="8452825" cy="1140718"/>
            </a:xfrm>
          </p:grpSpPr>
          <p:pic>
            <p:nvPicPr>
              <p:cNvPr id="39005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" y="2852936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06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9512" y="2780928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07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19872" y="2204864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08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55976" y="2132856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09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04048" y="2132856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0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96136" y="2144266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1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300192" y="2204864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2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732240" y="2276872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3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71894" y="2304000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4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596336" y="2348880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5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16416" y="2420888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6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884368" y="2780928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7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64288" y="2664000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8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516216" y="2592000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9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76056" y="2492896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20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88024" y="2492896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21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07904" y="2564904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22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99592" y="2996952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23" name="Picture 6" descr="C:\AMenshikova\Правила_размещения\pikty\ukazatel_blu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3568" y="3068960"/>
                <a:ext cx="136410" cy="204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8937" name="Picture 7" descr="C:\AMenshikova\Правила_размещения\pikty\ekran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1" y="1525"/>
              <a:ext cx="102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8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5" y="1525"/>
              <a:ext cx="9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9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338" y="1315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0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91" y="1253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1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62" y="1162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2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25" y="1117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3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787" y="1162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4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67" y="1298"/>
              <a:ext cx="9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5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465" y="1344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6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647" y="1706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7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379" y="1389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8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89" y="1389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49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26" y="1434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50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47" y="1570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51" name="Picture 8" descr="C:\AMenshikova\Правила_размещения\pikty\3x6_pink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57" y="1678"/>
              <a:ext cx="9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Группа 76"/>
            <p:cNvGrpSpPr>
              <a:grpSpLocks/>
            </p:cNvGrpSpPr>
            <p:nvPr/>
          </p:nvGrpSpPr>
          <p:grpSpPr bwMode="auto">
            <a:xfrm>
              <a:off x="340" y="1269"/>
              <a:ext cx="4808" cy="603"/>
              <a:chOff x="539552" y="2302817"/>
              <a:chExt cx="7632848" cy="956222"/>
            </a:xfrm>
          </p:grpSpPr>
          <p:pic>
            <p:nvPicPr>
              <p:cNvPr id="38997" name="Picture 9" descr="C:\AMenshikova\Правила_размещения\pikty\busstop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0477" y="2734865"/>
                <a:ext cx="177107" cy="118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98" name="Picture 9" descr="C:\AMenshikova\Правила_размещения\pikty\busstop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9552" y="3140968"/>
                <a:ext cx="177107" cy="118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99" name="Picture 9" descr="C:\AMenshikova\Правила_размещения\pikty\busstop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31840" y="2302817"/>
                <a:ext cx="177107" cy="118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00" name="Picture 9" descr="C:\AMenshikova\Правила_размещения\pikty\busstop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03848" y="2708920"/>
                <a:ext cx="177107" cy="118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01" name="Picture 9" descr="C:\AMenshikova\Правила_размещения\pikty\busstop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04248" y="2348880"/>
                <a:ext cx="177107" cy="118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02" name="Picture 9" descr="C:\AMenshikova\Правила_размещения\pikty\busstop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995293" y="2448000"/>
                <a:ext cx="177107" cy="118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03" name="Picture 9" descr="C:\AMenshikova\Правила_размещения\pikty\busstop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524328" y="2780928"/>
                <a:ext cx="177107" cy="118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04" name="Picture 9" descr="C:\AMenshikova\Правила_размещения\pikty\busstop.g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04248" y="2708920"/>
                <a:ext cx="177107" cy="118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Группа 98"/>
            <p:cNvGrpSpPr>
              <a:grpSpLocks/>
            </p:cNvGrpSpPr>
            <p:nvPr/>
          </p:nvGrpSpPr>
          <p:grpSpPr bwMode="auto">
            <a:xfrm>
              <a:off x="204" y="1162"/>
              <a:ext cx="5168" cy="734"/>
              <a:chOff x="323528" y="2132856"/>
              <a:chExt cx="8205264" cy="1165300"/>
            </a:xfrm>
          </p:grpSpPr>
          <p:pic>
            <p:nvPicPr>
              <p:cNvPr id="38976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99592" y="2636912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77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75656" y="2564904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78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35696" y="2492896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79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19672" y="2538000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80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55776" y="2348880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81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07904" y="2204864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82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23928" y="2204864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83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860032" y="2132856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84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47328" y="2160000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85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020272" y="2348880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86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07568" y="2394000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87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424000" y="2448000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88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244408" y="2852936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89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668344" y="2780928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90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372200" y="2636912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91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39952" y="2564904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92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91880" y="2636912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93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71800" y="2736000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94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19672" y="2898000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95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26848" y="2983780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96" name="Picture 10" descr="C:\AMenshikova\Правила_размещения\pikty\city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3528" y="3140968"/>
                <a:ext cx="104792" cy="157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8954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03" y="1480"/>
              <a:ext cx="53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55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71" y="1469"/>
              <a:ext cx="54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56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8" y="1842"/>
              <a:ext cx="54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57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21" y="1752"/>
              <a:ext cx="54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58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930" y="1661"/>
              <a:ext cx="53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59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65" y="1570"/>
              <a:ext cx="53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0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19" y="1344"/>
              <a:ext cx="54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1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678" y="1549"/>
              <a:ext cx="54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2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25" y="1434"/>
              <a:ext cx="54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3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107" y="1434"/>
              <a:ext cx="54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4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560" y="1207"/>
              <a:ext cx="54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5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696" y="1434"/>
              <a:ext cx="54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6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422" y="1525"/>
              <a:ext cx="54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7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03" y="1616"/>
              <a:ext cx="53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8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420" y="1661"/>
              <a:ext cx="54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9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375" y="1389"/>
              <a:ext cx="53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70" name="Picture 13" descr="C:\AMenshikova\Правила_размещения\pikty\pilar_psih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692" y="1429"/>
              <a:ext cx="54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Параллелограмм 99"/>
            <p:cNvSpPr/>
            <p:nvPr/>
          </p:nvSpPr>
          <p:spPr>
            <a:xfrm>
              <a:off x="3016" y="1088"/>
              <a:ext cx="91" cy="69"/>
            </a:xfrm>
            <a:prstGeom prst="parallelogram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 </a:t>
              </a:r>
              <a:endParaRPr lang="ru-RU" dirty="0"/>
            </a:p>
          </p:txBody>
        </p:sp>
        <p:sp>
          <p:nvSpPr>
            <p:cNvPr id="104" name="Параллелограмм 103"/>
            <p:cNvSpPr/>
            <p:nvPr/>
          </p:nvSpPr>
          <p:spPr>
            <a:xfrm>
              <a:off x="3424" y="1525"/>
              <a:ext cx="91" cy="68"/>
            </a:xfrm>
            <a:prstGeom prst="parallelogram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 </a:t>
              </a:r>
              <a:endParaRPr lang="ru-RU" dirty="0"/>
            </a:p>
          </p:txBody>
        </p:sp>
        <p:sp>
          <p:nvSpPr>
            <p:cNvPr id="3" name="Параллелограмм 104"/>
            <p:cNvSpPr/>
            <p:nvPr/>
          </p:nvSpPr>
          <p:spPr>
            <a:xfrm>
              <a:off x="1655" y="1661"/>
              <a:ext cx="91" cy="68"/>
            </a:xfrm>
            <a:prstGeom prst="parallelogram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 </a:t>
              </a:r>
              <a:endParaRPr lang="ru-RU" dirty="0"/>
            </a:p>
          </p:txBody>
        </p:sp>
      </p:grpSp>
      <p:sp>
        <p:nvSpPr>
          <p:cNvPr id="38934" name="TextBox 161"/>
          <p:cNvSpPr txBox="1">
            <a:spLocks noChangeArrowheads="1"/>
          </p:cNvSpPr>
          <p:nvPr/>
        </p:nvSpPr>
        <p:spPr bwMode="auto">
          <a:xfrm>
            <a:off x="539750" y="476250"/>
            <a:ext cx="82089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FFFF"/>
                </a:solidFill>
              </a:rPr>
              <a:t>Схема размещения</a:t>
            </a:r>
          </a:p>
          <a:p>
            <a:r>
              <a:rPr lang="ru-RU" sz="1500" b="1">
                <a:solidFill>
                  <a:srgbClr val="FFFFFF"/>
                </a:solidFill>
                <a:latin typeface="Calibri" pitchFamily="34" charset="0"/>
              </a:rPr>
              <a:t>Ул. Садовая-Кудринская</a:t>
            </a:r>
            <a:r>
              <a:rPr lang="ru-RU" sz="1500" b="1">
                <a:solidFill>
                  <a:srgbClr val="FFFFFF"/>
                </a:solidFill>
              </a:rPr>
              <a:t>, у</a:t>
            </a:r>
            <a:r>
              <a:rPr lang="ru-RU" sz="1500" b="1">
                <a:solidFill>
                  <a:srgbClr val="FFFFFF"/>
                </a:solidFill>
                <a:latin typeface="Calibri" pitchFamily="34" charset="0"/>
              </a:rPr>
              <a:t>л. Большая Садовая</a:t>
            </a:r>
          </a:p>
        </p:txBody>
      </p:sp>
      <p:sp>
        <p:nvSpPr>
          <p:cNvPr id="139" name="Прямоугольник 138"/>
          <p:cNvSpPr/>
          <p:nvPr/>
        </p:nvSpPr>
        <p:spPr>
          <a:xfrm>
            <a:off x="0" y="1812925"/>
            <a:ext cx="9144000" cy="35877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0" name="TextBox 100"/>
          <p:cNvSpPr txBox="1">
            <a:spLocks noChangeArrowheads="1"/>
          </p:cNvSpPr>
          <p:nvPr/>
        </p:nvSpPr>
        <p:spPr bwMode="auto">
          <a:xfrm>
            <a:off x="571500" y="1843088"/>
            <a:ext cx="8445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8"/>
              </a:spcAft>
            </a:pPr>
            <a:r>
              <a:rPr lang="ru-RU" sz="1400" b="1" dirty="0" smtClean="0">
                <a:solidFill>
                  <a:srgbClr val="FFFFFF"/>
                </a:solidFill>
              </a:rPr>
              <a:t>Проектное предложение</a:t>
            </a:r>
            <a:endParaRPr lang="ru-RU" sz="1400" b="1" dirty="0">
              <a:solidFill>
                <a:srgbClr val="FFFFFF"/>
              </a:solidFill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0" y="4079875"/>
            <a:ext cx="9144000" cy="3587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2" name="TextBox 100"/>
          <p:cNvSpPr txBox="1">
            <a:spLocks noChangeArrowheads="1"/>
          </p:cNvSpPr>
          <p:nvPr/>
        </p:nvSpPr>
        <p:spPr bwMode="auto">
          <a:xfrm>
            <a:off x="647700" y="4148138"/>
            <a:ext cx="8445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8"/>
              </a:spcAft>
            </a:pPr>
            <a:r>
              <a:rPr lang="ru-RU" sz="1400" b="1" dirty="0">
                <a:solidFill>
                  <a:srgbClr val="FFFFFF"/>
                </a:solidFill>
              </a:rPr>
              <a:t>Существующая </a:t>
            </a:r>
            <a:r>
              <a:rPr lang="ru-RU" sz="1400" b="1" dirty="0" smtClean="0">
                <a:solidFill>
                  <a:srgbClr val="FFFFFF"/>
                </a:solidFill>
              </a:rPr>
              <a:t>ситуация на ноябрь 2012 года</a:t>
            </a:r>
            <a:endParaRPr lang="ru-RU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30288" y="628712"/>
            <a:ext cx="11074288" cy="6229287"/>
          </a:xfrm>
          <a:prstGeom prst="rect">
            <a:avLst/>
          </a:prstGeom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544051" y="814686"/>
            <a:ext cx="8286749" cy="5548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Всего схемой (включая реконструируемые трассы и ТПУ) предусмотрено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11 736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мест.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00051" y="1715095"/>
            <a:ext cx="8286749" cy="961800"/>
          </a:xfrm>
          <a:prstGeom prst="rect">
            <a:avLst/>
          </a:prstGeom>
        </p:spPr>
        <p:txBody>
          <a:bodyPr vert="horz" lIns="217609" tIns="108804" rIns="217609" bIns="108804" rtlCol="0">
            <a:noAutofit/>
          </a:bodyPr>
          <a:lstStyle/>
          <a:p>
            <a:r>
              <a:rPr lang="ru-RU" dirty="0"/>
              <a:t>Общая площадь рекламных полей </a:t>
            </a:r>
            <a:r>
              <a:rPr lang="ru-RU" dirty="0" smtClean="0"/>
              <a:t>проектируемой </a:t>
            </a:r>
            <a:r>
              <a:rPr lang="ru-RU" dirty="0"/>
              <a:t>Схемы составляет  </a:t>
            </a:r>
          </a:p>
          <a:p>
            <a:r>
              <a:rPr lang="ru-RU" b="1" dirty="0" smtClean="0"/>
              <a:t>397</a:t>
            </a:r>
            <a:r>
              <a:rPr lang="ru-RU" b="1" dirty="0"/>
              <a:t> </a:t>
            </a:r>
            <a:r>
              <a:rPr lang="ru-RU" b="1" dirty="0" smtClean="0"/>
              <a:t>765,98 </a:t>
            </a:r>
            <a:r>
              <a:rPr lang="ru-RU" dirty="0" smtClean="0"/>
              <a:t>кв.м</a:t>
            </a:r>
            <a:r>
              <a:rPr lang="ru-RU" dirty="0"/>
              <a:t>. 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00051" y="2804785"/>
            <a:ext cx="8286749" cy="1655390"/>
          </a:xfrm>
          <a:prstGeom prst="rect">
            <a:avLst/>
          </a:prstGeom>
        </p:spPr>
        <p:txBody>
          <a:bodyPr vert="horz" lIns="217609" tIns="108804" rIns="217609" bIns="108804" rtlCol="0">
            <a:noAutofit/>
          </a:bodyPr>
          <a:lstStyle/>
          <a:p>
            <a:pPr marL="0" marR="0" lvl="0" indent="0" algn="l" defTabSz="21760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Первым этапом проведения торгов станет Схема без зон реконструкции вылетных магистралей, строительства ТПУ и обустройства пешеходных маршрутов.</a:t>
            </a:r>
          </a:p>
          <a:p>
            <a:pPr marL="0" marR="0" lvl="0" indent="0" algn="l" defTabSz="21760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Всего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7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843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мест.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 txBox="1">
            <a:spLocks/>
          </p:cNvSpPr>
          <p:nvPr/>
        </p:nvSpPr>
        <p:spPr bwMode="auto">
          <a:xfrm>
            <a:off x="996950" y="49213"/>
            <a:ext cx="71501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 dirty="0">
                <a:solidFill>
                  <a:srgbClr val="0033CC"/>
                </a:solidFill>
              </a:rPr>
              <a:t>Информационная справка по вопросу проведения открытых аукционов на право заключения договоров на право установки и эксплуатации рекламных конструкций на имуществе города Москвы</a:t>
            </a:r>
          </a:p>
        </p:txBody>
      </p:sp>
      <p:sp>
        <p:nvSpPr>
          <p:cNvPr id="3075" name="Заголовок 1"/>
          <p:cNvSpPr txBox="1">
            <a:spLocks/>
          </p:cNvSpPr>
          <p:nvPr/>
        </p:nvSpPr>
        <p:spPr bwMode="auto">
          <a:xfrm>
            <a:off x="561975" y="901700"/>
            <a:ext cx="7797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dirty="0"/>
              <a:t>     Департаментом СМИ и рекламы на сегодняшний день подготовлена документация по проведению трех открытых аукционов на установку и эксплуатацию рекламных конструкций.</a:t>
            </a:r>
          </a:p>
          <a:p>
            <a:pPr algn="ctr"/>
            <a:r>
              <a:rPr lang="ru-RU" sz="1400" dirty="0"/>
              <a:t>    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1663" y="1554163"/>
            <a:ext cx="7627937" cy="7715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/>
              <a:t>1 аукцион </a:t>
            </a:r>
            <a:r>
              <a:rPr lang="ru-RU" sz="2400" b="1" dirty="0"/>
              <a:t>(щиты 6х3м, </a:t>
            </a:r>
            <a:r>
              <a:rPr lang="ru-RU" sz="2400" b="1" dirty="0" err="1"/>
              <a:t>суперборды</a:t>
            </a:r>
            <a:r>
              <a:rPr lang="ru-RU" sz="2400" b="1" dirty="0"/>
              <a:t>, </a:t>
            </a:r>
            <a:r>
              <a:rPr lang="ru-RU" sz="2400" b="1" dirty="0" err="1"/>
              <a:t>суперсайты</a:t>
            </a:r>
            <a:r>
              <a:rPr lang="ru-RU" sz="2400" b="1" dirty="0"/>
              <a:t>)</a:t>
            </a:r>
          </a:p>
          <a:p>
            <a:pPr algn="ctr">
              <a:defRPr/>
            </a:pPr>
            <a:r>
              <a:rPr lang="ru-RU" dirty="0"/>
              <a:t>Стартовая цена на 10 лет размещения</a:t>
            </a:r>
            <a:r>
              <a:rPr lang="ru-RU" b="1" dirty="0"/>
              <a:t> 18,9 </a:t>
            </a:r>
            <a:r>
              <a:rPr lang="ru-RU" b="1" dirty="0" err="1"/>
              <a:t>млдр</a:t>
            </a:r>
            <a:r>
              <a:rPr lang="ru-RU" b="1" dirty="0"/>
              <a:t>. руб.</a:t>
            </a:r>
            <a:r>
              <a:rPr lang="ru-RU" dirty="0"/>
              <a:t>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275" y="2468563"/>
            <a:ext cx="3760788" cy="587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5 крупных лотов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59300" y="2468563"/>
            <a:ext cx="3670300" cy="5873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5 лотов</a:t>
            </a:r>
          </a:p>
          <a:p>
            <a:pPr algn="ctr">
              <a:defRPr/>
            </a:pPr>
            <a:r>
              <a:rPr lang="ru-RU" sz="1400" dirty="0"/>
              <a:t>Малый и средний бизнес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1663" y="3225800"/>
            <a:ext cx="7627937" cy="84931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/>
              <a:t>2 аукцион </a:t>
            </a:r>
            <a:r>
              <a:rPr lang="ru-RU" sz="2400" b="1" dirty="0"/>
              <a:t>(тумбы, сити-</a:t>
            </a:r>
            <a:r>
              <a:rPr lang="ru-RU" sz="2400" b="1" dirty="0" err="1"/>
              <a:t>борды</a:t>
            </a:r>
            <a:r>
              <a:rPr lang="ru-RU" sz="2400" b="1" dirty="0"/>
              <a:t>, сити-форматы)</a:t>
            </a:r>
          </a:p>
          <a:p>
            <a:pPr algn="ctr">
              <a:defRPr/>
            </a:pPr>
            <a:r>
              <a:rPr lang="ru-RU" dirty="0"/>
              <a:t>Стартовая цена на 10 лет размещения</a:t>
            </a:r>
            <a:r>
              <a:rPr lang="ru-RU" b="1" dirty="0"/>
              <a:t> 3,3 </a:t>
            </a:r>
            <a:r>
              <a:rPr lang="ru-RU" b="1" dirty="0" err="1"/>
              <a:t>млдр.руб</a:t>
            </a:r>
            <a:r>
              <a:rPr lang="ru-RU" b="1" dirty="0"/>
              <a:t>.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33538" y="4219575"/>
            <a:ext cx="5341937" cy="5095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3 лота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1663" y="4899025"/>
            <a:ext cx="7627937" cy="84931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/>
              <a:t>3 аукцион </a:t>
            </a:r>
            <a:r>
              <a:rPr lang="ru-RU" sz="2400" b="1" dirty="0"/>
              <a:t>(афишные стенды)</a:t>
            </a:r>
          </a:p>
          <a:p>
            <a:pPr algn="ctr">
              <a:defRPr/>
            </a:pPr>
            <a:r>
              <a:rPr lang="ru-RU" dirty="0"/>
              <a:t>Стартовая цена на 10 лет размещения</a:t>
            </a:r>
            <a:r>
              <a:rPr lang="ru-RU" b="1" dirty="0"/>
              <a:t> 1,2  </a:t>
            </a:r>
            <a:r>
              <a:rPr lang="ru-RU" b="1" dirty="0" err="1"/>
              <a:t>млдр</a:t>
            </a:r>
            <a:r>
              <a:rPr lang="ru-RU" b="1" dirty="0"/>
              <a:t>. руб.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33538" y="5903913"/>
            <a:ext cx="5341937" cy="4572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3 лота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5950" y="373063"/>
            <a:ext cx="7920000" cy="540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/>
              <a:t>1 аукцион </a:t>
            </a:r>
            <a:r>
              <a:rPr lang="ru-RU" sz="2000" b="1" dirty="0" smtClean="0"/>
              <a:t>(щиты 6х3м, суперборды, суперсайты)</a:t>
            </a:r>
            <a:endParaRPr lang="ru-RU" sz="20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628345"/>
              </p:ext>
            </p:extLst>
          </p:nvPr>
        </p:nvGraphicFramePr>
        <p:xfrm>
          <a:off x="933449" y="1093269"/>
          <a:ext cx="7439027" cy="483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454"/>
                <a:gridCol w="2048028"/>
                <a:gridCol w="2048028"/>
                <a:gridCol w="2571517"/>
              </a:tblGrid>
              <a:tr h="809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</a:p>
                    <a:p>
                      <a:pPr algn="ctr"/>
                      <a:r>
                        <a:rPr lang="ru-RU" sz="1400" dirty="0" smtClean="0"/>
                        <a:t>лота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</a:t>
                      </a:r>
                    </a:p>
                    <a:p>
                      <a:pPr algn="ctr"/>
                      <a:r>
                        <a:rPr lang="ru-RU" sz="1400" dirty="0" smtClean="0"/>
                        <a:t>конструкций</a:t>
                      </a:r>
                    </a:p>
                    <a:p>
                      <a:pPr algn="ctr"/>
                      <a:r>
                        <a:rPr lang="ru-RU" sz="1400" dirty="0" smtClean="0"/>
                        <a:t>в лоте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Стартовая</a:t>
                      </a:r>
                    </a:p>
                    <a:p>
                      <a:pPr algn="ctr"/>
                      <a:r>
                        <a:rPr lang="ru-RU" sz="1400" dirty="0" smtClean="0"/>
                        <a:t>цена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Процентное соотношение к общей площади рекламных конструкций, планируемых к размещению в Москве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0026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1</a:t>
                      </a:r>
                      <a:endParaRPr lang="ru-RU" sz="17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789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/>
                        <a:t>3 533 203 800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/>
                        <a:t>12,83%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26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2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785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/>
                        <a:t>3 497 923 800</a:t>
                      </a:r>
                      <a:endParaRPr lang="ru-RU" sz="1700" b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/>
                        <a:t>12,61%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26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3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758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/>
                        <a:t>3 358 876 500</a:t>
                      </a:r>
                      <a:endParaRPr lang="ru-RU" sz="1700" b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/>
                        <a:t>12,01</a:t>
                      </a:r>
                      <a:r>
                        <a:rPr lang="ru-RU" sz="1700" dirty="0"/>
                        <a:t>%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26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4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701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/>
                        <a:t>3 172 289 400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/>
                        <a:t>11,68%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26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5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731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/>
                        <a:t>3 276 453 600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/>
                        <a:t>11,91%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26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6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87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/>
                        <a:t>385 125 300</a:t>
                      </a:r>
                      <a:endParaRPr lang="ru-RU" sz="1700" b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/>
                        <a:t>1,38%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26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7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86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/>
                        <a:t>385 742 700</a:t>
                      </a:r>
                      <a:endParaRPr lang="ru-RU" sz="1700" b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/>
                        <a:t>1,40%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26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8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87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/>
                        <a:t>389 844 000</a:t>
                      </a:r>
                      <a:endParaRPr lang="ru-RU" sz="1700" b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/>
                        <a:t>1,42%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26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9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83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/>
                        <a:t>373 438 800</a:t>
                      </a:r>
                      <a:endParaRPr lang="ru-RU" sz="1700" b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/>
                        <a:t>1,36%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026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10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88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/>
                        <a:t>403 382 700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/>
                        <a:t>1,51%</a:t>
                      </a:r>
                      <a:endParaRPr lang="ru-RU" sz="17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Содержимое 2"/>
          <p:cNvSpPr txBox="1">
            <a:spLocks/>
          </p:cNvSpPr>
          <p:nvPr/>
        </p:nvSpPr>
        <p:spPr>
          <a:xfrm>
            <a:off x="733426" y="5876924"/>
            <a:ext cx="8010524" cy="981075"/>
          </a:xfrm>
          <a:prstGeom prst="rect">
            <a:avLst/>
          </a:prstGeom>
        </p:spPr>
        <p:txBody>
          <a:bodyPr vert="horz" lIns="217609" tIns="108804" rIns="217609" bIns="108804" rtlCol="0" anchor="ctr">
            <a:no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Всего на торги выставляется: 6х3 м - 3862 конструкции,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суперсайтов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- 333 конструкции. Итого 4195 конструкции на сумму 18 776 280 600,00 руб.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(68,11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%)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5950" y="373063"/>
            <a:ext cx="7920000" cy="540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/>
              <a:t>2 аукцион </a:t>
            </a:r>
            <a:r>
              <a:rPr lang="ru-RU" sz="2000" b="1" dirty="0" smtClean="0"/>
              <a:t>(тумбы, </a:t>
            </a:r>
            <a:r>
              <a:rPr lang="ru-RU" sz="2000" b="1" dirty="0" err="1" smtClean="0"/>
              <a:t>ситиборды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сити-форматы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429150"/>
              </p:ext>
            </p:extLst>
          </p:nvPr>
        </p:nvGraphicFramePr>
        <p:xfrm>
          <a:off x="933449" y="1905002"/>
          <a:ext cx="7439027" cy="23928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71454"/>
                <a:gridCol w="2048028"/>
                <a:gridCol w="2048028"/>
                <a:gridCol w="2571517"/>
              </a:tblGrid>
              <a:tr h="11583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</a:p>
                    <a:p>
                      <a:pPr algn="ctr"/>
                      <a:r>
                        <a:rPr lang="ru-RU" sz="1400" dirty="0" smtClean="0"/>
                        <a:t>лота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</a:t>
                      </a:r>
                    </a:p>
                    <a:p>
                      <a:pPr algn="ctr"/>
                      <a:r>
                        <a:rPr lang="ru-RU" sz="1400" dirty="0" smtClean="0"/>
                        <a:t>конструкций</a:t>
                      </a:r>
                    </a:p>
                    <a:p>
                      <a:pPr algn="ctr"/>
                      <a:r>
                        <a:rPr lang="ru-RU" sz="1400" dirty="0" smtClean="0"/>
                        <a:t>в лоте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Стартовая</a:t>
                      </a:r>
                    </a:p>
                    <a:p>
                      <a:pPr algn="ctr"/>
                      <a:r>
                        <a:rPr lang="ru-RU" sz="1400" dirty="0" smtClean="0"/>
                        <a:t>цена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Процентное соотношение к общей площади рекламных конструкций, планируемых к размещению в Москве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8994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j-lt"/>
                        </a:rPr>
                        <a:t>1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657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1 116 810 450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j-lt"/>
                          <a:ea typeface="Arial Unicode MS"/>
                          <a:cs typeface="Times New Roman"/>
                        </a:rPr>
                        <a:t>2,54%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994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j-lt"/>
                        </a:rPr>
                        <a:t>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656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1 127  967 750</a:t>
                      </a:r>
                      <a:endParaRPr lang="ru-RU" sz="1800" b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j-lt"/>
                          <a:ea typeface="Arial Unicode MS"/>
                          <a:cs typeface="Times New Roman"/>
                        </a:rPr>
                        <a:t>2,57%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994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+mj-lt"/>
                        </a:rPr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636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1 043 295 750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+mj-lt"/>
                          <a:ea typeface="Arial Unicode MS"/>
                          <a:cs typeface="Times New Roman"/>
                        </a:rPr>
                        <a:t>2,35%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Содержимое 2"/>
          <p:cNvSpPr txBox="1">
            <a:spLocks/>
          </p:cNvSpPr>
          <p:nvPr/>
        </p:nvSpPr>
        <p:spPr>
          <a:xfrm>
            <a:off x="685802" y="4519285"/>
            <a:ext cx="7667624" cy="1655390"/>
          </a:xfrm>
          <a:prstGeom prst="rect">
            <a:avLst/>
          </a:prstGeom>
        </p:spPr>
        <p:txBody>
          <a:bodyPr vert="horz" lIns="217609" tIns="108804" rIns="217609" bIns="108804" rtlCol="0" anchor="ctr">
            <a:no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Всего на торги выставляется: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места для ситибордов	 	446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места для сити-форматов	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333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места для тумб			641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Итого мест	 		1949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	на сумму </a:t>
            </a:r>
            <a:r>
              <a:rPr lang="ru-RU" sz="1600" dirty="0" smtClean="0"/>
              <a:t>3 288 073 950,00 руб. </a:t>
            </a:r>
            <a:r>
              <a:rPr lang="ru-RU" sz="1600" dirty="0" smtClean="0"/>
              <a:t>(7,46%)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5950" y="373063"/>
            <a:ext cx="7920000" cy="540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/>
              <a:t>3 аукцион </a:t>
            </a:r>
            <a:r>
              <a:rPr lang="ru-RU" sz="2000" b="1" dirty="0" smtClean="0"/>
              <a:t>(афишные стенды)</a:t>
            </a:r>
            <a:endParaRPr lang="ru-RU" sz="20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093686"/>
              </p:ext>
            </p:extLst>
          </p:nvPr>
        </p:nvGraphicFramePr>
        <p:xfrm>
          <a:off x="933449" y="1895477"/>
          <a:ext cx="7439027" cy="24192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1454"/>
                <a:gridCol w="2048028"/>
                <a:gridCol w="2048028"/>
                <a:gridCol w="2571517"/>
              </a:tblGrid>
              <a:tr h="11847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</a:p>
                    <a:p>
                      <a:pPr algn="ctr"/>
                      <a:r>
                        <a:rPr lang="ru-RU" sz="1400" dirty="0" smtClean="0"/>
                        <a:t>лота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</a:t>
                      </a:r>
                    </a:p>
                    <a:p>
                      <a:pPr algn="ctr"/>
                      <a:r>
                        <a:rPr lang="ru-RU" sz="1400" dirty="0" smtClean="0"/>
                        <a:t>конструкций</a:t>
                      </a:r>
                    </a:p>
                    <a:p>
                      <a:pPr algn="ctr"/>
                      <a:r>
                        <a:rPr lang="ru-RU" sz="1400" dirty="0" smtClean="0"/>
                        <a:t>в лоте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Стартовая</a:t>
                      </a:r>
                    </a:p>
                    <a:p>
                      <a:pPr algn="ctr"/>
                      <a:r>
                        <a:rPr lang="ru-RU" sz="1400" dirty="0" smtClean="0"/>
                        <a:t>цена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Процентное соотношение к общей площади рекламных конструкций, планируемых к размещению в Москве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9882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566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400 000 000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3,71%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82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566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400 000 000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3,70%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82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567</a:t>
                      </a:r>
                      <a:endParaRPr lang="ru-RU" sz="1800" b="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400 000 000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3,72%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685802" y="4519285"/>
            <a:ext cx="7667624" cy="1024265"/>
          </a:xfrm>
          <a:prstGeom prst="rect">
            <a:avLst/>
          </a:prstGeom>
        </p:spPr>
        <p:txBody>
          <a:bodyPr vert="horz" lIns="217609" tIns="108804" rIns="217609" bIns="108804" rtlCol="0" anchor="ctr">
            <a:no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Всего на торги выставляется </a:t>
            </a:r>
            <a:r>
              <a:rPr lang="ru-RU" sz="1600" dirty="0" smtClean="0"/>
              <a:t>1699 места на 4903 конструкции</a:t>
            </a:r>
            <a:r>
              <a:rPr lang="en-US" sz="1600" dirty="0" smtClean="0"/>
              <a:t> </a:t>
            </a:r>
            <a:r>
              <a:rPr lang="ru-RU" sz="1600" dirty="0" smtClean="0"/>
              <a:t>на сумму 1 200 000 000,00 руб. </a:t>
            </a:r>
            <a:r>
              <a:rPr lang="ru-RU" sz="1600" dirty="0" smtClean="0"/>
              <a:t>(11,13%).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6743</TotalTime>
  <Words>429</Words>
  <Application>Microsoft Office PowerPoint</Application>
  <PresentationFormat>Экран (4:3)</PresentationFormat>
  <Paragraphs>132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amenshikova</dc:creator>
  <cp:lastModifiedBy>Пользователь Windows</cp:lastModifiedBy>
  <cp:revision>285</cp:revision>
  <cp:lastPrinted>2013-06-20T11:03:57Z</cp:lastPrinted>
  <dcterms:created xsi:type="dcterms:W3CDTF">2013-04-08T10:56:15Z</dcterms:created>
  <dcterms:modified xsi:type="dcterms:W3CDTF">2013-06-27T06:08:50Z</dcterms:modified>
</cp:coreProperties>
</file>