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84" r:id="rId1"/>
  </p:sldMasterIdLst>
  <p:notesMasterIdLst>
    <p:notesMasterId r:id="rId25"/>
  </p:notesMasterIdLst>
  <p:sldIdLst>
    <p:sldId id="267" r:id="rId2"/>
    <p:sldId id="266" r:id="rId3"/>
    <p:sldId id="271" r:id="rId4"/>
    <p:sldId id="274" r:id="rId5"/>
    <p:sldId id="288" r:id="rId6"/>
    <p:sldId id="292" r:id="rId7"/>
    <p:sldId id="293" r:id="rId8"/>
    <p:sldId id="265" r:id="rId9"/>
    <p:sldId id="276" r:id="rId10"/>
    <p:sldId id="275" r:id="rId11"/>
    <p:sldId id="277" r:id="rId12"/>
    <p:sldId id="278" r:id="rId13"/>
    <p:sldId id="279" r:id="rId14"/>
    <p:sldId id="280" r:id="rId15"/>
    <p:sldId id="281" r:id="rId16"/>
    <p:sldId id="291" r:id="rId17"/>
    <p:sldId id="290" r:id="rId18"/>
    <p:sldId id="283" r:id="rId19"/>
    <p:sldId id="284" r:id="rId20"/>
    <p:sldId id="289" r:id="rId21"/>
    <p:sldId id="285" r:id="rId22"/>
    <p:sldId id="269" r:id="rId23"/>
    <p:sldId id="294" r:id="rId24"/>
  </p:sldIdLst>
  <p:sldSz cx="24382413" cy="13716000"/>
  <p:notesSz cx="6858000" cy="9144000"/>
  <p:defaultTextStyle>
    <a:defPPr>
      <a:defRPr lang="ru-RU"/>
    </a:defPPr>
    <a:lvl1pPr marL="0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43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686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29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371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14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057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00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743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Вступление" id="{768CA919-F4E5-4A97-9431-69CD286F7AEA}">
          <p14:sldIdLst>
            <p14:sldId id="267"/>
            <p14:sldId id="266"/>
            <p14:sldId id="271"/>
            <p14:sldId id="274"/>
            <p14:sldId id="288"/>
            <p14:sldId id="292"/>
            <p14:sldId id="293"/>
            <p14:sldId id="265"/>
            <p14:sldId id="276"/>
            <p14:sldId id="275"/>
            <p14:sldId id="277"/>
            <p14:sldId id="278"/>
            <p14:sldId id="279"/>
            <p14:sldId id="280"/>
            <p14:sldId id="281"/>
            <p14:sldId id="291"/>
            <p14:sldId id="290"/>
            <p14:sldId id="283"/>
            <p14:sldId id="284"/>
            <p14:sldId id="289"/>
            <p14:sldId id="285"/>
            <p14:sldId id="269"/>
            <p14:sldId id="294"/>
          </p14:sldIdLst>
        </p14:section>
        <p14:section name="Раздел без заголовка" id="{97071F00-80CE-4426-806C-9E03D65E08B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5" autoAdjust="0"/>
    <p:restoredTop sz="94660"/>
  </p:normalViewPr>
  <p:slideViewPr>
    <p:cSldViewPr>
      <p:cViewPr varScale="1">
        <p:scale>
          <a:sx n="45" d="100"/>
          <a:sy n="45" d="100"/>
        </p:scale>
        <p:origin x="336" y="43"/>
      </p:cViewPr>
      <p:guideLst>
        <p:guide orient="horz" pos="4320"/>
        <p:guide pos="76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507600" cy="507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BA324-014D-41B7-8E83-ECE8F197A959}" type="datetimeFigureOut">
              <a:rPr lang="ru-RU" smtClean="0"/>
              <a:t>30.05.2016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397F6-5F69-4798-869B-9B0266F8F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844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Shape 89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92" name="Shape 8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200"/>
              <a:t>Тут важно показать что поиск в основе всего и выравнить фигурки</a:t>
            </a:r>
          </a:p>
        </p:txBody>
      </p:sp>
    </p:spTree>
    <p:extLst>
      <p:ext uri="{BB962C8B-B14F-4D97-AF65-F5344CB8AC3E}">
        <p14:creationId xmlns:p14="http://schemas.microsoft.com/office/powerpoint/2010/main" val="3739266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Нулев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56" y="5335200"/>
            <a:ext cx="58293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1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. + 5 изображений (символы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1531606" y="5334413"/>
            <a:ext cx="3044825" cy="2538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5"/>
          </p:nvPr>
        </p:nvSpPr>
        <p:spPr>
          <a:xfrm>
            <a:off x="1531606" y="8385909"/>
            <a:ext cx="3044825" cy="1016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6"/>
          </p:nvPr>
        </p:nvSpPr>
        <p:spPr>
          <a:xfrm>
            <a:off x="6100006" y="8380800"/>
            <a:ext cx="3044826" cy="1016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4" name="Текст 9"/>
          <p:cNvSpPr>
            <a:spLocks noGrp="1"/>
          </p:cNvSpPr>
          <p:nvPr>
            <p:ph type="body" sz="quarter" idx="19"/>
          </p:nvPr>
        </p:nvSpPr>
        <p:spPr>
          <a:xfrm>
            <a:off x="10668407" y="8380800"/>
            <a:ext cx="3044825" cy="1016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5" name="Рисунок 4"/>
          <p:cNvSpPr>
            <a:spLocks noGrp="1"/>
          </p:cNvSpPr>
          <p:nvPr>
            <p:ph type="pic" sz="quarter" idx="20" hasCustomPrompt="1"/>
          </p:nvPr>
        </p:nvSpPr>
        <p:spPr>
          <a:xfrm>
            <a:off x="6101188" y="5335588"/>
            <a:ext cx="3044825" cy="2538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  <p:sp>
        <p:nvSpPr>
          <p:cNvPr id="16" name="Рисунок 4"/>
          <p:cNvSpPr>
            <a:spLocks noGrp="1"/>
          </p:cNvSpPr>
          <p:nvPr>
            <p:ph type="pic" sz="quarter" idx="21" hasCustomPrompt="1"/>
          </p:nvPr>
        </p:nvSpPr>
        <p:spPr>
          <a:xfrm>
            <a:off x="10668406" y="5335588"/>
            <a:ext cx="3044825" cy="2538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22"/>
          </p:nvPr>
        </p:nvSpPr>
        <p:spPr>
          <a:xfrm>
            <a:off x="19805981" y="8380412"/>
            <a:ext cx="3044825" cy="1016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3" name="Рисунок 4"/>
          <p:cNvSpPr>
            <a:spLocks noGrp="1"/>
          </p:cNvSpPr>
          <p:nvPr>
            <p:ph type="pic" sz="quarter" idx="23" hasCustomPrompt="1"/>
          </p:nvPr>
        </p:nvSpPr>
        <p:spPr>
          <a:xfrm>
            <a:off x="19805980" y="5335200"/>
            <a:ext cx="3044825" cy="2538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  <p:sp>
        <p:nvSpPr>
          <p:cNvPr id="17" name="Текст 9"/>
          <p:cNvSpPr>
            <a:spLocks noGrp="1"/>
          </p:cNvSpPr>
          <p:nvPr>
            <p:ph type="body" sz="quarter" idx="24"/>
          </p:nvPr>
        </p:nvSpPr>
        <p:spPr>
          <a:xfrm>
            <a:off x="15236807" y="8380412"/>
            <a:ext cx="3044825" cy="1016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8" name="Рисунок 4"/>
          <p:cNvSpPr>
            <a:spLocks noGrp="1"/>
          </p:cNvSpPr>
          <p:nvPr>
            <p:ph type="pic" sz="quarter" idx="25" hasCustomPrompt="1"/>
          </p:nvPr>
        </p:nvSpPr>
        <p:spPr>
          <a:xfrm>
            <a:off x="15236806" y="5335200"/>
            <a:ext cx="3044825" cy="2538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8980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. + 4 изображения (символы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3055181" y="5334413"/>
            <a:ext cx="3044825" cy="2538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5"/>
          </p:nvPr>
        </p:nvSpPr>
        <p:spPr>
          <a:xfrm>
            <a:off x="3055181" y="8385909"/>
            <a:ext cx="3044825" cy="1016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6"/>
          </p:nvPr>
        </p:nvSpPr>
        <p:spPr>
          <a:xfrm>
            <a:off x="8130406" y="8380800"/>
            <a:ext cx="3044826" cy="1016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4" name="Текст 9"/>
          <p:cNvSpPr>
            <a:spLocks noGrp="1"/>
          </p:cNvSpPr>
          <p:nvPr>
            <p:ph type="body" sz="quarter" idx="19"/>
          </p:nvPr>
        </p:nvSpPr>
        <p:spPr>
          <a:xfrm>
            <a:off x="13206406" y="8380800"/>
            <a:ext cx="3045600" cy="1016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5" name="Рисунок 4"/>
          <p:cNvSpPr>
            <a:spLocks noGrp="1"/>
          </p:cNvSpPr>
          <p:nvPr>
            <p:ph type="pic" sz="quarter" idx="20" hasCustomPrompt="1"/>
          </p:nvPr>
        </p:nvSpPr>
        <p:spPr>
          <a:xfrm>
            <a:off x="8131588" y="5335588"/>
            <a:ext cx="3043644" cy="2538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  <p:sp>
        <p:nvSpPr>
          <p:cNvPr id="16" name="Рисунок 4"/>
          <p:cNvSpPr>
            <a:spLocks noGrp="1"/>
          </p:cNvSpPr>
          <p:nvPr>
            <p:ph type="pic" sz="quarter" idx="21" hasCustomPrompt="1"/>
          </p:nvPr>
        </p:nvSpPr>
        <p:spPr>
          <a:xfrm>
            <a:off x="13206406" y="5335588"/>
            <a:ext cx="3045600" cy="2538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22"/>
          </p:nvPr>
        </p:nvSpPr>
        <p:spPr>
          <a:xfrm>
            <a:off x="18283181" y="8380412"/>
            <a:ext cx="3044881" cy="1016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3" name="Рисунок 4"/>
          <p:cNvSpPr>
            <a:spLocks noGrp="1"/>
          </p:cNvSpPr>
          <p:nvPr>
            <p:ph type="pic" sz="quarter" idx="23" hasCustomPrompt="1"/>
          </p:nvPr>
        </p:nvSpPr>
        <p:spPr>
          <a:xfrm>
            <a:off x="18283180" y="5335200"/>
            <a:ext cx="3044882" cy="2538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4432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. + 3 изображения (символы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4070381" y="5334413"/>
            <a:ext cx="3044825" cy="2538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5"/>
          </p:nvPr>
        </p:nvSpPr>
        <p:spPr>
          <a:xfrm>
            <a:off x="4070381" y="8385909"/>
            <a:ext cx="3044825" cy="1016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6"/>
          </p:nvPr>
        </p:nvSpPr>
        <p:spPr>
          <a:xfrm>
            <a:off x="10668406" y="8380800"/>
            <a:ext cx="3044826" cy="1016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4" name="Текст 9"/>
          <p:cNvSpPr>
            <a:spLocks noGrp="1"/>
          </p:cNvSpPr>
          <p:nvPr>
            <p:ph type="body" sz="quarter" idx="19"/>
          </p:nvPr>
        </p:nvSpPr>
        <p:spPr>
          <a:xfrm>
            <a:off x="17267238" y="8380800"/>
            <a:ext cx="3044825" cy="1016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5" name="Рисунок 4"/>
          <p:cNvSpPr>
            <a:spLocks noGrp="1"/>
          </p:cNvSpPr>
          <p:nvPr>
            <p:ph type="pic" sz="quarter" idx="20" hasCustomPrompt="1"/>
          </p:nvPr>
        </p:nvSpPr>
        <p:spPr>
          <a:xfrm>
            <a:off x="10669588" y="5335588"/>
            <a:ext cx="3044825" cy="2538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  <p:sp>
        <p:nvSpPr>
          <p:cNvPr id="16" name="Рисунок 4"/>
          <p:cNvSpPr>
            <a:spLocks noGrp="1"/>
          </p:cNvSpPr>
          <p:nvPr>
            <p:ph type="pic" sz="quarter" idx="21" hasCustomPrompt="1"/>
          </p:nvPr>
        </p:nvSpPr>
        <p:spPr>
          <a:xfrm>
            <a:off x="17267237" y="5335588"/>
            <a:ext cx="3044825" cy="2538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721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. + 3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1531938" y="4320000"/>
            <a:ext cx="6091237" cy="4582179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5"/>
          </p:nvPr>
        </p:nvSpPr>
        <p:spPr>
          <a:xfrm>
            <a:off x="1531938" y="9393865"/>
            <a:ext cx="6091237" cy="1016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6"/>
          </p:nvPr>
        </p:nvSpPr>
        <p:spPr>
          <a:xfrm>
            <a:off x="9145588" y="9401909"/>
            <a:ext cx="6091237" cy="1016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2" name="Рисунок 4"/>
          <p:cNvSpPr>
            <a:spLocks noGrp="1"/>
          </p:cNvSpPr>
          <p:nvPr>
            <p:ph type="pic" sz="quarter" idx="17" hasCustomPrompt="1"/>
          </p:nvPr>
        </p:nvSpPr>
        <p:spPr>
          <a:xfrm>
            <a:off x="9145588" y="4370018"/>
            <a:ext cx="6091237" cy="4518793"/>
          </a:xfrm>
          <a:noFill/>
        </p:spPr>
        <p:txBody>
          <a:bodyPr/>
          <a:lstStyle>
            <a:lvl1pPr marL="0" marR="0" indent="0" algn="ctr" defTabSz="1828709" rtl="0" eaLnBrk="1" fontAlgn="auto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 smtClean="0"/>
          </a:p>
        </p:txBody>
      </p:sp>
      <p:sp>
        <p:nvSpPr>
          <p:cNvPr id="13" name="Рисунок 4"/>
          <p:cNvSpPr>
            <a:spLocks noGrp="1"/>
          </p:cNvSpPr>
          <p:nvPr>
            <p:ph type="pic" sz="quarter" idx="18" hasCustomPrompt="1"/>
          </p:nvPr>
        </p:nvSpPr>
        <p:spPr>
          <a:xfrm>
            <a:off x="16760031" y="4336526"/>
            <a:ext cx="6091237" cy="4552285"/>
          </a:xfrm>
          <a:noFill/>
        </p:spPr>
        <p:txBody>
          <a:bodyPr/>
          <a:lstStyle>
            <a:lvl1pPr marL="0" marR="0" indent="0" algn="ctr" defTabSz="1828709" rtl="0" eaLnBrk="1" fontAlgn="auto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 smtClean="0"/>
          </a:p>
        </p:txBody>
      </p:sp>
      <p:sp>
        <p:nvSpPr>
          <p:cNvPr id="14" name="Текст 9"/>
          <p:cNvSpPr>
            <a:spLocks noGrp="1"/>
          </p:cNvSpPr>
          <p:nvPr>
            <p:ph type="body" sz="quarter" idx="19"/>
          </p:nvPr>
        </p:nvSpPr>
        <p:spPr>
          <a:xfrm>
            <a:off x="16760031" y="9388541"/>
            <a:ext cx="6091237" cy="1016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8930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. + 2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 hasCustomPrompt="1"/>
          </p:nvPr>
        </p:nvSpPr>
        <p:spPr>
          <a:xfrm>
            <a:off x="13714412" y="3826942"/>
            <a:ext cx="8115487" cy="6090825"/>
          </a:xfrm>
          <a:noFill/>
        </p:spPr>
        <p:txBody>
          <a:bodyPr/>
          <a:lstStyle>
            <a:lvl1pPr marL="0" marR="0" indent="0" algn="ctr" defTabSz="1828709" rtl="0" eaLnBrk="1" fontAlgn="auto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 smtClean="0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2546806" y="3812362"/>
            <a:ext cx="8121650" cy="6091238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5"/>
          </p:nvPr>
        </p:nvSpPr>
        <p:spPr>
          <a:xfrm>
            <a:off x="2546350" y="10410825"/>
            <a:ext cx="8121650" cy="1016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6"/>
          </p:nvPr>
        </p:nvSpPr>
        <p:spPr>
          <a:xfrm>
            <a:off x="13714413" y="10439534"/>
            <a:ext cx="8121650" cy="1016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53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. + 1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5" hasCustomPrompt="1"/>
          </p:nvPr>
        </p:nvSpPr>
        <p:spPr>
          <a:xfrm>
            <a:off x="1023869" y="3305175"/>
            <a:ext cx="22334537" cy="86280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1828709" rtl="0" eaLnBrk="1" fontAlgn="auto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87385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без заголовк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5" hasCustomPrompt="1"/>
          </p:nvPr>
        </p:nvSpPr>
        <p:spPr>
          <a:xfrm>
            <a:off x="1023937" y="1273938"/>
            <a:ext cx="22334538" cy="10660062"/>
          </a:xfrm>
        </p:spPr>
        <p:txBody>
          <a:bodyPr/>
          <a:lstStyle>
            <a:lvl1pPr marL="0" marR="0" indent="0" algn="ctr" defTabSz="1828709" rtl="0" eaLnBrk="1" fontAlgn="auto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1828709" rtl="0" eaLnBrk="1" fontAlgn="auto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26713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во весь экр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24382412" cy="1371600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Jpg, </a:t>
            </a:r>
            <a:r>
              <a:rPr lang="en-US" dirty="0" err="1" smtClean="0"/>
              <a:t>Png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5390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 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3555" y="3813175"/>
            <a:ext cx="18273713" cy="6091613"/>
          </a:xfrm>
        </p:spPr>
        <p:txBody>
          <a:bodyPr anchor="ctr"/>
          <a:lstStyle>
            <a:lvl1pPr>
              <a:lnSpc>
                <a:spcPts val="14000"/>
              </a:lnSpc>
              <a:defRPr sz="11999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634" y="11426825"/>
            <a:ext cx="1524000" cy="101917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406" y="11426401"/>
            <a:ext cx="15735600" cy="10152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l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dirty="0" smtClean="0">
                <a:solidFill>
                  <a:srgbClr val="000000"/>
                </a:solidFill>
              </a:rPr>
              <a:t>Коммерческая тайна ООО «Яндекс», 119021, Россия, г. Москва, ул. Льва Толстого, д. 16</a:t>
            </a:r>
            <a:br>
              <a:rPr lang="ru-RU" sz="3000" dirty="0" smtClean="0">
                <a:solidFill>
                  <a:srgbClr val="000000"/>
                </a:solidFill>
              </a:rPr>
            </a:br>
            <a:r>
              <a:rPr lang="en-US" sz="3000" dirty="0" smtClean="0">
                <a:solidFill>
                  <a:srgbClr val="000000"/>
                </a:solidFill>
              </a:rPr>
              <a:t>YANDEX</a:t>
            </a:r>
            <a:r>
              <a:rPr lang="ru-RU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smtClean="0">
                <a:solidFill>
                  <a:srgbClr val="000000"/>
                </a:solidFill>
              </a:rPr>
              <a:t>Limited Liability Company, 16, Leo Tolstoy St., Moscow 119021, Russia</a:t>
            </a:r>
            <a:endParaRPr lang="ru-RU" sz="3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8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без 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3555" y="3813175"/>
            <a:ext cx="18273713" cy="6091613"/>
          </a:xfrm>
        </p:spPr>
        <p:txBody>
          <a:bodyPr anchor="ctr"/>
          <a:lstStyle>
            <a:lvl1pPr>
              <a:lnSpc>
                <a:spcPts val="14000"/>
              </a:lnSpc>
              <a:defRPr sz="11999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024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Нулевой слайд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Ya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56" y="5335200"/>
            <a:ext cx="58293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26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54350" y="2295870"/>
            <a:ext cx="18273713" cy="152241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Контакты</a:t>
            </a:r>
            <a:endParaRPr lang="en-US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5"/>
          </p:nvPr>
        </p:nvSpPr>
        <p:spPr>
          <a:xfrm>
            <a:off x="4576763" y="10411200"/>
            <a:ext cx="6599237" cy="1016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6"/>
          </p:nvPr>
        </p:nvSpPr>
        <p:spPr>
          <a:xfrm>
            <a:off x="4576762" y="8387625"/>
            <a:ext cx="6599237" cy="1016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4" name="Текст 9"/>
          <p:cNvSpPr>
            <a:spLocks noGrp="1"/>
          </p:cNvSpPr>
          <p:nvPr>
            <p:ph type="body" sz="quarter" idx="19"/>
          </p:nvPr>
        </p:nvSpPr>
        <p:spPr>
          <a:xfrm>
            <a:off x="14729206" y="8404340"/>
            <a:ext cx="6599237" cy="1016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22"/>
          </p:nvPr>
        </p:nvSpPr>
        <p:spPr>
          <a:xfrm>
            <a:off x="14729206" y="10411200"/>
            <a:ext cx="6598857" cy="1016000"/>
          </a:xfrm>
        </p:spPr>
        <p:txBody>
          <a:bodyPr anchor="t"/>
          <a:lstStyle/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7" name="Текст 9"/>
          <p:cNvSpPr>
            <a:spLocks noGrp="1"/>
          </p:cNvSpPr>
          <p:nvPr>
            <p:ph type="body" sz="quarter" idx="24" hasCustomPrompt="1"/>
          </p:nvPr>
        </p:nvSpPr>
        <p:spPr>
          <a:xfrm>
            <a:off x="3065276" y="4828552"/>
            <a:ext cx="18262787" cy="2581753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ru-RU" dirty="0" smtClean="0"/>
              <a:t>Имя Фамилия</a:t>
            </a:r>
            <a:br>
              <a:rPr lang="ru-RU" dirty="0" smtClean="0"/>
            </a:br>
            <a:r>
              <a:rPr lang="ru-RU" dirty="0" smtClean="0"/>
              <a:t>Должность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62" y="10407224"/>
            <a:ext cx="1032076" cy="1019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276" y="8420574"/>
            <a:ext cx="549871" cy="9997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206" y="8420574"/>
            <a:ext cx="1035624" cy="10356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5630" y="10466467"/>
            <a:ext cx="1015200" cy="10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27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664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4350" y="3813175"/>
            <a:ext cx="18280262" cy="6089649"/>
          </a:xfrm>
        </p:spPr>
        <p:txBody>
          <a:bodyPr anchor="ctr"/>
          <a:lstStyle>
            <a:lvl1pPr algn="l">
              <a:lnSpc>
                <a:spcPts val="14000"/>
              </a:lnSpc>
              <a:defRPr sz="11999"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4350" y="10410824"/>
            <a:ext cx="18280262" cy="152241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50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3" hasCustomPrompt="1"/>
          </p:nvPr>
        </p:nvSpPr>
        <p:spPr>
          <a:xfrm>
            <a:off x="3054350" y="1274763"/>
            <a:ext cx="9144000" cy="10144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5000"/>
            </a:lvl1pPr>
          </a:lstStyle>
          <a:p>
            <a:r>
              <a:rPr lang="ru-RU" dirty="0" smtClean="0"/>
              <a:t>Логотип Яндекса (Сервиса)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694" y="1254563"/>
            <a:ext cx="1551918" cy="1034612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4"/>
          </p:nvPr>
        </p:nvSpPr>
        <p:spPr>
          <a:xfrm>
            <a:off x="3054350" y="12441239"/>
            <a:ext cx="18273712" cy="50796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42077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 без 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4350" y="3813175"/>
            <a:ext cx="18280262" cy="6089649"/>
          </a:xfrm>
        </p:spPr>
        <p:txBody>
          <a:bodyPr anchor="ctr"/>
          <a:lstStyle>
            <a:lvl1pPr algn="l">
              <a:lnSpc>
                <a:spcPts val="14000"/>
              </a:lnSpc>
              <a:defRPr sz="11999"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4350" y="10410824"/>
            <a:ext cx="18280262" cy="152241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50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3" hasCustomPrompt="1"/>
          </p:nvPr>
        </p:nvSpPr>
        <p:spPr>
          <a:xfrm>
            <a:off x="3054350" y="1274763"/>
            <a:ext cx="9144000" cy="10144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5000"/>
            </a:lvl1pPr>
          </a:lstStyle>
          <a:p>
            <a:r>
              <a:rPr lang="ru-RU" smtClean="0"/>
              <a:t>Логотип Яндекса (Сервиса)</a:t>
            </a:r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4" hasCustomPrompt="1"/>
          </p:nvPr>
        </p:nvSpPr>
        <p:spPr>
          <a:xfrm>
            <a:off x="15744826" y="1274763"/>
            <a:ext cx="5583238" cy="10144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 dirty="0" smtClean="0"/>
              <a:t>Логотип </a:t>
            </a:r>
            <a:r>
              <a:rPr lang="ru-RU" dirty="0" err="1" smtClean="0"/>
              <a:t>партнера</a:t>
            </a:r>
            <a:endParaRPr lang="ru-R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54350" y="12441239"/>
            <a:ext cx="18273712" cy="50796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372176594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  <p:extLst mod="1"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3555" y="3813175"/>
            <a:ext cx="18273713" cy="6091613"/>
          </a:xfrm>
        </p:spPr>
        <p:txBody>
          <a:bodyPr anchor="ctr"/>
          <a:lstStyle>
            <a:lvl1pPr>
              <a:lnSpc>
                <a:spcPts val="14000"/>
              </a:lnSpc>
              <a:defRPr sz="11999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3556" y="1277564"/>
            <a:ext cx="18273713" cy="1522413"/>
          </a:xfrm>
        </p:spPr>
        <p:txBody>
          <a:bodyPr anchor="t"/>
          <a:lstStyle>
            <a:lvl1pPr marL="0" indent="0">
              <a:buNone/>
              <a:defRPr sz="50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560" y="12441600"/>
            <a:ext cx="1662265" cy="50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3556" y="10410825"/>
            <a:ext cx="18273713" cy="1522413"/>
          </a:xfrm>
        </p:spPr>
        <p:txBody>
          <a:bodyPr anchor="t"/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546806" y="3814312"/>
            <a:ext cx="18770491" cy="6089288"/>
          </a:xfrm>
        </p:spPr>
        <p:txBody>
          <a:bodyPr/>
          <a:lstStyle>
            <a:lvl1pPr marL="1143000" indent="-1143000">
              <a:lnSpc>
                <a:spcPts val="14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Impact" panose="020B0806030902050204" pitchFamily="34" charset="0"/>
              <a:buChar char="│"/>
              <a:defRPr sz="12000" b="0" baseline="0">
                <a:solidFill>
                  <a:schemeClr val="bg1"/>
                </a:solidFill>
                <a:latin typeface="Textbook New Light" panose="020B0503020503020204" pitchFamily="34" charset="-52"/>
              </a:defRPr>
            </a:lvl1pPr>
            <a:lvl2pPr marL="432000" indent="-432000">
              <a:defRPr/>
            </a:lvl2pPr>
            <a:lvl3pPr marL="1008000" indent="-540000">
              <a:defRPr/>
            </a:lvl3pPr>
            <a:lvl4pPr marL="1008000" indent="-540000">
              <a:defRPr/>
            </a:lvl4pPr>
          </a:lstStyle>
          <a:p>
            <a:pPr lvl="0"/>
            <a:r>
              <a:rPr lang="ru-RU" dirty="0" smtClean="0"/>
              <a:t>Текст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0869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607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939" y="3305176"/>
            <a:ext cx="19288867" cy="8628824"/>
          </a:xfrm>
        </p:spPr>
        <p:txBody>
          <a:bodyPr/>
          <a:lstStyle>
            <a:lvl1pPr marL="0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defRPr/>
            </a:lvl1pPr>
            <a:lvl2pPr marL="0" indent="-79200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Font typeface="Impact" panose="020B0806030902050204" pitchFamily="34" charset="0"/>
              <a:buChar char="▌"/>
              <a:defRPr/>
            </a:lvl2pPr>
            <a:lvl3pPr marL="1512000" indent="-792000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defRPr/>
            </a:lvl3pPr>
            <a:lvl4pPr marL="1512000" indent="-792000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defRPr/>
            </a:lvl4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err="1" smtClean="0"/>
              <a:t>Четвертый</a:t>
            </a:r>
            <a:r>
              <a:rPr lang="ru-RU" dirty="0" smtClean="0"/>
              <a:t> уровень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917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4715" y="3305175"/>
            <a:ext cx="10648891" cy="8628063"/>
          </a:xfrm>
        </p:spPr>
        <p:txBody>
          <a:bodyPr/>
          <a:lstStyle>
            <a:lvl2pPr marL="792000" indent="-792000">
              <a:defRPr/>
            </a:lvl2pPr>
            <a:lvl3pPr marL="1512000" indent="-792000">
              <a:defRPr/>
            </a:lvl3pPr>
            <a:lvl4pPr marL="1512000" indent="-792000">
              <a:defRPr/>
            </a:lvl4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err="1" smtClean="0"/>
              <a:t>Четвертый</a:t>
            </a:r>
            <a:r>
              <a:rPr lang="ru-RU" dirty="0" smtClean="0"/>
              <a:t> уровень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12709584" y="3266309"/>
            <a:ext cx="10648891" cy="8628063"/>
          </a:xfrm>
        </p:spPr>
        <p:txBody>
          <a:bodyPr/>
          <a:lstStyle>
            <a:lvl2pPr marL="792000" indent="-792000">
              <a:defRPr/>
            </a:lvl2pPr>
            <a:lvl3pPr marL="1512000" indent="-792000">
              <a:defRPr/>
            </a:lvl3pPr>
            <a:lvl4pPr marL="1512000" indent="-792000">
              <a:defRPr/>
            </a:lvl4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err="1" smtClean="0"/>
              <a:t>Четвертый</a:t>
            </a:r>
            <a:r>
              <a:rPr lang="ru-RU" dirty="0" smtClean="0"/>
              <a:t>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76590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3939" y="766763"/>
            <a:ext cx="22334536" cy="1522412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939" y="3305176"/>
            <a:ext cx="22334536" cy="862882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err="1" smtClean="0"/>
              <a:t>Четвертый</a:t>
            </a:r>
            <a:r>
              <a:rPr lang="ru-RU" dirty="0" smtClean="0"/>
              <a:t> уровень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3937" y="12441239"/>
            <a:ext cx="20304125" cy="508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342475" y="12441239"/>
            <a:ext cx="1016000" cy="5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000">
                <a:solidFill>
                  <a:schemeClr val="tx1"/>
                </a:solidFill>
              </a:defRPr>
            </a:lvl1pPr>
          </a:lstStyle>
          <a:p>
            <a:fld id="{741C03D3-FA44-40EC-9A21-1FC4FEA3E2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32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685" r:id="rId3"/>
    <p:sldLayoutId id="2147483709" r:id="rId4"/>
    <p:sldLayoutId id="2147483687" r:id="rId5"/>
    <p:sldLayoutId id="2147483696" r:id="rId6"/>
    <p:sldLayoutId id="2147483690" r:id="rId7"/>
    <p:sldLayoutId id="2147483686" r:id="rId8"/>
    <p:sldLayoutId id="2147483688" r:id="rId9"/>
    <p:sldLayoutId id="2147483702" r:id="rId10"/>
    <p:sldLayoutId id="2147483701" r:id="rId11"/>
    <p:sldLayoutId id="2147483700" r:id="rId12"/>
    <p:sldLayoutId id="2147483699" r:id="rId13"/>
    <p:sldLayoutId id="2147483698" r:id="rId14"/>
    <p:sldLayoutId id="2147483703" r:id="rId15"/>
    <p:sldLayoutId id="2147483704" r:id="rId16"/>
    <p:sldLayoutId id="2147483705" r:id="rId17"/>
    <p:sldLayoutId id="2147483708" r:id="rId18"/>
    <p:sldLayoutId id="2147483707" r:id="rId19"/>
    <p:sldLayoutId id="2147483706" r:id="rId20"/>
    <p:sldLayoutId id="2147483691" r:id="rId2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1828709" rtl="0" eaLnBrk="1" latinLnBrk="0" hangingPunct="1">
        <a:lnSpc>
          <a:spcPts val="1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ts val="6000"/>
        </a:lnSpc>
        <a:spcBef>
          <a:spcPts val="4000"/>
        </a:spcBef>
        <a:spcAft>
          <a:spcPts val="4000"/>
        </a:spcAft>
        <a:buFontTx/>
        <a:buNone/>
        <a:defRPr sz="5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792000" algn="l" defTabSz="1908000" rtl="0" eaLnBrk="1" latinLnBrk="0" hangingPunct="1">
        <a:lnSpc>
          <a:spcPts val="6000"/>
        </a:lnSpc>
        <a:spcBef>
          <a:spcPts val="0"/>
        </a:spcBef>
        <a:spcAft>
          <a:spcPts val="0"/>
        </a:spcAft>
        <a:buClr>
          <a:schemeClr val="tx2"/>
        </a:buClr>
        <a:buSzPct val="105000"/>
        <a:buFont typeface="Arial" panose="020B0604020202020204" pitchFamily="34" charset="0"/>
        <a:buChar char="▌"/>
        <a:defRPr sz="5000" kern="1200" baseline="0">
          <a:solidFill>
            <a:schemeClr val="tx1"/>
          </a:solidFill>
          <a:latin typeface="Textbook New" panose="020B0603020503020204" pitchFamily="34" charset="-52"/>
          <a:ea typeface="+mn-ea"/>
          <a:cs typeface="+mn-cs"/>
        </a:defRPr>
      </a:lvl2pPr>
      <a:lvl3pPr marL="1512000" indent="-792000" algn="l" defTabSz="1828709" rtl="0" eaLnBrk="1" latinLnBrk="0" hangingPunct="1">
        <a:lnSpc>
          <a:spcPts val="6000"/>
        </a:lnSpc>
        <a:spcBef>
          <a:spcPts val="4000"/>
        </a:spcBef>
        <a:spcAft>
          <a:spcPts val="0"/>
        </a:spcAft>
        <a:buFont typeface="Textbook New Light" panose="020B0503020503020204" pitchFamily="34" charset="-52"/>
        <a:buChar char="›"/>
        <a:defRPr sz="5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00" indent="-792000" algn="l" defTabSz="1828709" rtl="0" eaLnBrk="1" latinLnBrk="0" hangingPunct="1">
        <a:lnSpc>
          <a:spcPts val="6000"/>
        </a:lnSpc>
        <a:spcBef>
          <a:spcPts val="4000"/>
        </a:spcBef>
        <a:spcAft>
          <a:spcPts val="0"/>
        </a:spcAft>
        <a:buFont typeface="+mj-lt"/>
        <a:buAutoNum type="arabicPeriod"/>
        <a:defRPr sz="5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828709" rtl="0" eaLnBrk="1" latinLnBrk="0" hangingPunct="1">
        <a:lnSpc>
          <a:spcPct val="90000"/>
        </a:lnSpc>
        <a:spcBef>
          <a:spcPts val="1000"/>
        </a:spcBef>
        <a:buFontTx/>
        <a:buNone/>
        <a:defRPr sz="5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679" userDrawn="1">
          <p15:clr>
            <a:srgbClr val="F26B43"/>
          </p15:clr>
        </p15:guide>
        <p15:guide id="2" pos="7360" userDrawn="1">
          <p15:clr>
            <a:srgbClr val="F26B43"/>
          </p15:clr>
        </p15:guide>
        <p15:guide id="3" pos="7040" userDrawn="1">
          <p15:clr>
            <a:srgbClr val="F26B43"/>
          </p15:clr>
        </p15:guide>
        <p15:guide id="4" pos="6720" userDrawn="1">
          <p15:clr>
            <a:srgbClr val="F26B43"/>
          </p15:clr>
        </p15:guide>
        <p15:guide id="5" pos="6401" userDrawn="1">
          <p15:clr>
            <a:srgbClr val="F26B43"/>
          </p15:clr>
        </p15:guide>
        <p15:guide id="6" pos="6081" userDrawn="1">
          <p15:clr>
            <a:srgbClr val="F26B43"/>
          </p15:clr>
        </p15:guide>
        <p15:guide id="7" pos="5761" userDrawn="1">
          <p15:clr>
            <a:srgbClr val="F26B43"/>
          </p15:clr>
        </p15:guide>
        <p15:guide id="8" pos="5441" userDrawn="1">
          <p15:clr>
            <a:srgbClr val="F26B43"/>
          </p15:clr>
        </p15:guide>
        <p15:guide id="9" pos="5122" userDrawn="1">
          <p15:clr>
            <a:srgbClr val="F26B43"/>
          </p15:clr>
        </p15:guide>
        <p15:guide id="10" pos="4802" userDrawn="1">
          <p15:clr>
            <a:srgbClr val="F26B43"/>
          </p15:clr>
        </p15:guide>
        <p15:guide id="11" pos="4482" userDrawn="1">
          <p15:clr>
            <a:srgbClr val="F26B43"/>
          </p15:clr>
        </p15:guide>
        <p15:guide id="12" pos="4162" userDrawn="1">
          <p15:clr>
            <a:srgbClr val="F26B43"/>
          </p15:clr>
        </p15:guide>
        <p15:guide id="13" pos="3523" userDrawn="1">
          <p15:clr>
            <a:srgbClr val="F26B43"/>
          </p15:clr>
        </p15:guide>
        <p15:guide id="14" pos="3843" userDrawn="1">
          <p15:clr>
            <a:srgbClr val="F26B43"/>
          </p15:clr>
        </p15:guide>
        <p15:guide id="15" pos="3203" userDrawn="1">
          <p15:clr>
            <a:srgbClr val="F26B43"/>
          </p15:clr>
        </p15:guide>
        <p15:guide id="16" pos="2883" userDrawn="1">
          <p15:clr>
            <a:srgbClr val="F26B43"/>
          </p15:clr>
        </p15:guide>
        <p15:guide id="17" pos="2564" userDrawn="1">
          <p15:clr>
            <a:srgbClr val="F26B43"/>
          </p15:clr>
        </p15:guide>
        <p15:guide id="18" pos="2244" userDrawn="1">
          <p15:clr>
            <a:srgbClr val="F26B43"/>
          </p15:clr>
        </p15:guide>
        <p15:guide id="19" pos="1924" userDrawn="1">
          <p15:clr>
            <a:srgbClr val="F26B43"/>
          </p15:clr>
        </p15:guide>
        <p15:guide id="20" pos="1604" userDrawn="1">
          <p15:clr>
            <a:srgbClr val="F26B43"/>
          </p15:clr>
        </p15:guide>
        <p15:guide id="21" pos="1285" userDrawn="1">
          <p15:clr>
            <a:srgbClr val="F26B43"/>
          </p15:clr>
        </p15:guide>
        <p15:guide id="22" pos="645" userDrawn="1">
          <p15:clr>
            <a:srgbClr val="F26B43"/>
          </p15:clr>
        </p15:guide>
        <p15:guide id="23" pos="965" userDrawn="1">
          <p15:clr>
            <a:srgbClr val="F26B43"/>
          </p15:clr>
        </p15:guide>
        <p15:guide id="24" pos="325" userDrawn="1">
          <p15:clr>
            <a:srgbClr val="F26B43"/>
          </p15:clr>
        </p15:guide>
        <p15:guide id="25" pos="7999" userDrawn="1">
          <p15:clr>
            <a:srgbClr val="F26B43"/>
          </p15:clr>
        </p15:guide>
        <p15:guide id="26" pos="8319" userDrawn="1">
          <p15:clr>
            <a:srgbClr val="F26B43"/>
          </p15:clr>
        </p15:guide>
        <p15:guide id="27" pos="8639" userDrawn="1">
          <p15:clr>
            <a:srgbClr val="F26B43"/>
          </p15:clr>
        </p15:guide>
        <p15:guide id="28" pos="8958" userDrawn="1">
          <p15:clr>
            <a:srgbClr val="F26B43"/>
          </p15:clr>
        </p15:guide>
        <p15:guide id="29" pos="9278" userDrawn="1">
          <p15:clr>
            <a:srgbClr val="F26B43"/>
          </p15:clr>
        </p15:guide>
        <p15:guide id="30" pos="9598" userDrawn="1">
          <p15:clr>
            <a:srgbClr val="F26B43"/>
          </p15:clr>
        </p15:guide>
        <p15:guide id="31" pos="9918" userDrawn="1">
          <p15:clr>
            <a:srgbClr val="F26B43"/>
          </p15:clr>
        </p15:guide>
        <p15:guide id="32" pos="10237" userDrawn="1">
          <p15:clr>
            <a:srgbClr val="F26B43"/>
          </p15:clr>
        </p15:guide>
        <p15:guide id="33" pos="10877" userDrawn="1">
          <p15:clr>
            <a:srgbClr val="F26B43"/>
          </p15:clr>
        </p15:guide>
        <p15:guide id="34" pos="10557" userDrawn="1">
          <p15:clr>
            <a:srgbClr val="F26B43"/>
          </p15:clr>
        </p15:guide>
        <p15:guide id="35" pos="11197" userDrawn="1">
          <p15:clr>
            <a:srgbClr val="F26B43"/>
          </p15:clr>
        </p15:guide>
        <p15:guide id="36" pos="11516" userDrawn="1">
          <p15:clr>
            <a:srgbClr val="F26B43"/>
          </p15:clr>
        </p15:guide>
        <p15:guide id="37" pos="12156" userDrawn="1">
          <p15:clr>
            <a:srgbClr val="F26B43"/>
          </p15:clr>
        </p15:guide>
        <p15:guide id="38" pos="11836" userDrawn="1">
          <p15:clr>
            <a:srgbClr val="F26B43"/>
          </p15:clr>
        </p15:guide>
        <p15:guide id="39" pos="12476" userDrawn="1">
          <p15:clr>
            <a:srgbClr val="F26B43"/>
          </p15:clr>
        </p15:guide>
        <p15:guide id="40" pos="12795" userDrawn="1">
          <p15:clr>
            <a:srgbClr val="F26B43"/>
          </p15:clr>
        </p15:guide>
        <p15:guide id="41" pos="13115" userDrawn="1">
          <p15:clr>
            <a:srgbClr val="F26B43"/>
          </p15:clr>
        </p15:guide>
        <p15:guide id="42" pos="13435" userDrawn="1">
          <p15:clr>
            <a:srgbClr val="F26B43"/>
          </p15:clr>
        </p15:guide>
        <p15:guide id="43" pos="14074" userDrawn="1">
          <p15:clr>
            <a:srgbClr val="F26B43"/>
          </p15:clr>
        </p15:guide>
        <p15:guide id="44" pos="13755" userDrawn="1">
          <p15:clr>
            <a:srgbClr val="F26B43"/>
          </p15:clr>
        </p15:guide>
        <p15:guide id="45" pos="14394" userDrawn="1">
          <p15:clr>
            <a:srgbClr val="F26B43"/>
          </p15:clr>
        </p15:guide>
        <p15:guide id="46" pos="14714" userDrawn="1">
          <p15:clr>
            <a:srgbClr val="F26B43"/>
          </p15:clr>
        </p15:guide>
        <p15:guide id="47" pos="15034" userDrawn="1">
          <p15:clr>
            <a:srgbClr val="F26B43"/>
          </p15:clr>
        </p15:guide>
        <p15:guide id="48" orient="horz" pos="4320" userDrawn="1">
          <p15:clr>
            <a:srgbClr val="F26B43"/>
          </p15:clr>
        </p15:guide>
        <p15:guide id="49" orient="horz" pos="4000" userDrawn="1">
          <p15:clr>
            <a:srgbClr val="F26B43"/>
          </p15:clr>
        </p15:guide>
        <p15:guide id="50" orient="horz" pos="3681" userDrawn="1">
          <p15:clr>
            <a:srgbClr val="F26B43"/>
          </p15:clr>
        </p15:guide>
        <p15:guide id="51" orient="horz" pos="3361" userDrawn="1">
          <p15:clr>
            <a:srgbClr val="F26B43"/>
          </p15:clr>
        </p15:guide>
        <p15:guide id="52" orient="horz" pos="3041" userDrawn="1">
          <p15:clr>
            <a:srgbClr val="F26B43"/>
          </p15:clr>
        </p15:guide>
        <p15:guide id="53" orient="horz" pos="2721" userDrawn="1">
          <p15:clr>
            <a:srgbClr val="F26B43"/>
          </p15:clr>
        </p15:guide>
        <p15:guide id="54" orient="horz" pos="2402" userDrawn="1">
          <p15:clr>
            <a:srgbClr val="F26B43"/>
          </p15:clr>
        </p15:guide>
        <p15:guide id="55" orient="horz" pos="2082" userDrawn="1">
          <p15:clr>
            <a:srgbClr val="F26B43"/>
          </p15:clr>
        </p15:guide>
        <p15:guide id="56" orient="horz" pos="1762" userDrawn="1">
          <p15:clr>
            <a:srgbClr val="F26B43"/>
          </p15:clr>
        </p15:guide>
        <p15:guide id="57" orient="horz" pos="1442" userDrawn="1">
          <p15:clr>
            <a:srgbClr val="F26B43"/>
          </p15:clr>
        </p15:guide>
        <p15:guide id="58" orient="horz" pos="1123" userDrawn="1">
          <p15:clr>
            <a:srgbClr val="F26B43"/>
          </p15:clr>
        </p15:guide>
        <p15:guide id="59" orient="horz" pos="803" userDrawn="1">
          <p15:clr>
            <a:srgbClr val="F26B43"/>
          </p15:clr>
        </p15:guide>
        <p15:guide id="60" orient="horz" pos="483" userDrawn="1">
          <p15:clr>
            <a:srgbClr val="F26B43"/>
          </p15:clr>
        </p15:guide>
        <p15:guide id="61" orient="horz" pos="163" userDrawn="1">
          <p15:clr>
            <a:srgbClr val="F26B43"/>
          </p15:clr>
        </p15:guide>
        <p15:guide id="62" orient="horz" pos="4640" userDrawn="1">
          <p15:clr>
            <a:srgbClr val="F26B43"/>
          </p15:clr>
        </p15:guide>
        <p15:guide id="63" orient="horz" pos="4959" userDrawn="1">
          <p15:clr>
            <a:srgbClr val="F26B43"/>
          </p15:clr>
        </p15:guide>
        <p15:guide id="64" orient="horz" pos="5279" userDrawn="1">
          <p15:clr>
            <a:srgbClr val="F26B43"/>
          </p15:clr>
        </p15:guide>
        <p15:guide id="65" orient="horz" pos="5599" userDrawn="1">
          <p15:clr>
            <a:srgbClr val="F26B43"/>
          </p15:clr>
        </p15:guide>
        <p15:guide id="66" orient="horz" pos="5919" userDrawn="1">
          <p15:clr>
            <a:srgbClr val="F26B43"/>
          </p15:clr>
        </p15:guide>
        <p15:guide id="67" orient="horz" pos="6238" userDrawn="1">
          <p15:clr>
            <a:srgbClr val="F26B43"/>
          </p15:clr>
        </p15:guide>
        <p15:guide id="68" orient="horz" pos="6558" userDrawn="1">
          <p15:clr>
            <a:srgbClr val="F26B43"/>
          </p15:clr>
        </p15:guide>
        <p15:guide id="69" orient="horz" pos="6878" userDrawn="1">
          <p15:clr>
            <a:srgbClr val="F26B43"/>
          </p15:clr>
        </p15:guide>
        <p15:guide id="70" orient="horz" pos="7198" userDrawn="1">
          <p15:clr>
            <a:srgbClr val="F26B43"/>
          </p15:clr>
        </p15:guide>
        <p15:guide id="71" orient="horz" pos="7517" userDrawn="1">
          <p15:clr>
            <a:srgbClr val="F26B43"/>
          </p15:clr>
        </p15:guide>
        <p15:guide id="72" orient="horz" pos="7837" userDrawn="1">
          <p15:clr>
            <a:srgbClr val="F26B43"/>
          </p15:clr>
        </p15:guide>
        <p15:guide id="73" orient="horz" pos="8157" userDrawn="1">
          <p15:clr>
            <a:srgbClr val="F26B43"/>
          </p15:clr>
        </p15:guide>
        <p15:guide id="74" orient="horz" pos="847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918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-17757194" y="-13953600"/>
            <a:ext cx="41623200" cy="41623200"/>
          </a:xfrm>
          <a:prstGeom prst="ellips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Разные обороты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11</a:t>
            </a:fld>
            <a:endParaRPr lang="ru-RU" dirty="0"/>
          </a:p>
        </p:txBody>
      </p:sp>
      <p:sp>
        <p:nvSpPr>
          <p:cNvPr id="5" name="Oval 4"/>
          <p:cNvSpPr/>
          <p:nvPr/>
        </p:nvSpPr>
        <p:spPr>
          <a:xfrm>
            <a:off x="2039206" y="8380800"/>
            <a:ext cx="1522800" cy="1522800"/>
          </a:xfrm>
          <a:prstGeom prst="ellipse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7206" y="7873200"/>
            <a:ext cx="5076000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182868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9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extbook New Light"/>
                <a:ea typeface="Textbook New Light"/>
                <a:cs typeface="Textbook New Light"/>
                <a:sym typeface="Textbook New Light"/>
              </a:rPr>
              <a:t>650 </a:t>
            </a:r>
            <a:r>
              <a:rPr lang="ru-RU" sz="9000" dirty="0" smtClean="0">
                <a:solidFill>
                  <a:srgbClr val="000000"/>
                </a:solidFill>
                <a:latin typeface="Textbook New Light"/>
                <a:ea typeface="Textbook New Light"/>
                <a:cs typeface="Textbook New Light"/>
                <a:sym typeface="Textbook New Light"/>
              </a:rPr>
              <a:t>млрд</a:t>
            </a:r>
            <a:endParaRPr kumimoji="0" lang="ru-RU" sz="9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Textbook New Light"/>
              <a:ea typeface="Textbook New Light"/>
              <a:cs typeface="Textbook New Light"/>
              <a:sym typeface="Textbook New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21606" y="3304800"/>
            <a:ext cx="7614000" cy="2862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1828686" rtl="0" fontAlgn="auto" latinLnBrk="1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extbook New Light"/>
                <a:ea typeface="Textbook New Light"/>
                <a:cs typeface="Textbook New Light"/>
                <a:sym typeface="Textbook New Light"/>
              </a:rPr>
              <a:t>27 </a:t>
            </a:r>
            <a:r>
              <a:rPr lang="ru-RU" sz="15000" dirty="0" smtClean="0">
                <a:solidFill>
                  <a:srgbClr val="000000"/>
                </a:solidFill>
                <a:latin typeface="Textbook New Light"/>
                <a:ea typeface="Textbook New Light"/>
                <a:cs typeface="Textbook New Light"/>
                <a:sym typeface="Textbook New Light"/>
              </a:rPr>
              <a:t>трлн</a:t>
            </a:r>
            <a:endParaRPr kumimoji="0" lang="ru-RU" sz="15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Textbook New Light"/>
              <a:ea typeface="Textbook New Light"/>
              <a:cs typeface="Textbook New Light"/>
              <a:sym typeface="Textbook New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21606" y="5842339"/>
            <a:ext cx="6091200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182868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6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extbook New Light"/>
                <a:ea typeface="Textbook New Light"/>
                <a:cs typeface="Textbook New Light"/>
                <a:sym typeface="Textbook New Light"/>
              </a:rPr>
              <a:t>Офлайн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7206" y="9396000"/>
            <a:ext cx="5583600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182868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6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extbook New Light"/>
                <a:ea typeface="Textbook New Light"/>
                <a:cs typeface="Textbook New Light"/>
                <a:sym typeface="Textbook New Light"/>
              </a:rPr>
              <a:t>Онлайн</a:t>
            </a:r>
          </a:p>
        </p:txBody>
      </p:sp>
    </p:spTree>
    <p:extLst>
      <p:ext uri="{BB962C8B-B14F-4D97-AF65-F5344CB8AC3E}">
        <p14:creationId xmlns:p14="http://schemas.microsoft.com/office/powerpoint/2010/main" val="14304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Один путь покупателя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12</a:t>
            </a:fld>
            <a:endParaRPr lang="ru-RU" dirty="0"/>
          </a:p>
        </p:txBody>
      </p:sp>
      <p:sp>
        <p:nvSpPr>
          <p:cNvPr id="9" name="Текст 15"/>
          <p:cNvSpPr txBox="1">
            <a:spLocks/>
          </p:cNvSpPr>
          <p:nvPr/>
        </p:nvSpPr>
        <p:spPr>
          <a:xfrm>
            <a:off x="4236877" y="8909045"/>
            <a:ext cx="4568400" cy="101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792000" algn="l" defTabSz="1908000" rtl="0" eaLnBrk="1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5000"/>
              <a:buFont typeface="Arial" panose="020B0604020202020204" pitchFamily="34" charset="0"/>
              <a:buChar char="▌"/>
              <a:defRPr sz="5000" kern="1200" baseline="0">
                <a:solidFill>
                  <a:schemeClr val="tx1"/>
                </a:solidFill>
                <a:latin typeface="Textbook New" panose="020B0603020503020204" pitchFamily="34" charset="-52"/>
                <a:ea typeface="+mn-ea"/>
                <a:cs typeface="+mn-cs"/>
              </a:defRPr>
            </a:lvl2pPr>
            <a:lvl3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Textbook New Light" panose="020B0503020503020204" pitchFamily="34" charset="-52"/>
              <a:buChar char="›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+mj-lt"/>
              <a:buAutoNum type="arabicPeriod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 smtClean="0"/>
              <a:t>Заинтересовался</a:t>
            </a:r>
            <a:endParaRPr lang="ru-RU" sz="4000" dirty="0"/>
          </a:p>
        </p:txBody>
      </p:sp>
      <p:sp>
        <p:nvSpPr>
          <p:cNvPr id="10" name="Текст 16"/>
          <p:cNvSpPr txBox="1">
            <a:spLocks/>
          </p:cNvSpPr>
          <p:nvPr/>
        </p:nvSpPr>
        <p:spPr>
          <a:xfrm>
            <a:off x="8638006" y="8886800"/>
            <a:ext cx="3553200" cy="101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792000" algn="l" defTabSz="1908000" rtl="0" eaLnBrk="1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5000"/>
              <a:buFont typeface="Arial" panose="020B0604020202020204" pitchFamily="34" charset="0"/>
              <a:buChar char="▌"/>
              <a:defRPr sz="5000" kern="1200" baseline="0">
                <a:solidFill>
                  <a:schemeClr val="tx1"/>
                </a:solidFill>
                <a:latin typeface="Textbook New" panose="020B0603020503020204" pitchFamily="34" charset="-52"/>
                <a:ea typeface="+mn-ea"/>
                <a:cs typeface="+mn-cs"/>
              </a:defRPr>
            </a:lvl2pPr>
            <a:lvl3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Textbook New Light" panose="020B0503020503020204" pitchFamily="34" charset="-52"/>
              <a:buChar char="›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+mj-lt"/>
              <a:buAutoNum type="arabicPeriod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 smtClean="0"/>
              <a:t>Выбрал</a:t>
            </a:r>
            <a:endParaRPr lang="ru-RU" sz="4000" dirty="0"/>
          </a:p>
        </p:txBody>
      </p:sp>
      <p:sp>
        <p:nvSpPr>
          <p:cNvPr id="11" name="Текст 26"/>
          <p:cNvSpPr txBox="1">
            <a:spLocks/>
          </p:cNvSpPr>
          <p:nvPr/>
        </p:nvSpPr>
        <p:spPr>
          <a:xfrm>
            <a:off x="15708814" y="8886800"/>
            <a:ext cx="4568400" cy="101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792000" algn="l" defTabSz="1908000" rtl="0" eaLnBrk="1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5000"/>
              <a:buFont typeface="Arial" panose="020B0604020202020204" pitchFamily="34" charset="0"/>
              <a:buChar char="▌"/>
              <a:defRPr sz="5000" kern="1200" baseline="0">
                <a:solidFill>
                  <a:schemeClr val="tx1"/>
                </a:solidFill>
                <a:latin typeface="Textbook New" panose="020B0603020503020204" pitchFamily="34" charset="-52"/>
                <a:ea typeface="+mn-ea"/>
                <a:cs typeface="+mn-cs"/>
              </a:defRPr>
            </a:lvl2pPr>
            <a:lvl3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Textbook New Light" panose="020B0503020503020204" pitchFamily="34" charset="-52"/>
              <a:buChar char="›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+mj-lt"/>
              <a:buAutoNum type="arabicPeriod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 smtClean="0"/>
              <a:t>Порекомендовал</a:t>
            </a:r>
            <a:endParaRPr lang="ru-RU" sz="4000" dirty="0"/>
          </a:p>
        </p:txBody>
      </p:sp>
      <p:sp>
        <p:nvSpPr>
          <p:cNvPr id="12" name="Текст 33"/>
          <p:cNvSpPr txBox="1">
            <a:spLocks/>
          </p:cNvSpPr>
          <p:nvPr/>
        </p:nvSpPr>
        <p:spPr>
          <a:xfrm>
            <a:off x="12698807" y="8886800"/>
            <a:ext cx="2538001" cy="101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792000" algn="l" defTabSz="1908000" rtl="0" eaLnBrk="1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5000"/>
              <a:buFont typeface="Arial" panose="020B0604020202020204" pitchFamily="34" charset="0"/>
              <a:buChar char="▌"/>
              <a:defRPr sz="5000" kern="1200" baseline="0">
                <a:solidFill>
                  <a:schemeClr val="tx1"/>
                </a:solidFill>
                <a:latin typeface="Textbook New" panose="020B0603020503020204" pitchFamily="34" charset="-52"/>
                <a:ea typeface="+mn-ea"/>
                <a:cs typeface="+mn-cs"/>
              </a:defRPr>
            </a:lvl2pPr>
            <a:lvl3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Textbook New Light" panose="020B0503020503020204" pitchFamily="34" charset="-52"/>
              <a:buChar char="›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+mj-lt"/>
              <a:buAutoNum type="arabicPeriod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 smtClean="0"/>
              <a:t>Купил</a:t>
            </a:r>
            <a:endParaRPr lang="ru-RU" sz="4000" dirty="0"/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1252589" y="8886800"/>
            <a:ext cx="3044825" cy="1016000"/>
          </a:xfrm>
          <a:prstGeom prst="rect">
            <a:avLst/>
          </a:prstGeom>
        </p:spPr>
        <p:txBody>
          <a:bodyPr vert="horz" lIns="0" tIns="45708" rIns="91418" bIns="45708" rtlCol="0" anchor="ctr">
            <a:noAutofit/>
          </a:bodyPr>
          <a:lstStyle>
            <a:lvl1pPr marL="0" indent="0" algn="l" defTabSz="1828709" rtl="0" eaLnBrk="1" latinLnBrk="0" hangingPunct="1">
              <a:lnSpc>
                <a:spcPts val="4800"/>
              </a:lnSpc>
              <a:spcBef>
                <a:spcPts val="4000"/>
              </a:spcBef>
              <a:spcAft>
                <a:spcPts val="4000"/>
              </a:spcAft>
              <a:buFontTx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792000" algn="l" defTabSz="1908000" rtl="0" eaLnBrk="1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5000"/>
              <a:buFont typeface="Arial" panose="020B0604020202020204" pitchFamily="34" charset="0"/>
              <a:buChar char="▌"/>
              <a:defRPr sz="4000" kern="1200" baseline="0">
                <a:solidFill>
                  <a:schemeClr val="tx1"/>
                </a:solidFill>
                <a:latin typeface="Textbook New" panose="020B0603020503020204" pitchFamily="34" charset="-52"/>
                <a:ea typeface="+mn-ea"/>
                <a:cs typeface="+mn-cs"/>
              </a:defRPr>
            </a:lvl2pPr>
            <a:lvl3pPr marL="1512000" indent="-792000" algn="l" defTabSz="1828709" rtl="0" eaLnBrk="1" latinLnBrk="0" hangingPunct="1">
              <a:lnSpc>
                <a:spcPts val="4800"/>
              </a:lnSpc>
              <a:spcBef>
                <a:spcPts val="4000"/>
              </a:spcBef>
              <a:spcAft>
                <a:spcPts val="0"/>
              </a:spcAft>
              <a:buFont typeface="Textbook New Light" panose="020B0503020503020204" pitchFamily="34" charset="-52"/>
              <a:buChar char="›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00" indent="-792000" algn="l" defTabSz="1828709" rtl="0" eaLnBrk="1" latinLnBrk="0" hangingPunct="1">
              <a:lnSpc>
                <a:spcPts val="4800"/>
              </a:lnSpc>
              <a:spcBef>
                <a:spcPts val="4000"/>
              </a:spcBef>
              <a:spcAft>
                <a:spcPts val="0"/>
              </a:spcAft>
              <a:buFont typeface="+mj-lt"/>
              <a:buAutoNum type="arabicPeriod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Узнал</a:t>
            </a:r>
            <a:endParaRPr lang="ru-RU" dirty="0"/>
          </a:p>
        </p:txBody>
      </p:sp>
      <p:sp>
        <p:nvSpPr>
          <p:cNvPr id="14" name="Текст 33"/>
          <p:cNvSpPr txBox="1">
            <a:spLocks/>
          </p:cNvSpPr>
          <p:nvPr/>
        </p:nvSpPr>
        <p:spPr>
          <a:xfrm>
            <a:off x="18790006" y="8886800"/>
            <a:ext cx="6598800" cy="1016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792000" algn="l" defTabSz="1908000" rtl="0" eaLnBrk="1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5000"/>
              <a:buFont typeface="Arial" panose="020B0604020202020204" pitchFamily="34" charset="0"/>
              <a:buChar char="▌"/>
              <a:defRPr sz="5000" kern="1200" baseline="0">
                <a:solidFill>
                  <a:schemeClr val="tx1"/>
                </a:solidFill>
                <a:latin typeface="Textbook New" panose="020B0603020503020204" pitchFamily="34" charset="-52"/>
                <a:ea typeface="+mn-ea"/>
                <a:cs typeface="+mn-cs"/>
              </a:defRPr>
            </a:lvl2pPr>
            <a:lvl3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Textbook New Light" panose="020B0503020503020204" pitchFamily="34" charset="-52"/>
              <a:buChar char="›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+mj-lt"/>
              <a:buAutoNum type="arabicPeriod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000" dirty="0" smtClean="0"/>
              <a:t>Повторно купил </a:t>
            </a:r>
            <a:endParaRPr lang="ru-RU" sz="4000" dirty="0"/>
          </a:p>
        </p:txBody>
      </p:sp>
      <p:sp>
        <p:nvSpPr>
          <p:cNvPr id="26" name="Rectangle 25"/>
          <p:cNvSpPr/>
          <p:nvPr/>
        </p:nvSpPr>
        <p:spPr>
          <a:xfrm>
            <a:off x="0" y="8126200"/>
            <a:ext cx="24373607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546806" y="7895259"/>
            <a:ext cx="507600" cy="507600"/>
          </a:xfrm>
          <a:prstGeom prst="ellipse">
            <a:avLst/>
          </a:prstGeom>
          <a:solidFill>
            <a:schemeClr val="tx2"/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100006" y="7872400"/>
            <a:ext cx="507600" cy="507600"/>
          </a:xfrm>
          <a:prstGeom prst="ellipse">
            <a:avLst/>
          </a:prstGeom>
          <a:solidFill>
            <a:schemeClr val="tx2"/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0160806" y="7872400"/>
            <a:ext cx="507600" cy="507600"/>
          </a:xfrm>
          <a:prstGeom prst="ellipse">
            <a:avLst/>
          </a:prstGeom>
          <a:solidFill>
            <a:schemeClr val="tx2"/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3714006" y="7872400"/>
            <a:ext cx="507600" cy="507600"/>
          </a:xfrm>
          <a:prstGeom prst="ellipse">
            <a:avLst/>
          </a:prstGeom>
          <a:solidFill>
            <a:schemeClr val="tx2"/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7774806" y="7872400"/>
            <a:ext cx="507600" cy="507600"/>
          </a:xfrm>
          <a:prstGeom prst="ellipse">
            <a:avLst/>
          </a:prstGeom>
          <a:solidFill>
            <a:schemeClr val="tx2"/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1835606" y="7872400"/>
            <a:ext cx="507600" cy="507600"/>
          </a:xfrm>
          <a:prstGeom prst="ellipse">
            <a:avLst/>
          </a:prstGeom>
          <a:solidFill>
            <a:schemeClr val="tx2"/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Рисунок 28" descr="s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r="21"/>
          <a:stretch>
            <a:fillRect/>
          </a:stretch>
        </p:blipFill>
        <p:spPr>
          <a:xfrm>
            <a:off x="1531609" y="4973616"/>
            <a:ext cx="2538001" cy="2115539"/>
          </a:xfrm>
          <a:prstGeom prst="rect">
            <a:avLst/>
          </a:prstGeom>
        </p:spPr>
      </p:pic>
      <p:pic>
        <p:nvPicPr>
          <p:cNvPr id="37" name="Рисунок 29" descr="microscop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r="21"/>
          <a:stretch>
            <a:fillRect/>
          </a:stretch>
        </p:blipFill>
        <p:spPr>
          <a:xfrm>
            <a:off x="5084806" y="4974792"/>
            <a:ext cx="2432656" cy="2027730"/>
          </a:xfrm>
          <a:prstGeom prst="rect">
            <a:avLst/>
          </a:prstGeom>
        </p:spPr>
      </p:pic>
      <p:pic>
        <p:nvPicPr>
          <p:cNvPr id="38" name="Picture 6" descr="C:\Users\ODINTS~1\AppData\Local\Temp\7zE654F.tmp\rada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r="21"/>
          <a:stretch>
            <a:fillRect/>
          </a:stretch>
        </p:blipFill>
        <p:spPr bwMode="auto">
          <a:xfrm>
            <a:off x="9145608" y="4974792"/>
            <a:ext cx="2435874" cy="2030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C:\Users\m-salina\Downloads\Peopl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" b="10"/>
          <a:stretch>
            <a:fillRect/>
          </a:stretch>
        </p:blipFill>
        <p:spPr bwMode="auto">
          <a:xfrm>
            <a:off x="16759608" y="4974404"/>
            <a:ext cx="2466812" cy="2056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6" descr="рубль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" b="10"/>
          <a:stretch>
            <a:fillRect/>
          </a:stretch>
        </p:blipFill>
        <p:spPr>
          <a:xfrm>
            <a:off x="12267402" y="4612613"/>
            <a:ext cx="3301786" cy="2752187"/>
          </a:xfrm>
          <a:prstGeom prst="rect">
            <a:avLst/>
          </a:prstGeom>
          <a:noFill/>
        </p:spPr>
      </p:pic>
      <p:pic>
        <p:nvPicPr>
          <p:cNvPr id="41" name="Рисунок 36" descr="рубль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" b="10"/>
          <a:stretch>
            <a:fillRect/>
          </a:stretch>
        </p:blipFill>
        <p:spPr>
          <a:xfrm>
            <a:off x="20312807" y="4974402"/>
            <a:ext cx="2436340" cy="2030799"/>
          </a:xfrm>
          <a:prstGeom prst="rect">
            <a:avLst/>
          </a:prstGeom>
          <a:noFill/>
        </p:spPr>
      </p:pic>
      <p:pic>
        <p:nvPicPr>
          <p:cNvPr id="42" name="Рисунок 36" descr="рубль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" b="10"/>
          <a:stretch>
            <a:fillRect/>
          </a:stretch>
        </p:blipFill>
        <p:spPr>
          <a:xfrm>
            <a:off x="20820406" y="4974402"/>
            <a:ext cx="2436340" cy="2030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636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2000" dirty="0"/>
              <a:t>Как связать между собой два мира</a:t>
            </a:r>
            <a:r>
              <a:rPr lang="ru-RU" sz="12000" dirty="0" smtClean="0"/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0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006" y="766800"/>
            <a:ext cx="22334536" cy="1522412"/>
          </a:xfrm>
        </p:spPr>
        <p:txBody>
          <a:bodyPr/>
          <a:lstStyle/>
          <a:p>
            <a:r>
              <a:rPr lang="ru-RU" dirty="0" smtClean="0"/>
              <a:t>Как объединить два мира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939" y="3305176"/>
            <a:ext cx="20811667" cy="8628824"/>
          </a:xfrm>
        </p:spPr>
        <p:txBody>
          <a:bodyPr/>
          <a:lstStyle/>
          <a:p>
            <a:pPr marL="571500" lvl="1" indent="-571500" defTabSz="719364">
              <a:buClr>
                <a:srgbClr val="FFC000"/>
              </a:buClr>
              <a:buFont typeface="Impact"/>
              <a:buChar char="▌"/>
            </a:pPr>
            <a:r>
              <a:rPr lang="ru-RU" sz="3598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Измерять конверсии рекламы в посещения любых мест продаж и </a:t>
            </a:r>
            <a:r>
              <a:rPr lang="ru-RU" sz="3598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в покупки</a:t>
            </a:r>
            <a:endParaRPr lang="ru-RU" sz="3598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  <a:p>
            <a:pPr marL="571500" lvl="1" indent="-571500" defTabSz="719364">
              <a:buClr>
                <a:srgbClr val="FFC000"/>
              </a:buClr>
              <a:buFont typeface="Impact"/>
              <a:buChar char="▌"/>
            </a:pPr>
            <a:r>
              <a:rPr lang="ru-RU" sz="3598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  <a:t>Создать </a:t>
            </a:r>
            <a:r>
              <a:rPr lang="ru-RU" sz="3598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  <a:t>новые модели </a:t>
            </a:r>
            <a:r>
              <a:rPr lang="ru-RU" sz="3598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  <a:t>ретаргетинга</a:t>
            </a:r>
            <a:r>
              <a:rPr lang="ru-RU" sz="3598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  <a:t> (заходил в ТВ, в конкретный магазин, к полке)</a:t>
            </a:r>
          </a:p>
          <a:p>
            <a:pPr marL="571500" lvl="1" indent="-571500" defTabSz="719364">
              <a:buClr>
                <a:srgbClr val="FFC000"/>
              </a:buClr>
              <a:buFont typeface="Impact"/>
              <a:buChar char="▌"/>
            </a:pPr>
            <a:r>
              <a:rPr lang="ru-RU" sz="3598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Реализовать механизм персонального продвижения </a:t>
            </a:r>
            <a:r>
              <a:rPr lang="ru-RU" sz="3598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используя технологии машинного обучения </a:t>
            </a:r>
          </a:p>
          <a:p>
            <a:pPr marL="571500" lvl="1" indent="-571500" defTabSz="719364">
              <a:buClr>
                <a:srgbClr val="FFC000"/>
              </a:buClr>
              <a:buFont typeface="Impact"/>
              <a:buChar char="▌"/>
            </a:pPr>
            <a:r>
              <a:rPr lang="ru-RU" sz="3598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  <a:t>Создать </a:t>
            </a:r>
            <a:r>
              <a:rPr lang="ru-RU" sz="3598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  <a:t>канал общения с покупателем в момент принятия решения о </a:t>
            </a:r>
            <a:r>
              <a:rPr lang="ru-RU" sz="3598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  <a:t>покупке</a:t>
            </a:r>
          </a:p>
          <a:p>
            <a:pPr marL="571500" lvl="1" indent="-571500" defTabSz="719364">
              <a:buClr>
                <a:srgbClr val="FFC000"/>
              </a:buClr>
              <a:buFont typeface="Impact"/>
              <a:buChar char="▌"/>
            </a:pPr>
            <a:r>
              <a:rPr lang="ru-RU" sz="3598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Строить </a:t>
            </a:r>
            <a:r>
              <a:rPr lang="ru-RU" sz="3598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поведенческие сегменты на основе </a:t>
            </a:r>
            <a:r>
              <a:rPr lang="ru-RU" sz="3598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гео</a:t>
            </a:r>
            <a:r>
              <a:rPr lang="ru-RU" sz="3598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-данных и на их пересечении с другими  	данными</a:t>
            </a:r>
          </a:p>
          <a:p>
            <a:pPr marL="571500" lvl="1" indent="-571500" defTabSz="719364">
              <a:buClr>
                <a:srgbClr val="FFC000"/>
              </a:buClr>
              <a:buFont typeface="Impact"/>
              <a:buChar char="▌"/>
            </a:pPr>
            <a:r>
              <a:rPr lang="ru-RU" sz="3598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  <a:t>Строить </a:t>
            </a:r>
            <a:r>
              <a:rPr lang="ru-RU" sz="3598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  <a:t>профили локаций для дальнейшего </a:t>
            </a:r>
            <a:r>
              <a:rPr lang="ru-RU" sz="3598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  <a:t>таргетинга</a:t>
            </a:r>
            <a:r>
              <a:rPr lang="ru-RU" sz="3598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  <a:t> на аудиторию </a:t>
            </a:r>
            <a:r>
              <a:rPr lang="ru-RU" sz="3598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  <a:t>под специфические задачи брендов</a:t>
            </a:r>
            <a:endParaRPr lang="en-US" sz="3598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Arial" pitchFamily="34" charset="0"/>
            </a:endParaRPr>
          </a:p>
          <a:p>
            <a:pPr marL="571500" lvl="1" indent="-571500" defTabSz="719364">
              <a:buClr>
                <a:srgbClr val="FFC000"/>
              </a:buClr>
              <a:buFont typeface="Impact"/>
              <a:buChar char="▌"/>
            </a:pPr>
            <a:endParaRPr lang="ru-RU" sz="3598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14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23937" y="2951393"/>
            <a:ext cx="17490829" cy="707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998" dirty="0">
                <a:solidFill>
                  <a:srgbClr val="231F20"/>
                </a:solidFill>
              </a:rPr>
              <a:t>Что мы можем сделать, отталкиваясь от локации пользователя?</a:t>
            </a:r>
            <a:endParaRPr lang="en-US" sz="3998" dirty="0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8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206" y="4320000"/>
            <a:ext cx="11167200" cy="7016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870" y="159556"/>
            <a:ext cx="22334536" cy="2857379"/>
          </a:xfrm>
        </p:spPr>
        <p:txBody>
          <a:bodyPr/>
          <a:lstStyle/>
          <a:p>
            <a:r>
              <a:rPr lang="ru-RU" dirty="0"/>
              <a:t>Альтернативный взгляд на измерение эффективности офлайн </a:t>
            </a:r>
            <a:r>
              <a:rPr lang="ru-RU" dirty="0" smtClean="0"/>
              <a:t>рекламы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4715" y="3812400"/>
            <a:ext cx="10648891" cy="7614000"/>
          </a:xfrm>
        </p:spPr>
        <p:txBody>
          <a:bodyPr/>
          <a:lstStyle/>
          <a:p>
            <a:pPr lvl="1" defTabSz="719364">
              <a:buClr>
                <a:srgbClr val="FFC000"/>
              </a:buClr>
            </a:pPr>
            <a:r>
              <a:rPr lang="ru-RU" sz="3598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Измерение отклика на офлайн рекламу</a:t>
            </a:r>
          </a:p>
          <a:p>
            <a:pPr lvl="1" defTabSz="719364">
              <a:buClr>
                <a:srgbClr val="FFC000"/>
              </a:buClr>
            </a:pPr>
            <a:endParaRPr lang="en-US" sz="3598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Arial" pitchFamily="34" charset="0"/>
            </a:endParaRPr>
          </a:p>
          <a:p>
            <a:pPr lvl="1" defTabSz="719364">
              <a:buClr>
                <a:srgbClr val="FFC000"/>
              </a:buClr>
            </a:pPr>
            <a:r>
              <a:rPr lang="ru-RU" sz="3598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Использование данных смотрения видео контента для нацеливания на домохозяйства и отслеживание конверсий</a:t>
            </a:r>
          </a:p>
          <a:p>
            <a:pPr lvl="1" defTabSz="719364">
              <a:buClr>
                <a:srgbClr val="FFC000"/>
              </a:buClr>
            </a:pPr>
            <a:endParaRPr lang="en-US" sz="3598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Arial" pitchFamily="34" charset="0"/>
            </a:endParaRPr>
          </a:p>
          <a:p>
            <a:pPr lvl="1" defTabSz="719364">
              <a:buClr>
                <a:srgbClr val="FFC000"/>
              </a:buClr>
            </a:pPr>
            <a:r>
              <a:rPr lang="ru-RU" sz="3598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Все технологии, необходимые для этого, присутствуют. Вопрос в готовности рынка. </a:t>
            </a:r>
            <a:endParaRPr lang="en-US" sz="3598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12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Third-party </a:t>
            </a:r>
            <a:r>
              <a:rPr lang="en-US" dirty="0"/>
              <a:t>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3937" y="3304800"/>
            <a:ext cx="10648891" cy="7614000"/>
          </a:xfrm>
        </p:spPr>
        <p:txBody>
          <a:bodyPr/>
          <a:lstStyle/>
          <a:p>
            <a:pPr lvl="1" defTabSz="719364">
              <a:buClr>
                <a:srgbClr val="FFC000"/>
              </a:buClr>
            </a:pPr>
            <a:r>
              <a:rPr lang="ru-RU" sz="3600" dirty="0" smtClean="0">
                <a:latin typeface="+mn-lt"/>
              </a:rPr>
              <a:t>Мы </a:t>
            </a:r>
            <a:r>
              <a:rPr lang="ru-RU" sz="3600" dirty="0">
                <a:latin typeface="+mn-lt"/>
              </a:rPr>
              <a:t>берем данные о продажах в </a:t>
            </a:r>
            <a:r>
              <a:rPr lang="ru-RU" sz="3600" dirty="0" err="1">
                <a:latin typeface="+mn-lt"/>
              </a:rPr>
              <a:t>оффлайне</a:t>
            </a:r>
            <a:r>
              <a:rPr lang="ru-RU" sz="3600" dirty="0">
                <a:latin typeface="+mn-lt"/>
              </a:rPr>
              <a:t> от одного из мировых лидеров в этой области – </a:t>
            </a:r>
            <a:r>
              <a:rPr lang="ru-RU" sz="3600" dirty="0" err="1" smtClean="0">
                <a:latin typeface="+mn-lt"/>
              </a:rPr>
              <a:t>Nielsen</a:t>
            </a:r>
            <a:endParaRPr lang="ru-RU" sz="3600" dirty="0" smtClean="0">
              <a:latin typeface="+mn-lt"/>
            </a:endParaRPr>
          </a:p>
          <a:p>
            <a:pPr lvl="1" defTabSz="719364">
              <a:buClr>
                <a:srgbClr val="FFC000"/>
              </a:buClr>
            </a:pPr>
            <a:r>
              <a:rPr lang="ru-RU" sz="3600" dirty="0" smtClean="0">
                <a:latin typeface="+mn-lt"/>
              </a:rPr>
              <a:t>Нацеливаемся </a:t>
            </a:r>
            <a:r>
              <a:rPr lang="ru-RU" sz="3600" dirty="0">
                <a:latin typeface="+mn-lt"/>
              </a:rPr>
              <a:t>на пользователей в разных местах карты, отталкиваясь от этих </a:t>
            </a:r>
            <a:r>
              <a:rPr lang="ru-RU" sz="3600" dirty="0" smtClean="0">
                <a:latin typeface="+mn-lt"/>
              </a:rPr>
              <a:t>данных</a:t>
            </a:r>
          </a:p>
          <a:p>
            <a:pPr lvl="1" defTabSz="719364">
              <a:buClr>
                <a:srgbClr val="FFC000"/>
              </a:buClr>
            </a:pPr>
            <a:r>
              <a:rPr lang="ru-RU" sz="3600" dirty="0" smtClean="0">
                <a:latin typeface="+mn-lt"/>
              </a:rPr>
              <a:t>Исходя из динамики данных измеряем эффективность </a:t>
            </a:r>
            <a:r>
              <a:rPr lang="ru-RU" sz="3600" dirty="0">
                <a:latin typeface="+mn-lt"/>
              </a:rPr>
              <a:t>кампаний.</a:t>
            </a:r>
            <a:endParaRPr lang="en-US" sz="3600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16</a:t>
            </a:fld>
            <a:endParaRPr lang="ru-RU"/>
          </a:p>
        </p:txBody>
      </p:sp>
      <p:sp>
        <p:nvSpPr>
          <p:cNvPr id="7" name="Прямоугольник 5"/>
          <p:cNvSpPr/>
          <p:nvPr/>
        </p:nvSpPr>
        <p:spPr>
          <a:xfrm>
            <a:off x="1024006" y="2289600"/>
            <a:ext cx="174908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Новые сигналы </a:t>
            </a:r>
            <a:r>
              <a:rPr lang="ru-RU" sz="4000" dirty="0"/>
              <a:t>для </a:t>
            </a:r>
            <a:r>
              <a:rPr lang="ru-RU" sz="4000" dirty="0" err="1"/>
              <a:t>геотаргетированной</a:t>
            </a:r>
            <a:r>
              <a:rPr lang="ru-RU" sz="4000" dirty="0"/>
              <a:t> </a:t>
            </a:r>
            <a:r>
              <a:rPr lang="ru-RU" sz="4000" dirty="0" smtClean="0"/>
              <a:t>рекламы.</a:t>
            </a:r>
            <a:endParaRPr lang="en-US" sz="3998" dirty="0">
              <a:solidFill>
                <a:srgbClr val="231F20"/>
              </a:solidFill>
              <a:latin typeface="TextbookNew-Regular" panose="020B0603020503020204" pitchFamily="34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3811" y="2289175"/>
            <a:ext cx="8358137" cy="873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5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17</a:t>
            </a:fld>
            <a:endParaRPr lang="ru-RU"/>
          </a:p>
        </p:txBody>
      </p:sp>
      <p:pic>
        <p:nvPicPr>
          <p:cNvPr id="5" name="Picture Placeholder 4" descr="Matrix-effect-by-G.Bat-Orshikh.pn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8" b="12498"/>
          <a:stretch>
            <a:fillRect/>
          </a:stretch>
        </p:blipFill>
        <p:spPr/>
      </p:pic>
      <p:sp>
        <p:nvSpPr>
          <p:cNvPr id="6" name="Title 1"/>
          <p:cNvSpPr txBox="1">
            <a:spLocks/>
          </p:cNvSpPr>
          <p:nvPr/>
        </p:nvSpPr>
        <p:spPr>
          <a:xfrm>
            <a:off x="1024006" y="766800"/>
            <a:ext cx="22334536" cy="1522412"/>
          </a:xfrm>
          <a:prstGeom prst="rect">
            <a:avLst/>
          </a:prstGeom>
        </p:spPr>
        <p:txBody>
          <a:bodyPr/>
          <a:lstStyle>
            <a:lvl1pPr algn="l" defTabSz="1828709" rtl="0" eaLnBrk="1" latinLnBrk="0" hangingPunct="1">
              <a:lnSpc>
                <a:spcPts val="1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76406" y="919200"/>
            <a:ext cx="22334536" cy="1522412"/>
          </a:xfrm>
          <a:prstGeom prst="rect">
            <a:avLst/>
          </a:prstGeom>
        </p:spPr>
        <p:txBody>
          <a:bodyPr/>
          <a:lstStyle>
            <a:lvl1pPr algn="l" defTabSz="1828709" rtl="0" eaLnBrk="1" latinLnBrk="0" hangingPunct="1">
              <a:lnSpc>
                <a:spcPts val="1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Что делать с </a:t>
            </a:r>
            <a:r>
              <a:rPr lang="ru-RU" dirty="0" err="1" smtClean="0">
                <a:solidFill>
                  <a:schemeClr val="bg1"/>
                </a:solidFill>
              </a:rPr>
              <a:t>гео</a:t>
            </a:r>
            <a:r>
              <a:rPr lang="ru-RU" dirty="0" smtClean="0">
                <a:solidFill>
                  <a:schemeClr val="bg1"/>
                </a:solidFill>
              </a:rPr>
              <a:t>-данными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08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4" descr="sho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7" t="456" r="12450"/>
          <a:stretch/>
        </p:blipFill>
        <p:spPr>
          <a:xfrm>
            <a:off x="13045943" y="0"/>
            <a:ext cx="11327663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406" y="259200"/>
            <a:ext cx="22334536" cy="1522412"/>
          </a:xfrm>
        </p:spPr>
        <p:txBody>
          <a:bodyPr/>
          <a:lstStyle/>
          <a:p>
            <a:r>
              <a:rPr lang="ru-RU" sz="7200" dirty="0"/>
              <a:t>Что делать с </a:t>
            </a:r>
            <a:r>
              <a:rPr lang="ru-RU" sz="7200" dirty="0" err="1"/>
              <a:t>гео</a:t>
            </a:r>
            <a:r>
              <a:rPr lang="ru-RU" sz="7200" dirty="0"/>
              <a:t>-данными</a:t>
            </a:r>
            <a:endParaRPr lang="en-US" sz="7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18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24007" y="2289600"/>
            <a:ext cx="10659600" cy="132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998" dirty="0">
                <a:solidFill>
                  <a:srgbClr val="231F20"/>
                </a:solidFill>
              </a:rPr>
              <a:t>Данные о перемещениях пользователя сами по себе много </a:t>
            </a:r>
            <a:r>
              <a:rPr lang="ru-RU" sz="3998" dirty="0" smtClean="0">
                <a:solidFill>
                  <a:srgbClr val="231F20"/>
                </a:solidFill>
              </a:rPr>
              <a:t>значат</a:t>
            </a:r>
            <a:endParaRPr lang="en-US" sz="3998" dirty="0">
              <a:solidFill>
                <a:srgbClr val="231F20"/>
              </a:solidFill>
            </a:endParaRPr>
          </a:p>
        </p:txBody>
      </p:sp>
      <p:pic>
        <p:nvPicPr>
          <p:cNvPr id="8" name="Picture 7" descr="Matrix-effect-by-G.Bat-Orshik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36386"/>
          <a:stretch/>
        </p:blipFill>
        <p:spPr>
          <a:xfrm>
            <a:off x="13080149" y="0"/>
            <a:ext cx="11302264" cy="137160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16340" y="3812400"/>
            <a:ext cx="12182466" cy="8882839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792000" algn="l" defTabSz="1908000" rtl="0" eaLnBrk="1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5000"/>
              <a:buFont typeface="Impact" panose="020B0806030902050204" pitchFamily="34" charset="0"/>
              <a:buChar char="▌"/>
              <a:defRPr sz="5000" kern="1200" baseline="0">
                <a:solidFill>
                  <a:schemeClr val="tx1"/>
                </a:solidFill>
                <a:latin typeface="Textbook New" panose="020B0603020503020204" pitchFamily="34" charset="-52"/>
                <a:ea typeface="+mn-ea"/>
                <a:cs typeface="+mn-cs"/>
              </a:defRPr>
            </a:lvl2pPr>
            <a:lvl3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Textbook New Light" panose="020B0503020503020204" pitchFamily="34" charset="-52"/>
              <a:buChar char="›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+mj-lt"/>
              <a:buAutoNum type="arabicPeriod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1" indent="-571500" defTabSz="719364">
              <a:buClr>
                <a:srgbClr val="FFC000"/>
              </a:buClr>
              <a:buFont typeface="Impact"/>
              <a:buChar char="▌"/>
            </a:pPr>
            <a:r>
              <a:rPr lang="ru-RU" sz="3600" dirty="0" smtClean="0">
                <a:latin typeface="+mn-lt"/>
              </a:rPr>
              <a:t>С одной стороны, есть ряд источников данных о местоположении пользователей</a:t>
            </a:r>
            <a:endParaRPr lang="en-US" sz="3600" dirty="0" smtClean="0">
              <a:latin typeface="+mn-lt"/>
            </a:endParaRPr>
          </a:p>
          <a:p>
            <a:pPr marL="571500" lvl="1" indent="-571500" defTabSz="719364">
              <a:buClr>
                <a:srgbClr val="FFC000"/>
              </a:buClr>
              <a:buFont typeface="Impact"/>
              <a:buChar char="▌"/>
            </a:pPr>
            <a:r>
              <a:rPr lang="ru-RU" sz="3600" dirty="0" smtClean="0">
                <a:latin typeface="+mn-lt"/>
              </a:rPr>
              <a:t>С другой – базы </a:t>
            </a:r>
            <a:r>
              <a:rPr lang="ru-RU" sz="3600" dirty="0" err="1" smtClean="0">
                <a:latin typeface="+mn-lt"/>
              </a:rPr>
              <a:t>геоданных</a:t>
            </a:r>
            <a:r>
              <a:rPr lang="ru-RU" sz="3600" dirty="0" smtClean="0">
                <a:latin typeface="+mn-lt"/>
              </a:rPr>
              <a:t> в России</a:t>
            </a:r>
          </a:p>
          <a:p>
            <a:pPr marL="571500" lvl="1" indent="-571500" defTabSz="719364">
              <a:buClr>
                <a:srgbClr val="FFC000"/>
              </a:buClr>
              <a:buFont typeface="Impact"/>
              <a:buChar char="▌"/>
            </a:pPr>
            <a:r>
              <a:rPr lang="ru-RU" sz="3600" dirty="0" smtClean="0">
                <a:latin typeface="+mn-lt"/>
              </a:rPr>
              <a:t>Мы объединяем эти два </a:t>
            </a:r>
            <a:r>
              <a:rPr lang="ru-RU" sz="3600" dirty="0" err="1" smtClean="0">
                <a:latin typeface="+mn-lt"/>
              </a:rPr>
              <a:t>датасета</a:t>
            </a:r>
            <a:r>
              <a:rPr lang="ru-RU" sz="3600" dirty="0" smtClean="0">
                <a:latin typeface="+mn-lt"/>
              </a:rPr>
              <a:t>, сравнивая историю местоположения пользователей с категориями локаций в реальном мире</a:t>
            </a:r>
            <a:endParaRPr lang="en-US" sz="3600" dirty="0" smtClean="0">
              <a:latin typeface="+mn-lt"/>
            </a:endParaRPr>
          </a:p>
          <a:p>
            <a:pPr marL="571500" lvl="1" indent="-571500" defTabSz="719364">
              <a:buClr>
                <a:srgbClr val="FFC000"/>
              </a:buClr>
              <a:buFont typeface="Impact"/>
              <a:buChar char="▌"/>
            </a:pPr>
            <a:r>
              <a:rPr lang="ru-RU" sz="3600" dirty="0" smtClean="0">
                <a:latin typeface="+mn-lt"/>
              </a:rPr>
              <a:t>Полученные поведенческие (в </a:t>
            </a:r>
            <a:r>
              <a:rPr lang="ru-RU" sz="3600" dirty="0" err="1" smtClean="0">
                <a:latin typeface="+mn-lt"/>
              </a:rPr>
              <a:t>офлайне</a:t>
            </a:r>
            <a:r>
              <a:rPr lang="ru-RU" sz="3600" dirty="0" smtClean="0">
                <a:latin typeface="+mn-lt"/>
              </a:rPr>
              <a:t>!) сегменты могут применяться как для </a:t>
            </a:r>
            <a:r>
              <a:rPr lang="ru-RU" sz="3600" dirty="0" err="1" smtClean="0">
                <a:latin typeface="+mn-lt"/>
              </a:rPr>
              <a:t>геоконтекстной</a:t>
            </a:r>
            <a:r>
              <a:rPr lang="ru-RU" sz="3600" dirty="0" smtClean="0">
                <a:latin typeface="+mn-lt"/>
              </a:rPr>
              <a:t> рекламы в </a:t>
            </a:r>
            <a:r>
              <a:rPr lang="ru-RU" sz="3600" dirty="0" err="1" smtClean="0">
                <a:latin typeface="+mn-lt"/>
              </a:rPr>
              <a:t>онлайне</a:t>
            </a:r>
            <a:r>
              <a:rPr lang="ru-RU" sz="3600" dirty="0" smtClean="0">
                <a:latin typeface="+mn-lt"/>
              </a:rPr>
              <a:t>, так и для создания сегментов для нацеливания</a:t>
            </a:r>
            <a:endParaRPr lang="ru-RU" sz="3598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79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Arrow Connector 30"/>
          <p:cNvCxnSpPr/>
          <p:nvPr/>
        </p:nvCxnSpPr>
        <p:spPr>
          <a:xfrm flipH="1">
            <a:off x="5084806" y="5842800"/>
            <a:ext cx="6598800" cy="1522800"/>
          </a:xfrm>
          <a:prstGeom prst="straightConnector1">
            <a:avLst/>
          </a:prstGeom>
          <a:ln w="57150" cmpd="sng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2191206" y="5842800"/>
            <a:ext cx="7106400" cy="1522800"/>
          </a:xfrm>
          <a:prstGeom prst="straightConnector1">
            <a:avLst/>
          </a:prstGeom>
          <a:ln w="57150" cmpd="sng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11683606" y="5842800"/>
            <a:ext cx="152400" cy="2030400"/>
          </a:xfrm>
          <a:prstGeom prst="straightConnector1">
            <a:avLst/>
          </a:prstGeom>
          <a:ln w="57150" cmpd="sng">
            <a:solidFill>
              <a:schemeClr val="bg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7479" y="607992"/>
            <a:ext cx="22334536" cy="1522412"/>
          </a:xfrm>
        </p:spPr>
        <p:txBody>
          <a:bodyPr/>
          <a:lstStyle/>
          <a:p>
            <a:r>
              <a:rPr lang="ru-RU" dirty="0" smtClean="0"/>
              <a:t>Базовые </a:t>
            </a:r>
            <a:r>
              <a:rPr lang="ru-RU" dirty="0" err="1" smtClean="0"/>
              <a:t>омни</a:t>
            </a:r>
            <a:r>
              <a:rPr lang="ru-RU" dirty="0" smtClean="0"/>
              <a:t>-канальные продукты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19</a:t>
            </a:fld>
            <a:endParaRPr lang="ru-RU" dirty="0"/>
          </a:p>
        </p:txBody>
      </p:sp>
      <p:sp>
        <p:nvSpPr>
          <p:cNvPr id="5" name="Прямоугольник 5"/>
          <p:cNvSpPr/>
          <p:nvPr/>
        </p:nvSpPr>
        <p:spPr>
          <a:xfrm>
            <a:off x="3014391" y="2301551"/>
            <a:ext cx="174908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После определения локации онлайн-пользователя в </a:t>
            </a:r>
            <a:r>
              <a:rPr lang="ru-RU" sz="4000" dirty="0" err="1" smtClean="0"/>
              <a:t>оффлайне</a:t>
            </a:r>
            <a:endParaRPr lang="en-US" sz="3998" dirty="0">
              <a:solidFill>
                <a:srgbClr val="231F20"/>
              </a:solidFill>
              <a:latin typeface="TextbookNew-Regular" panose="020B0603020503020204" pitchFamily="34" charset="-52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130406" y="4320000"/>
            <a:ext cx="7614000" cy="1522800"/>
          </a:xfrm>
          <a:prstGeom prst="roundRect">
            <a:avLst/>
          </a:prstGeom>
          <a:solidFill>
            <a:schemeClr val="bg1"/>
          </a:solidFill>
          <a:ln w="76200" cmpd="sng">
            <a:solidFill>
              <a:srgbClr val="FFCC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рямоугольник 5"/>
          <p:cNvSpPr/>
          <p:nvPr/>
        </p:nvSpPr>
        <p:spPr>
          <a:xfrm>
            <a:off x="8400945" y="4414798"/>
            <a:ext cx="7106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Видим пользователя и его координату</a:t>
            </a:r>
            <a:endParaRPr lang="en-US" sz="3998" dirty="0">
              <a:solidFill>
                <a:srgbClr val="231F20"/>
              </a:solidFill>
              <a:latin typeface="TextbookNew-Regular" panose="020B0603020503020204" pitchFamily="34" charset="-52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31606" y="7873200"/>
            <a:ext cx="5583600" cy="2030400"/>
          </a:xfrm>
          <a:prstGeom prst="roundRect">
            <a:avLst/>
          </a:prstGeom>
          <a:solidFill>
            <a:schemeClr val="bg1"/>
          </a:solidFill>
          <a:ln w="76200" cmpd="sng">
            <a:solidFill>
              <a:srgbClr val="FFCC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 5"/>
          <p:cNvSpPr/>
          <p:nvPr/>
        </p:nvSpPr>
        <p:spPr>
          <a:xfrm>
            <a:off x="2039206" y="7977762"/>
            <a:ext cx="4568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Измеряем эффект от онлайн-рекламы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130406" y="7873200"/>
            <a:ext cx="6598800" cy="2030400"/>
          </a:xfrm>
          <a:prstGeom prst="roundRect">
            <a:avLst/>
          </a:prstGeom>
          <a:solidFill>
            <a:schemeClr val="bg1"/>
          </a:solidFill>
          <a:ln w="76200" cmpd="sng">
            <a:solidFill>
              <a:srgbClr val="FFCC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Прямоугольник 5"/>
          <p:cNvSpPr/>
          <p:nvPr/>
        </p:nvSpPr>
        <p:spPr>
          <a:xfrm>
            <a:off x="8638006" y="7977762"/>
            <a:ext cx="5583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Показываем ему рекламу в </a:t>
            </a:r>
            <a:r>
              <a:rPr lang="ru-RU" sz="4000" dirty="0" smtClean="0"/>
              <a:t>он-</a:t>
            </a:r>
            <a:r>
              <a:rPr lang="ru-RU" sz="4000" dirty="0" err="1" smtClean="0"/>
              <a:t>лайне</a:t>
            </a:r>
            <a:r>
              <a:rPr lang="ru-RU" sz="4000" dirty="0" smtClean="0"/>
              <a:t> </a:t>
            </a:r>
            <a:r>
              <a:rPr lang="ru-RU" sz="4000" dirty="0"/>
              <a:t>сейчас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5744406" y="7873200"/>
            <a:ext cx="6598800" cy="2030400"/>
          </a:xfrm>
          <a:prstGeom prst="roundRect">
            <a:avLst/>
          </a:prstGeom>
          <a:solidFill>
            <a:schemeClr val="bg1"/>
          </a:solidFill>
          <a:ln w="76200" cmpd="sng">
            <a:solidFill>
              <a:srgbClr val="FFCC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 5"/>
          <p:cNvSpPr/>
          <p:nvPr/>
        </p:nvSpPr>
        <p:spPr>
          <a:xfrm>
            <a:off x="16252006" y="7977761"/>
            <a:ext cx="5583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Показываем ему рекламу в </a:t>
            </a:r>
            <a:r>
              <a:rPr lang="ru-RU" sz="4000" dirty="0" err="1"/>
              <a:t>онлайне</a:t>
            </a:r>
            <a:r>
              <a:rPr lang="ru-RU" sz="4000" dirty="0"/>
              <a:t> потом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88818" y="10411200"/>
            <a:ext cx="507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err="1"/>
              <a:t>Атрибутируя</a:t>
            </a:r>
            <a:r>
              <a:rPr lang="ru-RU" sz="3000" dirty="0"/>
              <a:t> увеличение пешеходного трафика к кампании в интернете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30406" y="10411200"/>
            <a:ext cx="659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Проблема с инвентарем, но есть разные методы </a:t>
            </a:r>
            <a:r>
              <a:rPr lang="ru-RU" sz="3000" dirty="0" smtClean="0"/>
              <a:t>работы с этим</a:t>
            </a:r>
            <a:endParaRPr lang="ru-RU" sz="3000" dirty="0"/>
          </a:p>
        </p:txBody>
      </p:sp>
      <p:sp>
        <p:nvSpPr>
          <p:cNvPr id="24" name="TextBox 23"/>
          <p:cNvSpPr txBox="1"/>
          <p:nvPr/>
        </p:nvSpPr>
        <p:spPr>
          <a:xfrm>
            <a:off x="15744406" y="10411200"/>
            <a:ext cx="659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Offline-to-online </a:t>
            </a:r>
            <a:r>
              <a:rPr lang="ru-RU" sz="3000" dirty="0" err="1"/>
              <a:t>ретаргетинг</a:t>
            </a:r>
            <a:r>
              <a:rPr lang="ru-RU" sz="3000" dirty="0"/>
              <a:t>: видим в </a:t>
            </a:r>
            <a:r>
              <a:rPr lang="ru-RU" sz="3000" dirty="0" err="1" smtClean="0"/>
              <a:t>офф-лайне</a:t>
            </a:r>
            <a:r>
              <a:rPr lang="ru-RU" sz="3000" dirty="0"/>
              <a:t>, догоняем в </a:t>
            </a:r>
            <a:r>
              <a:rPr lang="ru-RU" sz="3000" dirty="0" smtClean="0"/>
              <a:t>он-</a:t>
            </a:r>
            <a:r>
              <a:rPr lang="ru-RU" sz="3000" dirty="0" err="1" smtClean="0"/>
              <a:t>лайне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68263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20</a:t>
            </a:fld>
            <a:endParaRPr lang="ru-RU"/>
          </a:p>
        </p:txBody>
      </p:sp>
      <p:pic>
        <p:nvPicPr>
          <p:cNvPr id="5" name="Picture Placeholder 4" descr="shop.pn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" r="12216" b="13518"/>
          <a:stretch/>
        </p:blipFill>
        <p:spPr/>
      </p:pic>
      <p:sp>
        <p:nvSpPr>
          <p:cNvPr id="6" name="TextBox 5"/>
          <p:cNvSpPr txBox="1"/>
          <p:nvPr/>
        </p:nvSpPr>
        <p:spPr>
          <a:xfrm>
            <a:off x="16252006" y="3304800"/>
            <a:ext cx="4060800" cy="20928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182868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3000" dirty="0" smtClean="0">
                <a:latin typeface="Textbook New"/>
                <a:ea typeface="Textbook New Light"/>
                <a:cs typeface="Textbook New"/>
              </a:rPr>
              <a:t>25%</a:t>
            </a:r>
            <a:endParaRPr kumimoji="0" lang="ru-RU" sz="13000" u="none" strike="noStrike" cap="none" spc="0" normalizeH="0" baseline="0" dirty="0">
              <a:ln>
                <a:noFill/>
              </a:ln>
              <a:effectLst/>
              <a:uFillTx/>
              <a:latin typeface="Textbook New"/>
              <a:ea typeface="Textbook New Light"/>
              <a:cs typeface="Textbook New"/>
              <a:sym typeface="Textbook New Ligh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24006" y="766800"/>
            <a:ext cx="22334536" cy="1522412"/>
          </a:xfrm>
          <a:prstGeom prst="rect">
            <a:avLst/>
          </a:prstGeom>
        </p:spPr>
        <p:txBody>
          <a:bodyPr/>
          <a:lstStyle>
            <a:lvl1pPr algn="l" defTabSz="1828709" rtl="0" eaLnBrk="1" latinLnBrk="0" hangingPunct="1">
              <a:lnSpc>
                <a:spcPts val="1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Персонализированные предложения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2000" dirty="0"/>
              <a:t>Между онлайн и офлайн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Максим Гришаков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66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4" descr="sho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7" t="456" r="12450"/>
          <a:stretch/>
        </p:blipFill>
        <p:spPr>
          <a:xfrm>
            <a:off x="13045943" y="0"/>
            <a:ext cx="11327663" cy="13716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21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24007" y="2289600"/>
            <a:ext cx="11167200" cy="132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998" dirty="0" err="1">
                <a:solidFill>
                  <a:srgbClr val="231F20"/>
                </a:solidFill>
              </a:rPr>
              <a:t>Г</a:t>
            </a:r>
            <a:r>
              <a:rPr lang="ru-RU" sz="3998" dirty="0" err="1" smtClean="0">
                <a:solidFill>
                  <a:srgbClr val="231F20"/>
                </a:solidFill>
              </a:rPr>
              <a:t>иперлокальность</a:t>
            </a:r>
            <a:r>
              <a:rPr lang="ru-RU" sz="3998" dirty="0" smtClean="0">
                <a:solidFill>
                  <a:srgbClr val="231F20"/>
                </a:solidFill>
              </a:rPr>
              <a:t> </a:t>
            </a:r>
            <a:r>
              <a:rPr lang="ru-RU" sz="3998" dirty="0">
                <a:solidFill>
                  <a:srgbClr val="231F20"/>
                </a:solidFill>
              </a:rPr>
              <a:t>– это когда с точностью до метра и </a:t>
            </a:r>
            <a:r>
              <a:rPr lang="ru-RU" sz="3998" dirty="0" smtClean="0">
                <a:solidFill>
                  <a:srgbClr val="231F20"/>
                </a:solidFill>
              </a:rPr>
              <a:t>секунды</a:t>
            </a:r>
            <a:r>
              <a:rPr lang="en-US" sz="3998" dirty="0">
                <a:solidFill>
                  <a:srgbClr val="231F20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74806" y="2797200"/>
            <a:ext cx="4060800" cy="20928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182868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3000" dirty="0" smtClean="0">
                <a:latin typeface="Textbook New"/>
                <a:ea typeface="Textbook New Light"/>
                <a:cs typeface="Textbook New"/>
              </a:rPr>
              <a:t>25%</a:t>
            </a:r>
            <a:endParaRPr kumimoji="0" lang="ru-RU" sz="13000" u="none" strike="noStrike" cap="none" spc="0" normalizeH="0" baseline="0" dirty="0">
              <a:ln>
                <a:noFill/>
              </a:ln>
              <a:effectLst/>
              <a:uFillTx/>
              <a:latin typeface="Textbook New"/>
              <a:ea typeface="Textbook New Light"/>
              <a:cs typeface="Textbook New"/>
              <a:sym typeface="Textbook New Light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023940" y="3305175"/>
            <a:ext cx="11167268" cy="9136063"/>
          </a:xfrm>
        </p:spPr>
        <p:txBody>
          <a:bodyPr/>
          <a:lstStyle/>
          <a:p>
            <a:pPr marL="571500" lvl="1" indent="-571500" defTabSz="719364">
              <a:buClr>
                <a:srgbClr val="FFC000"/>
              </a:buClr>
              <a:buFont typeface="Impact"/>
              <a:buChar char="▌"/>
            </a:pPr>
            <a:r>
              <a:rPr lang="ru-RU" sz="3600" dirty="0" err="1" smtClean="0">
                <a:latin typeface="+mn-lt"/>
              </a:rPr>
              <a:t>Гиперлокальная</a:t>
            </a:r>
            <a:r>
              <a:rPr lang="ru-RU" sz="3600" dirty="0" smtClean="0">
                <a:latin typeface="+mn-lt"/>
              </a:rPr>
              <a:t> </a:t>
            </a:r>
            <a:r>
              <a:rPr lang="ru-RU" sz="3600" dirty="0" err="1" smtClean="0">
                <a:latin typeface="+mn-lt"/>
              </a:rPr>
              <a:t>рекламая</a:t>
            </a:r>
            <a:r>
              <a:rPr lang="ru-RU" sz="3600" dirty="0" smtClean="0">
                <a:latin typeface="+mn-lt"/>
              </a:rPr>
              <a:t> </a:t>
            </a:r>
            <a:r>
              <a:rPr lang="ru-RU" sz="3600" dirty="0">
                <a:latin typeface="+mn-lt"/>
              </a:rPr>
              <a:t>– на уровне торгового </a:t>
            </a:r>
            <a:r>
              <a:rPr lang="ru-RU" sz="3600" dirty="0" smtClean="0">
                <a:latin typeface="+mn-lt"/>
              </a:rPr>
              <a:t>зала</a:t>
            </a:r>
          </a:p>
          <a:p>
            <a:pPr marL="571500" lvl="1" indent="-571500" defTabSz="719364">
              <a:buClr>
                <a:srgbClr val="FFC000"/>
              </a:buClr>
              <a:buFont typeface="Impact"/>
              <a:buChar char="▌"/>
            </a:pPr>
            <a:r>
              <a:rPr lang="ru-RU" sz="3600" dirty="0"/>
              <a:t>Проводится интеграция с платформами </a:t>
            </a:r>
            <a:r>
              <a:rPr lang="ru-RU" sz="3600" dirty="0" err="1"/>
              <a:t>digital</a:t>
            </a:r>
            <a:r>
              <a:rPr lang="ru-RU" sz="3600" dirty="0"/>
              <a:t> </a:t>
            </a:r>
            <a:r>
              <a:rPr lang="ru-RU" sz="3600" dirty="0" err="1" smtClean="0"/>
              <a:t>signage</a:t>
            </a:r>
            <a:r>
              <a:rPr lang="ru-RU" sz="3600" dirty="0" smtClean="0"/>
              <a:t> и с программами лояльности</a:t>
            </a:r>
            <a:endParaRPr lang="en-US" sz="3600" dirty="0"/>
          </a:p>
          <a:p>
            <a:pPr marL="571500" lvl="1" indent="-571500" defTabSz="719364">
              <a:buClr>
                <a:srgbClr val="FFC000"/>
              </a:buClr>
              <a:buFont typeface="Impact"/>
              <a:buChar char="▌"/>
            </a:pPr>
            <a:r>
              <a:rPr lang="ru-RU" sz="3600" dirty="0" smtClean="0">
                <a:latin typeface="+mn-lt"/>
              </a:rPr>
              <a:t>Отслеживая </a:t>
            </a:r>
            <a:r>
              <a:rPr lang="ru-RU" sz="3600" dirty="0">
                <a:latin typeface="+mn-lt"/>
              </a:rPr>
              <a:t>в реальном времени перемещение потребителей относительно товарных зон – </a:t>
            </a:r>
            <a:r>
              <a:rPr lang="ru-RU" sz="3600" dirty="0" smtClean="0">
                <a:latin typeface="+mn-lt"/>
              </a:rPr>
              <a:t>проводится аукцион </a:t>
            </a:r>
            <a:r>
              <a:rPr lang="ru-RU" sz="3600" dirty="0">
                <a:latin typeface="+mn-lt"/>
              </a:rPr>
              <a:t>среди </a:t>
            </a:r>
            <a:r>
              <a:rPr lang="ru-RU" sz="3600" dirty="0" smtClean="0">
                <a:latin typeface="+mn-lt"/>
              </a:rPr>
              <a:t>брендов</a:t>
            </a:r>
            <a:endParaRPr lang="en-US" sz="3600" dirty="0" smtClean="0">
              <a:latin typeface="+mn-lt"/>
            </a:endParaRPr>
          </a:p>
          <a:p>
            <a:pPr marL="571500" lvl="1" indent="-571500" defTabSz="719364">
              <a:buClr>
                <a:srgbClr val="FFC000"/>
              </a:buClr>
              <a:buFont typeface="Impact"/>
              <a:buChar char="▌"/>
            </a:pPr>
            <a:r>
              <a:rPr lang="ru-RU" sz="3600" dirty="0" smtClean="0">
                <a:latin typeface="+mn-lt"/>
              </a:rPr>
              <a:t>По </a:t>
            </a:r>
            <a:r>
              <a:rPr lang="ru-RU" sz="3600" dirty="0">
                <a:latin typeface="+mn-lt"/>
              </a:rPr>
              <a:t>POS- и CRM-данным </a:t>
            </a:r>
            <a:r>
              <a:rPr lang="ru-RU" sz="3600" dirty="0" smtClean="0">
                <a:latin typeface="+mn-lt"/>
              </a:rPr>
              <a:t>измеряется эффективность коммуникаций и конверсии</a:t>
            </a:r>
            <a:endParaRPr lang="ru-RU" sz="3598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Персонализированные </a:t>
            </a:r>
            <a:r>
              <a:rPr lang="ru-RU" dirty="0" smtClean="0">
                <a:solidFill>
                  <a:schemeClr val="bg1"/>
                </a:solidFill>
              </a:rPr>
              <a:t>предложения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1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006" y="766800"/>
            <a:ext cx="22334536" cy="1522412"/>
          </a:xfrm>
        </p:spPr>
        <p:txBody>
          <a:bodyPr/>
          <a:lstStyle/>
          <a:p>
            <a:r>
              <a:rPr lang="en-US" dirty="0" smtClean="0"/>
              <a:t>Omni-channel </a:t>
            </a:r>
            <a:r>
              <a:rPr lang="ru-RU" dirty="0" smtClean="0"/>
              <a:t>и </a:t>
            </a:r>
            <a:r>
              <a:rPr lang="en-US" dirty="0" err="1" smtClean="0"/>
              <a:t>omni</a:t>
            </a:r>
            <a:r>
              <a:rPr lang="en-US" dirty="0" smtClean="0"/>
              <a:t>-device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22</a:t>
            </a:fld>
            <a:endParaRPr lang="ru-RU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23937" y="3304800"/>
            <a:ext cx="17258467" cy="7106024"/>
          </a:xfrm>
        </p:spPr>
        <p:txBody>
          <a:bodyPr/>
          <a:lstStyle/>
          <a:p>
            <a:pPr marL="571500" lvl="1" indent="-571500" defTabSz="719364">
              <a:buClr>
                <a:srgbClr val="FFC000"/>
              </a:buClr>
              <a:buFont typeface="Impact"/>
              <a:buChar char="▌"/>
            </a:pPr>
            <a:r>
              <a:rPr lang="ru-RU" sz="4800" dirty="0" smtClean="0">
                <a:latin typeface="+mn-lt"/>
              </a:rPr>
              <a:t>Определенным людям</a:t>
            </a:r>
          </a:p>
          <a:p>
            <a:pPr marL="571500" lvl="1" indent="-571500" defTabSz="719364">
              <a:buClr>
                <a:srgbClr val="FFC000"/>
              </a:buClr>
              <a:buFont typeface="Impact"/>
              <a:buChar char="▌"/>
            </a:pPr>
            <a:r>
              <a:rPr lang="ru-RU" sz="4800" dirty="0" smtClean="0">
                <a:latin typeface="+mn-lt"/>
              </a:rPr>
              <a:t>В определенное время</a:t>
            </a:r>
          </a:p>
          <a:p>
            <a:pPr marL="571500" lvl="1" indent="-571500" defTabSz="719364">
              <a:buClr>
                <a:srgbClr val="FFC000"/>
              </a:buClr>
              <a:buFont typeface="Impact"/>
              <a:buChar char="▌"/>
            </a:pPr>
            <a:r>
              <a:rPr lang="ru-RU" sz="4800" dirty="0" smtClean="0">
                <a:latin typeface="+mn-lt"/>
              </a:rPr>
              <a:t>В определенном месте</a:t>
            </a:r>
          </a:p>
          <a:p>
            <a:pPr marL="571500" lvl="1" indent="-571500" defTabSz="719364">
              <a:buClr>
                <a:srgbClr val="FFC000"/>
              </a:buClr>
              <a:buFont typeface="Impact"/>
              <a:buChar char="▌"/>
            </a:pPr>
            <a:r>
              <a:rPr lang="ru-RU" sz="4800" dirty="0" smtClean="0">
                <a:latin typeface="+mn-lt"/>
              </a:rPr>
              <a:t>Определенное сообщение</a:t>
            </a:r>
          </a:p>
          <a:p>
            <a:pPr marL="571500" lvl="1" indent="-571500" defTabSz="719364">
              <a:buClr>
                <a:srgbClr val="FFC000"/>
              </a:buClr>
              <a:buFont typeface="Impact"/>
              <a:buChar char="▌"/>
            </a:pPr>
            <a:r>
              <a:rPr lang="ru-RU" sz="4800" dirty="0" smtClean="0">
                <a:latin typeface="+mn-lt"/>
              </a:rPr>
              <a:t>На определенном устройстве</a:t>
            </a:r>
          </a:p>
          <a:p>
            <a:pPr marL="571500" lvl="1" indent="-571500" defTabSz="719364">
              <a:buClr>
                <a:srgbClr val="FFC000"/>
              </a:buClr>
              <a:buFont typeface="Impact"/>
              <a:buChar char="▌"/>
            </a:pPr>
            <a:r>
              <a:rPr lang="ru-RU" sz="4800" dirty="0" smtClean="0">
                <a:latin typeface="+mn-lt"/>
              </a:rPr>
              <a:t>Определенное предложение</a:t>
            </a:r>
          </a:p>
          <a:p>
            <a:pPr marL="571500" lvl="1" indent="-571500" defTabSz="719364">
              <a:buClr>
                <a:srgbClr val="FFC000"/>
              </a:buClr>
              <a:buFont typeface="Impact"/>
              <a:buChar char="▌"/>
            </a:pPr>
            <a:r>
              <a:rPr lang="ru-RU" sz="4800" dirty="0" smtClean="0">
                <a:latin typeface="+mn-lt"/>
              </a:rPr>
              <a:t>Для определенного канала продаж</a:t>
            </a:r>
          </a:p>
          <a:p>
            <a:pPr marL="571500" lvl="1" indent="-571500" defTabSz="719364">
              <a:buClr>
                <a:srgbClr val="FFC000"/>
              </a:buClr>
              <a:buFont typeface="Impact"/>
              <a:buChar char="▌"/>
            </a:pPr>
            <a:r>
              <a:rPr lang="ru-RU" sz="4800" dirty="0" smtClean="0">
                <a:latin typeface="+mn-lt"/>
              </a:rPr>
              <a:t>На основе определенных данных</a:t>
            </a:r>
          </a:p>
        </p:txBody>
      </p:sp>
    </p:spTree>
    <p:extLst>
      <p:ext uri="{BB962C8B-B14F-4D97-AF65-F5344CB8AC3E}">
        <p14:creationId xmlns:p14="http://schemas.microsoft.com/office/powerpoint/2010/main" val="18785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23</a:t>
            </a:fld>
            <a:endParaRPr lang="ru-RU" dirty="0"/>
          </a:p>
        </p:txBody>
      </p:sp>
      <p:pic>
        <p:nvPicPr>
          <p:cNvPr id="19" name="Picture Placeholder 19" descr="Max_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53" t="250" r="-15978" b="523"/>
          <a:stretch/>
        </p:blipFill>
        <p:spPr>
          <a:xfrm>
            <a:off x="15354002" y="5114028"/>
            <a:ext cx="6088462" cy="4552284"/>
          </a:xfrm>
          <a:prstGeom prst="rect">
            <a:avLst/>
          </a:prstGeom>
        </p:spPr>
      </p:pic>
      <p:pic>
        <p:nvPicPr>
          <p:cNvPr id="20" name="Picture Placeholder 6" descr="Max_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16" t="734" r="-16624" b="416"/>
          <a:stretch/>
        </p:blipFill>
        <p:spPr>
          <a:xfrm>
            <a:off x="8597572" y="5251834"/>
            <a:ext cx="6088462" cy="4518793"/>
          </a:xfrm>
          <a:prstGeom prst="rect">
            <a:avLst/>
          </a:prstGeom>
        </p:spPr>
      </p:pic>
      <p:pic>
        <p:nvPicPr>
          <p:cNvPr id="21" name="Picture Placeholder 5" descr="Max_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24" t="282" r="-15995" b="609"/>
          <a:stretch/>
        </p:blipFill>
        <p:spPr>
          <a:xfrm>
            <a:off x="1888506" y="5201816"/>
            <a:ext cx="6088462" cy="4582178"/>
          </a:xfrm>
          <a:prstGeom prst="rect">
            <a:avLst/>
          </a:prstGeom>
        </p:spPr>
      </p:pic>
      <p:sp>
        <p:nvSpPr>
          <p:cNvPr id="22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23473" y="12441241"/>
            <a:ext cx="20294871" cy="5079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3" name="Текст 7"/>
          <p:cNvSpPr txBox="1">
            <a:spLocks/>
          </p:cNvSpPr>
          <p:nvPr/>
        </p:nvSpPr>
        <p:spPr>
          <a:xfrm>
            <a:off x="1888506" y="10324120"/>
            <a:ext cx="6088462" cy="217689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792000" algn="l" defTabSz="1908000" rtl="0" eaLnBrk="1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5000"/>
              <a:buFont typeface="Arial" panose="020B0604020202020204" pitchFamily="34" charset="0"/>
              <a:buChar char="▌"/>
              <a:defRPr sz="5000" kern="1200" baseline="0">
                <a:solidFill>
                  <a:schemeClr val="tx1"/>
                </a:solidFill>
                <a:latin typeface="Textbook New" panose="020B0603020503020204" pitchFamily="34" charset="-52"/>
                <a:ea typeface="+mn-ea"/>
                <a:cs typeface="+mn-cs"/>
              </a:defRPr>
            </a:lvl2pPr>
            <a:lvl3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Textbook New Light" panose="020B0503020503020204" pitchFamily="34" charset="-52"/>
              <a:buChar char="›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+mj-lt"/>
              <a:buAutoNum type="arabicPeriod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mtClean="0"/>
              <a:t>Бренд</a:t>
            </a:r>
            <a:endParaRPr lang="ru-RU" dirty="0"/>
          </a:p>
        </p:txBody>
      </p:sp>
      <p:sp>
        <p:nvSpPr>
          <p:cNvPr id="24" name="Текст 8"/>
          <p:cNvSpPr txBox="1">
            <a:spLocks/>
          </p:cNvSpPr>
          <p:nvPr/>
        </p:nvSpPr>
        <p:spPr>
          <a:xfrm>
            <a:off x="8617468" y="10332160"/>
            <a:ext cx="6088462" cy="217689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792000" algn="l" defTabSz="1908000" rtl="0" eaLnBrk="1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5000"/>
              <a:buFont typeface="Arial" panose="020B0604020202020204" pitchFamily="34" charset="0"/>
              <a:buChar char="▌"/>
              <a:defRPr sz="5000" kern="1200" baseline="0">
                <a:solidFill>
                  <a:schemeClr val="tx1"/>
                </a:solidFill>
                <a:latin typeface="Textbook New" panose="020B0603020503020204" pitchFamily="34" charset="-52"/>
                <a:ea typeface="+mn-ea"/>
                <a:cs typeface="+mn-cs"/>
              </a:defRPr>
            </a:lvl2pPr>
            <a:lvl3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Textbook New Light" panose="020B0503020503020204" pitchFamily="34" charset="-52"/>
              <a:buChar char="›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+mj-lt"/>
              <a:buAutoNum type="arabicPeriod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Трейд</a:t>
            </a:r>
          </a:p>
        </p:txBody>
      </p:sp>
      <p:sp>
        <p:nvSpPr>
          <p:cNvPr id="25" name="Текст 11"/>
          <p:cNvSpPr txBox="1">
            <a:spLocks/>
          </p:cNvSpPr>
          <p:nvPr/>
        </p:nvSpPr>
        <p:spPr>
          <a:xfrm>
            <a:off x="15354003" y="10318798"/>
            <a:ext cx="6088462" cy="217689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792000" algn="l" defTabSz="1908000" rtl="0" eaLnBrk="1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5000"/>
              <a:buFont typeface="Arial" panose="020B0604020202020204" pitchFamily="34" charset="0"/>
              <a:buChar char="▌"/>
              <a:defRPr sz="5000" kern="1200" baseline="0">
                <a:solidFill>
                  <a:schemeClr val="tx1"/>
                </a:solidFill>
                <a:latin typeface="Textbook New" panose="020B0603020503020204" pitchFamily="34" charset="-52"/>
                <a:ea typeface="+mn-ea"/>
                <a:cs typeface="+mn-cs"/>
              </a:defRPr>
            </a:lvl2pPr>
            <a:lvl3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Textbook New Light" panose="020B0503020503020204" pitchFamily="34" charset="-52"/>
              <a:buChar char="›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+mj-lt"/>
              <a:buAutoNum type="arabicPeriod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Digital</a:t>
            </a:r>
            <a:endParaRPr lang="ru-RU" dirty="0"/>
          </a:p>
        </p:txBody>
      </p:sp>
      <p:sp>
        <p:nvSpPr>
          <p:cNvPr id="26" name="Название 5"/>
          <p:cNvSpPr>
            <a:spLocks noGrp="1"/>
          </p:cNvSpPr>
          <p:nvPr>
            <p:ph type="title"/>
          </p:nvPr>
        </p:nvSpPr>
        <p:spPr>
          <a:xfrm>
            <a:off x="1023940" y="766763"/>
            <a:ext cx="22334537" cy="1522412"/>
          </a:xfrm>
        </p:spPr>
        <p:txBody>
          <a:bodyPr/>
          <a:lstStyle/>
          <a:p>
            <a:r>
              <a:rPr lang="ru-RU" dirty="0" smtClean="0"/>
              <a:t>Маркетолог </a:t>
            </a:r>
            <a:r>
              <a:rPr lang="ru-RU" strike="dblStrike" dirty="0" smtClean="0"/>
              <a:t>будущего</a:t>
            </a:r>
            <a:r>
              <a:rPr lang="ru-RU" dirty="0" smtClean="0"/>
              <a:t> настоящего</a:t>
            </a:r>
            <a:endParaRPr lang="ru-RU" dirty="0"/>
          </a:p>
        </p:txBody>
      </p:sp>
      <p:pic>
        <p:nvPicPr>
          <p:cNvPr id="27" name="Picture 26" descr="Max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714" y="6673848"/>
            <a:ext cx="1795991" cy="904232"/>
          </a:xfrm>
          <a:prstGeom prst="rect">
            <a:avLst/>
          </a:prstGeom>
        </p:spPr>
      </p:pic>
      <p:pic>
        <p:nvPicPr>
          <p:cNvPr id="28" name="Picture 27" descr="Max_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708" y="8442176"/>
            <a:ext cx="1453006" cy="985300"/>
          </a:xfrm>
          <a:prstGeom prst="rect">
            <a:avLst/>
          </a:prstGeom>
        </p:spPr>
      </p:pic>
      <p:pic>
        <p:nvPicPr>
          <p:cNvPr id="29" name="Picture 28" descr="Max_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226" y="7074024"/>
            <a:ext cx="1659248" cy="1368152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6136978" y="3041576"/>
            <a:ext cx="3600400" cy="3159380"/>
          </a:xfrm>
          <a:prstGeom prst="wedgeEllipseCallout">
            <a:avLst>
              <a:gd name="adj1" fmla="val -44380"/>
              <a:gd name="adj2" fmla="val 45388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Brand Awareness</a:t>
            </a:r>
            <a:r>
              <a:rPr lang="ru-RU" sz="2800" dirty="0">
                <a:solidFill>
                  <a:schemeClr val="tx1"/>
                </a:solidFill>
              </a:rPr>
              <a:t>,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Brand Safety</a:t>
            </a:r>
            <a:r>
              <a:rPr lang="ru-RU" sz="2800" dirty="0">
                <a:solidFill>
                  <a:schemeClr val="tx1"/>
                </a:solidFill>
              </a:rPr>
              <a:t>,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GRP</a:t>
            </a:r>
            <a:r>
              <a:rPr lang="ru-RU" sz="2800" dirty="0">
                <a:solidFill>
                  <a:schemeClr val="tx1"/>
                </a:solidFill>
              </a:rPr>
              <a:t>, </a:t>
            </a:r>
            <a:r>
              <a:rPr lang="en-US" sz="2800" dirty="0">
                <a:solidFill>
                  <a:schemeClr val="tx1"/>
                </a:solidFill>
              </a:rPr>
              <a:t>TRP</a:t>
            </a:r>
            <a:r>
              <a:rPr lang="ru-RU" sz="2800" dirty="0">
                <a:solidFill>
                  <a:schemeClr val="tx1"/>
                </a:solidFill>
              </a:rPr>
              <a:t>, </a:t>
            </a:r>
            <a:r>
              <a:rPr lang="en-US" sz="2800" dirty="0" smtClean="0">
                <a:solidFill>
                  <a:schemeClr val="tx1"/>
                </a:solidFill>
              </a:rPr>
              <a:t>SOV</a:t>
            </a:r>
            <a:r>
              <a:rPr lang="ru-RU" sz="2800" dirty="0" smtClean="0">
                <a:solidFill>
                  <a:schemeClr val="tx1"/>
                </a:solidFill>
              </a:rPr>
              <a:t>,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" name="Oval Callout 30"/>
          <p:cNvSpPr/>
          <p:nvPr/>
        </p:nvSpPr>
        <p:spPr>
          <a:xfrm>
            <a:off x="12905730" y="3113584"/>
            <a:ext cx="3528392" cy="3159380"/>
          </a:xfrm>
          <a:prstGeom prst="wedgeEllipseCallout">
            <a:avLst>
              <a:gd name="adj1" fmla="val -44380"/>
              <a:gd name="adj2" fmla="val 45388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lang="en-US" sz="2800" dirty="0" smtClean="0">
              <a:solidFill>
                <a:schemeClr val="tx1"/>
              </a:solidFill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Промо, </a:t>
            </a:r>
            <a:r>
              <a:rPr lang="ru-RU" sz="2800" dirty="0" err="1" smtClean="0">
                <a:solidFill>
                  <a:schemeClr val="tx1"/>
                </a:solidFill>
              </a:rPr>
              <a:t>Планограмма</a:t>
            </a:r>
            <a:r>
              <a:rPr lang="ru-RU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smtClean="0">
                <a:solidFill>
                  <a:schemeClr val="tx1"/>
                </a:solidFill>
              </a:rPr>
              <a:t>SKU, ROI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2" name="Oval Callout 31"/>
          <p:cNvSpPr/>
          <p:nvPr/>
        </p:nvSpPr>
        <p:spPr>
          <a:xfrm>
            <a:off x="19499793" y="3193978"/>
            <a:ext cx="3600400" cy="3159380"/>
          </a:xfrm>
          <a:prstGeom prst="wedgeEllipseCallout">
            <a:avLst>
              <a:gd name="adj1" fmla="val -44380"/>
              <a:gd name="adj2" fmla="val 45388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Трафик, конверсии, </a:t>
            </a:r>
            <a:r>
              <a:rPr lang="en-US" sz="2800" dirty="0" smtClean="0">
                <a:solidFill>
                  <a:schemeClr val="tx1"/>
                </a:solidFill>
              </a:rPr>
              <a:t>CPC, CTR, CTO, CPA, LTV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3" name="Oval Callout 32"/>
          <p:cNvSpPr/>
          <p:nvPr/>
        </p:nvSpPr>
        <p:spPr>
          <a:xfrm>
            <a:off x="12698806" y="1979203"/>
            <a:ext cx="5583600" cy="4977107"/>
          </a:xfrm>
          <a:prstGeom prst="wedgeEllipseCallout">
            <a:avLst>
              <a:gd name="adj1" fmla="val -44380"/>
              <a:gd name="adj2" fmla="val 45388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Brand </a:t>
            </a:r>
            <a:r>
              <a:rPr lang="en-US" sz="2800" dirty="0">
                <a:solidFill>
                  <a:schemeClr val="tx1"/>
                </a:solidFill>
              </a:rPr>
              <a:t>Awareness</a:t>
            </a:r>
            <a:r>
              <a:rPr lang="ru-RU" sz="2800" dirty="0">
                <a:solidFill>
                  <a:schemeClr val="tx1"/>
                </a:solidFill>
              </a:rPr>
              <a:t>,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Brand Safety</a:t>
            </a:r>
            <a:r>
              <a:rPr lang="ru-RU" sz="2800" dirty="0" smtClean="0">
                <a:solidFill>
                  <a:schemeClr val="tx1"/>
                </a:solidFill>
              </a:rPr>
              <a:t>,</a:t>
            </a:r>
            <a:r>
              <a:rPr lang="en-US" sz="2800" dirty="0" smtClean="0">
                <a:solidFill>
                  <a:schemeClr val="tx1"/>
                </a:solidFill>
              </a:rPr>
              <a:t> Distribution?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GRP</a:t>
            </a:r>
            <a:r>
              <a:rPr lang="ru-RU" sz="2800" dirty="0">
                <a:solidFill>
                  <a:schemeClr val="tx1"/>
                </a:solidFill>
              </a:rPr>
              <a:t>, </a:t>
            </a:r>
            <a:r>
              <a:rPr lang="en-US" sz="2800" dirty="0">
                <a:solidFill>
                  <a:schemeClr val="tx1"/>
                </a:solidFill>
              </a:rPr>
              <a:t>TRP</a:t>
            </a:r>
            <a:r>
              <a:rPr lang="ru-RU" sz="2800" dirty="0">
                <a:solidFill>
                  <a:schemeClr val="tx1"/>
                </a:solidFill>
              </a:rPr>
              <a:t>, </a:t>
            </a:r>
            <a:r>
              <a:rPr lang="en-US" sz="2800" dirty="0" smtClean="0">
                <a:solidFill>
                  <a:schemeClr val="tx1"/>
                </a:solidFill>
              </a:rPr>
              <a:t>SOV, </a:t>
            </a:r>
            <a:r>
              <a:rPr lang="ru-RU" sz="2800" dirty="0" smtClean="0">
                <a:solidFill>
                  <a:schemeClr val="tx1"/>
                </a:solidFill>
              </a:rPr>
              <a:t>Промо, </a:t>
            </a:r>
            <a:r>
              <a:rPr lang="ru-RU" sz="2800" dirty="0" err="1" smtClean="0">
                <a:solidFill>
                  <a:schemeClr val="tx1"/>
                </a:solidFill>
              </a:rPr>
              <a:t>Планограмма</a:t>
            </a:r>
            <a:r>
              <a:rPr lang="ru-RU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smtClean="0">
                <a:solidFill>
                  <a:schemeClr val="tx1"/>
                </a:solidFill>
              </a:rPr>
              <a:t>SKU, ROI, </a:t>
            </a:r>
            <a:r>
              <a:rPr lang="ru-RU" sz="2800" dirty="0">
                <a:solidFill>
                  <a:schemeClr val="tx1"/>
                </a:solidFill>
              </a:rPr>
              <a:t>Трафик, конверсии, </a:t>
            </a:r>
            <a:r>
              <a:rPr lang="en-US" sz="2800" dirty="0">
                <a:solidFill>
                  <a:schemeClr val="tx1"/>
                </a:solidFill>
              </a:rPr>
              <a:t>CPC, CTR, CTO, CPA, </a:t>
            </a:r>
            <a:r>
              <a:rPr lang="en-US" sz="2800" dirty="0" smtClean="0">
                <a:solidFill>
                  <a:schemeClr val="tx1"/>
                </a:solidFill>
              </a:rPr>
              <a:t>LTV</a:t>
            </a:r>
            <a:r>
              <a:rPr lang="ru-RU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smtClean="0">
                <a:solidFill>
                  <a:schemeClr val="tx1"/>
                </a:solidFill>
              </a:rPr>
              <a:t>SOM</a:t>
            </a:r>
          </a:p>
        </p:txBody>
      </p:sp>
      <p:sp>
        <p:nvSpPr>
          <p:cNvPr id="34" name="Текст 8"/>
          <p:cNvSpPr txBox="1">
            <a:spLocks/>
          </p:cNvSpPr>
          <p:nvPr/>
        </p:nvSpPr>
        <p:spPr>
          <a:xfrm>
            <a:off x="8638006" y="10772305"/>
            <a:ext cx="6088462" cy="217689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792000" algn="l" defTabSz="1908000" rtl="0" eaLnBrk="1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5000"/>
              <a:buFont typeface="Arial" panose="020B0604020202020204" pitchFamily="34" charset="0"/>
              <a:buChar char="▌"/>
              <a:defRPr sz="5000" kern="1200" baseline="0">
                <a:solidFill>
                  <a:schemeClr val="tx1"/>
                </a:solidFill>
                <a:latin typeface="Textbook New" panose="020B0603020503020204" pitchFamily="34" charset="-52"/>
                <a:ea typeface="+mn-ea"/>
                <a:cs typeface="+mn-cs"/>
              </a:defRPr>
            </a:lvl2pPr>
            <a:lvl3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Textbook New Light" panose="020B0503020503020204" pitchFamily="34" charset="-52"/>
              <a:buChar char="›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+mj-lt"/>
              <a:buAutoNum type="arabicPeriod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Маркетолог</a:t>
            </a:r>
          </a:p>
        </p:txBody>
      </p:sp>
    </p:spTree>
    <p:extLst>
      <p:ext uri="{BB962C8B-B14F-4D97-AF65-F5344CB8AC3E}">
        <p14:creationId xmlns:p14="http://schemas.microsoft.com/office/powerpoint/2010/main" val="236616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51466E-8 -6.50689E-7 L 0.27349 -0.00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4" y="-1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0879E-7 -1.46579E-6 L -0.27635 0.0078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18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30" grpId="0" animBg="1"/>
      <p:bldP spid="31" grpId="0" animBg="1"/>
      <p:bldP spid="32" grpId="0" animBg="1"/>
      <p:bldP spid="33" grpId="0" animBg="1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1" name="Group 771"/>
          <p:cNvGrpSpPr/>
          <p:nvPr/>
        </p:nvGrpSpPr>
        <p:grpSpPr>
          <a:xfrm>
            <a:off x="6077284" y="3308437"/>
            <a:ext cx="1434799" cy="1428583"/>
            <a:chOff x="0" y="0"/>
            <a:chExt cx="1434797" cy="1428582"/>
          </a:xfrm>
        </p:grpSpPr>
        <p:sp>
          <p:nvSpPr>
            <p:cNvPr id="769" name="Shape 769"/>
            <p:cNvSpPr/>
            <p:nvPr/>
          </p:nvSpPr>
          <p:spPr>
            <a:xfrm>
              <a:off x="0" y="1057742"/>
              <a:ext cx="137299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800"/>
              </a:lvl1pPr>
            </a:lstStyle>
            <a:p>
              <a:pPr lvl="0"/>
              <a:r>
                <a:rPr dirty="0"/>
                <a:t>Auto</a:t>
              </a:r>
            </a:p>
          </p:txBody>
        </p:sp>
        <p:pic>
          <p:nvPicPr>
            <p:cNvPr id="770" name="image60.png"/>
            <p:cNvPicPr/>
            <p:nvPr/>
          </p:nvPicPr>
          <p:blipFill>
            <a:blip r:embed="rId3">
              <a:extLst/>
            </a:blip>
            <a:srcRect l="53028" t="28371" r="38318" b="63840"/>
            <a:stretch>
              <a:fillRect/>
            </a:stretch>
          </p:blipFill>
          <p:spPr>
            <a:xfrm>
              <a:off x="61800" y="0"/>
              <a:ext cx="1372998" cy="1129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73" name="Shape 773"/>
          <p:cNvSpPr>
            <a:spLocks noGrp="1"/>
          </p:cNvSpPr>
          <p:nvPr>
            <p:ph type="sldNum" sz="quarter" idx="4294967295"/>
          </p:nvPr>
        </p:nvSpPr>
        <p:spPr>
          <a:xfrm>
            <a:off x="22348031" y="11121330"/>
            <a:ext cx="1016000" cy="5613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fld id="{86CB4B4D-7CA3-9044-876B-883B54F8677D}" type="slidenum">
              <a:rPr sz="3000"/>
              <a:t>24</a:t>
            </a:fld>
            <a:endParaRPr sz="3000"/>
          </a:p>
        </p:txBody>
      </p:sp>
      <p:grpSp>
        <p:nvGrpSpPr>
          <p:cNvPr id="776" name="Group 776"/>
          <p:cNvGrpSpPr/>
          <p:nvPr/>
        </p:nvGrpSpPr>
        <p:grpSpPr>
          <a:xfrm>
            <a:off x="10718193" y="5535362"/>
            <a:ext cx="3615445" cy="1792705"/>
            <a:chOff x="0" y="0"/>
            <a:chExt cx="3615444" cy="1792704"/>
          </a:xfrm>
        </p:grpSpPr>
        <p:pic>
          <p:nvPicPr>
            <p:cNvPr id="774" name="image61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298860" cy="13011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5" name="Shape 775"/>
            <p:cNvSpPr/>
            <p:nvPr/>
          </p:nvSpPr>
          <p:spPr>
            <a:xfrm>
              <a:off x="62243" y="1451074"/>
              <a:ext cx="3553201" cy="341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</a:lvl1pPr>
            </a:lstStyle>
            <a:p>
              <a:pPr lvl="0">
                <a:defRPr sz="1800"/>
              </a:pPr>
              <a:r>
                <a:rPr/>
                <a:t>Search engine</a:t>
              </a:r>
            </a:p>
          </p:txBody>
        </p:sp>
      </p:grpSp>
      <p:sp>
        <p:nvSpPr>
          <p:cNvPr id="777" name="Shape 777"/>
          <p:cNvSpPr/>
          <p:nvPr/>
        </p:nvSpPr>
        <p:spPr>
          <a:xfrm>
            <a:off x="7751501" y="9454777"/>
            <a:ext cx="1918996" cy="341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</a:lvl1pPr>
          </a:lstStyle>
          <a:p>
            <a:pPr lvl="0">
              <a:defRPr sz="1800"/>
            </a:pPr>
            <a:r>
              <a:rPr dirty="0"/>
              <a:t>Software</a:t>
            </a:r>
          </a:p>
        </p:txBody>
      </p:sp>
      <p:sp>
        <p:nvSpPr>
          <p:cNvPr id="778" name="Shape 778"/>
          <p:cNvSpPr/>
          <p:nvPr/>
        </p:nvSpPr>
        <p:spPr>
          <a:xfrm>
            <a:off x="7272635" y="4651528"/>
            <a:ext cx="2781290" cy="341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</a:lvl1pPr>
          </a:lstStyle>
          <a:p>
            <a:pPr lvl="0">
              <a:defRPr sz="1800"/>
            </a:pPr>
            <a:r>
              <a:rPr dirty="0"/>
              <a:t>Vertical services</a:t>
            </a:r>
          </a:p>
        </p:txBody>
      </p:sp>
      <p:sp>
        <p:nvSpPr>
          <p:cNvPr id="779" name="Shape 779"/>
          <p:cNvSpPr/>
          <p:nvPr/>
        </p:nvSpPr>
        <p:spPr>
          <a:xfrm>
            <a:off x="14172550" y="9385026"/>
            <a:ext cx="2312920" cy="341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</a:lvl1pPr>
          </a:lstStyle>
          <a:p>
            <a:pPr lvl="0">
              <a:defRPr sz="1800"/>
            </a:pPr>
            <a:r>
              <a:rPr dirty="0"/>
              <a:t>Advertising services</a:t>
            </a:r>
          </a:p>
        </p:txBody>
      </p:sp>
      <p:sp>
        <p:nvSpPr>
          <p:cNvPr id="780" name="Shape 780"/>
          <p:cNvSpPr/>
          <p:nvPr/>
        </p:nvSpPr>
        <p:spPr>
          <a:xfrm>
            <a:off x="15491581" y="10621750"/>
            <a:ext cx="1553234" cy="2769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800"/>
            </a:lvl1pPr>
          </a:lstStyle>
          <a:p>
            <a:pPr lvl="0"/>
            <a:r>
              <a:rPr dirty="0"/>
              <a:t>Display Ad</a:t>
            </a:r>
          </a:p>
        </p:txBody>
      </p:sp>
      <p:grpSp>
        <p:nvGrpSpPr>
          <p:cNvPr id="783" name="Group 783"/>
          <p:cNvGrpSpPr/>
          <p:nvPr/>
        </p:nvGrpSpPr>
        <p:grpSpPr>
          <a:xfrm>
            <a:off x="16852857" y="10604113"/>
            <a:ext cx="922082" cy="1063097"/>
            <a:chOff x="0" y="0"/>
            <a:chExt cx="922081" cy="1063096"/>
          </a:xfrm>
        </p:grpSpPr>
        <p:sp>
          <p:nvSpPr>
            <p:cNvPr id="781" name="Shape 781"/>
            <p:cNvSpPr/>
            <p:nvPr/>
          </p:nvSpPr>
          <p:spPr>
            <a:xfrm>
              <a:off x="0" y="692256"/>
              <a:ext cx="922082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800"/>
              </a:lvl1pPr>
            </a:lstStyle>
            <a:p>
              <a:pPr lvl="0"/>
              <a:r>
                <a:t>Market</a:t>
              </a:r>
            </a:p>
          </p:txBody>
        </p:sp>
        <p:pic>
          <p:nvPicPr>
            <p:cNvPr id="782" name="image62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4658" y="0"/>
              <a:ext cx="696137" cy="6961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86" name="Group 786"/>
          <p:cNvGrpSpPr/>
          <p:nvPr/>
        </p:nvGrpSpPr>
        <p:grpSpPr>
          <a:xfrm>
            <a:off x="17713480" y="9924499"/>
            <a:ext cx="859675" cy="1060260"/>
            <a:chOff x="0" y="0"/>
            <a:chExt cx="859673" cy="1060258"/>
          </a:xfrm>
        </p:grpSpPr>
        <p:sp>
          <p:nvSpPr>
            <p:cNvPr id="784" name="Shape 784"/>
            <p:cNvSpPr/>
            <p:nvPr/>
          </p:nvSpPr>
          <p:spPr>
            <a:xfrm>
              <a:off x="0" y="689418"/>
              <a:ext cx="859144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800"/>
              </a:lvl1pPr>
            </a:lstStyle>
            <a:p>
              <a:pPr lvl="0"/>
              <a:r>
                <a:t>Direct</a:t>
              </a:r>
            </a:p>
          </p:txBody>
        </p:sp>
        <p:pic>
          <p:nvPicPr>
            <p:cNvPr id="785" name="image63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63537" y="0"/>
              <a:ext cx="696137" cy="696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89" name="Group 789"/>
          <p:cNvGrpSpPr/>
          <p:nvPr/>
        </p:nvGrpSpPr>
        <p:grpSpPr>
          <a:xfrm>
            <a:off x="17725305" y="8965363"/>
            <a:ext cx="1081644" cy="890674"/>
            <a:chOff x="0" y="0"/>
            <a:chExt cx="1081642" cy="890673"/>
          </a:xfrm>
        </p:grpSpPr>
        <p:sp>
          <p:nvSpPr>
            <p:cNvPr id="787" name="Shape 787"/>
            <p:cNvSpPr/>
            <p:nvPr/>
          </p:nvSpPr>
          <p:spPr>
            <a:xfrm>
              <a:off x="0" y="519832"/>
              <a:ext cx="1081643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800"/>
              </a:lvl1pPr>
            </a:lstStyle>
            <a:p>
              <a:pPr lvl="0"/>
              <a:r>
                <a:t>Metrica</a:t>
              </a:r>
            </a:p>
          </p:txBody>
        </p:sp>
        <p:pic>
          <p:nvPicPr>
            <p:cNvPr id="788" name="image60.png"/>
            <p:cNvPicPr/>
            <p:nvPr/>
          </p:nvPicPr>
          <p:blipFill>
            <a:blip r:embed="rId3">
              <a:extLst/>
            </a:blip>
            <a:srcRect l="29929" t="67896" r="61416" b="27342"/>
            <a:stretch>
              <a:fillRect/>
            </a:stretch>
          </p:blipFill>
          <p:spPr>
            <a:xfrm>
              <a:off x="66142" y="0"/>
              <a:ext cx="927450" cy="4637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0" name="Shape 790"/>
          <p:cNvSpPr/>
          <p:nvPr/>
        </p:nvSpPr>
        <p:spPr>
          <a:xfrm>
            <a:off x="18143389" y="6951303"/>
            <a:ext cx="2525757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lnSpc>
                <a:spcPct val="90000"/>
              </a:lnSpc>
              <a:defRPr sz="1800"/>
            </a:pPr>
            <a:r>
              <a:rPr dirty="0"/>
              <a:t>Personal </a:t>
            </a:r>
            <a:br>
              <a:rPr dirty="0"/>
            </a:br>
            <a:r>
              <a:rPr dirty="0"/>
              <a:t>services</a:t>
            </a:r>
          </a:p>
        </p:txBody>
      </p:sp>
      <p:sp>
        <p:nvSpPr>
          <p:cNvPr id="791" name="Shape 791"/>
          <p:cNvSpPr/>
          <p:nvPr/>
        </p:nvSpPr>
        <p:spPr>
          <a:xfrm>
            <a:off x="15069462" y="4633386"/>
            <a:ext cx="5583601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lnSpc>
                <a:spcPct val="90000"/>
              </a:lnSpc>
              <a:defRPr sz="1800"/>
            </a:pPr>
            <a:r>
              <a:rPr dirty="0"/>
              <a:t>Geo-info </a:t>
            </a:r>
            <a:br>
              <a:rPr dirty="0"/>
            </a:br>
            <a:r>
              <a:rPr dirty="0"/>
              <a:t>services</a:t>
            </a:r>
          </a:p>
        </p:txBody>
      </p:sp>
      <p:sp>
        <p:nvSpPr>
          <p:cNvPr id="792" name="Shape 792"/>
          <p:cNvSpPr/>
          <p:nvPr/>
        </p:nvSpPr>
        <p:spPr>
          <a:xfrm>
            <a:off x="5514444" y="6954957"/>
            <a:ext cx="3246072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lnSpc>
                <a:spcPct val="90000"/>
              </a:lnSpc>
              <a:defRPr sz="1800"/>
            </a:pPr>
            <a:r>
              <a:rPr dirty="0"/>
              <a:t>Media</a:t>
            </a:r>
            <a:br>
              <a:rPr dirty="0"/>
            </a:br>
            <a:r>
              <a:rPr dirty="0"/>
              <a:t>services</a:t>
            </a:r>
          </a:p>
        </p:txBody>
      </p:sp>
      <p:grpSp>
        <p:nvGrpSpPr>
          <p:cNvPr id="795" name="Group 795"/>
          <p:cNvGrpSpPr/>
          <p:nvPr/>
        </p:nvGrpSpPr>
        <p:grpSpPr>
          <a:xfrm>
            <a:off x="20374082" y="7505884"/>
            <a:ext cx="1231819" cy="1072340"/>
            <a:chOff x="0" y="0"/>
            <a:chExt cx="1231818" cy="1072339"/>
          </a:xfrm>
        </p:grpSpPr>
        <p:sp>
          <p:nvSpPr>
            <p:cNvPr id="793" name="Shape 793"/>
            <p:cNvSpPr/>
            <p:nvPr/>
          </p:nvSpPr>
          <p:spPr>
            <a:xfrm>
              <a:off x="0" y="701499"/>
              <a:ext cx="123181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800"/>
              </a:lvl1pPr>
            </a:lstStyle>
            <a:p>
              <a:pPr lvl="0"/>
              <a:r>
                <a:t>Disk</a:t>
              </a:r>
            </a:p>
          </p:txBody>
        </p:sp>
        <p:pic>
          <p:nvPicPr>
            <p:cNvPr id="794" name="image64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78979" y="0"/>
              <a:ext cx="673861" cy="6738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98" name="Group 798"/>
          <p:cNvGrpSpPr/>
          <p:nvPr/>
        </p:nvGrpSpPr>
        <p:grpSpPr>
          <a:xfrm>
            <a:off x="21066807" y="6439905"/>
            <a:ext cx="1231819" cy="1076171"/>
            <a:chOff x="0" y="0"/>
            <a:chExt cx="1231818" cy="1076170"/>
          </a:xfrm>
        </p:grpSpPr>
        <p:sp>
          <p:nvSpPr>
            <p:cNvPr id="796" name="Shape 796"/>
            <p:cNvSpPr/>
            <p:nvPr/>
          </p:nvSpPr>
          <p:spPr>
            <a:xfrm>
              <a:off x="0" y="705330"/>
              <a:ext cx="123181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800"/>
              </a:lvl1pPr>
            </a:lstStyle>
            <a:p>
              <a:pPr lvl="0"/>
              <a:r>
                <a:t>Mail</a:t>
              </a:r>
            </a:p>
          </p:txBody>
        </p:sp>
        <p:pic>
          <p:nvPicPr>
            <p:cNvPr id="797" name="image65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83083" y="0"/>
              <a:ext cx="696137" cy="6961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01" name="Group 801"/>
          <p:cNvGrpSpPr/>
          <p:nvPr/>
        </p:nvGrpSpPr>
        <p:grpSpPr>
          <a:xfrm>
            <a:off x="20450899" y="5174505"/>
            <a:ext cx="1231819" cy="1066978"/>
            <a:chOff x="0" y="0"/>
            <a:chExt cx="1231818" cy="1066977"/>
          </a:xfrm>
        </p:grpSpPr>
        <p:sp>
          <p:nvSpPr>
            <p:cNvPr id="799" name="Shape 799"/>
            <p:cNvSpPr/>
            <p:nvPr/>
          </p:nvSpPr>
          <p:spPr>
            <a:xfrm>
              <a:off x="0" y="696137"/>
              <a:ext cx="123181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800"/>
              </a:lvl1pPr>
            </a:lstStyle>
            <a:p>
              <a:pPr lvl="0"/>
              <a:r>
                <a:t>Money</a:t>
              </a:r>
            </a:p>
          </p:txBody>
        </p:sp>
        <p:pic>
          <p:nvPicPr>
            <p:cNvPr id="800" name="image66.pn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80052" y="0"/>
              <a:ext cx="696137" cy="696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06" name="Group 806"/>
          <p:cNvGrpSpPr/>
          <p:nvPr/>
        </p:nvGrpSpPr>
        <p:grpSpPr>
          <a:xfrm>
            <a:off x="16251236" y="3534978"/>
            <a:ext cx="1715967" cy="1033768"/>
            <a:chOff x="0" y="0"/>
            <a:chExt cx="1715965" cy="1033766"/>
          </a:xfrm>
        </p:grpSpPr>
        <p:sp>
          <p:nvSpPr>
            <p:cNvPr id="802" name="Shape 802"/>
            <p:cNvSpPr/>
            <p:nvPr/>
          </p:nvSpPr>
          <p:spPr>
            <a:xfrm>
              <a:off x="0" y="662926"/>
              <a:ext cx="171596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800"/>
              </a:lvl1pPr>
            </a:lstStyle>
            <a:p>
              <a:pPr lvl="0"/>
              <a:r>
                <a:t>Public transport</a:t>
              </a:r>
            </a:p>
          </p:txBody>
        </p:sp>
        <p:grpSp>
          <p:nvGrpSpPr>
            <p:cNvPr id="805" name="Group 805"/>
            <p:cNvGrpSpPr/>
            <p:nvPr/>
          </p:nvGrpSpPr>
          <p:grpSpPr>
            <a:xfrm>
              <a:off x="490864" y="0"/>
              <a:ext cx="696137" cy="696136"/>
              <a:chOff x="0" y="0"/>
              <a:chExt cx="696135" cy="696135"/>
            </a:xfrm>
          </p:grpSpPr>
          <p:sp>
            <p:nvSpPr>
              <p:cNvPr id="803" name="Shape 803"/>
              <p:cNvSpPr/>
              <p:nvPr/>
            </p:nvSpPr>
            <p:spPr>
              <a:xfrm>
                <a:off x="0" y="0"/>
                <a:ext cx="696136" cy="69613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/>
              </a:p>
            </p:txBody>
          </p:sp>
          <p:pic>
            <p:nvPicPr>
              <p:cNvPr id="804" name="image67.png"/>
              <p:cNvPicPr/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696136" cy="6961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11" name="Group 811"/>
          <p:cNvGrpSpPr/>
          <p:nvPr/>
        </p:nvGrpSpPr>
        <p:grpSpPr>
          <a:xfrm>
            <a:off x="16632014" y="2375015"/>
            <a:ext cx="922082" cy="1167118"/>
            <a:chOff x="0" y="0"/>
            <a:chExt cx="922081" cy="1167116"/>
          </a:xfrm>
        </p:grpSpPr>
        <p:sp>
          <p:nvSpPr>
            <p:cNvPr id="807" name="Shape 807"/>
            <p:cNvSpPr/>
            <p:nvPr/>
          </p:nvSpPr>
          <p:spPr>
            <a:xfrm>
              <a:off x="0" y="796276"/>
              <a:ext cx="922082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800"/>
              </a:lvl1pPr>
            </a:lstStyle>
            <a:p>
              <a:pPr lvl="0"/>
              <a:r>
                <a:t>Maps</a:t>
              </a:r>
            </a:p>
          </p:txBody>
        </p:sp>
        <p:grpSp>
          <p:nvGrpSpPr>
            <p:cNvPr id="810" name="Group 810"/>
            <p:cNvGrpSpPr/>
            <p:nvPr/>
          </p:nvGrpSpPr>
          <p:grpSpPr>
            <a:xfrm>
              <a:off x="157736" y="0"/>
              <a:ext cx="696137" cy="696136"/>
              <a:chOff x="0" y="0"/>
              <a:chExt cx="696135" cy="696135"/>
            </a:xfrm>
          </p:grpSpPr>
          <p:sp>
            <p:nvSpPr>
              <p:cNvPr id="808" name="Shape 808"/>
              <p:cNvSpPr/>
              <p:nvPr/>
            </p:nvSpPr>
            <p:spPr>
              <a:xfrm>
                <a:off x="0" y="0"/>
                <a:ext cx="696136" cy="69613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/>
              </a:p>
            </p:txBody>
          </p:sp>
          <p:pic>
            <p:nvPicPr>
              <p:cNvPr id="809" name="image68.png"/>
              <p:cNvPicPr/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0"/>
                <a:ext cx="696136" cy="6961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14" name="Group 814"/>
          <p:cNvGrpSpPr/>
          <p:nvPr/>
        </p:nvGrpSpPr>
        <p:grpSpPr>
          <a:xfrm>
            <a:off x="15728413" y="1569258"/>
            <a:ext cx="1119136" cy="1167118"/>
            <a:chOff x="0" y="0"/>
            <a:chExt cx="1119134" cy="1167116"/>
          </a:xfrm>
        </p:grpSpPr>
        <p:sp>
          <p:nvSpPr>
            <p:cNvPr id="812" name="Shape 812"/>
            <p:cNvSpPr/>
            <p:nvPr/>
          </p:nvSpPr>
          <p:spPr>
            <a:xfrm>
              <a:off x="0" y="796276"/>
              <a:ext cx="111913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800"/>
              </a:lvl1pPr>
            </a:lstStyle>
            <a:p>
              <a:pPr lvl="0"/>
              <a:r>
                <a:t>Navigator</a:t>
              </a:r>
            </a:p>
          </p:txBody>
        </p:sp>
        <p:pic>
          <p:nvPicPr>
            <p:cNvPr id="813" name="image69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20370" y="0"/>
              <a:ext cx="696137" cy="6961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17" name="Group 817"/>
          <p:cNvGrpSpPr/>
          <p:nvPr/>
        </p:nvGrpSpPr>
        <p:grpSpPr>
          <a:xfrm>
            <a:off x="14718434" y="1876554"/>
            <a:ext cx="922082" cy="1168675"/>
            <a:chOff x="0" y="0"/>
            <a:chExt cx="922081" cy="1168674"/>
          </a:xfrm>
        </p:grpSpPr>
        <p:pic>
          <p:nvPicPr>
            <p:cNvPr id="815" name="image70.png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71746" y="0"/>
              <a:ext cx="696137" cy="6961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16" name="Shape 816"/>
            <p:cNvSpPr/>
            <p:nvPr/>
          </p:nvSpPr>
          <p:spPr>
            <a:xfrm>
              <a:off x="0" y="797834"/>
              <a:ext cx="922082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800"/>
              </a:lvl1pPr>
            </a:lstStyle>
            <a:p>
              <a:pPr lvl="0"/>
              <a:r>
                <a:t>Taxi</a:t>
              </a:r>
            </a:p>
          </p:txBody>
        </p:sp>
      </p:grpSp>
      <p:grpSp>
        <p:nvGrpSpPr>
          <p:cNvPr id="820" name="Group 820"/>
          <p:cNvGrpSpPr/>
          <p:nvPr/>
        </p:nvGrpSpPr>
        <p:grpSpPr>
          <a:xfrm>
            <a:off x="3292504" y="7455788"/>
            <a:ext cx="1231820" cy="1056601"/>
            <a:chOff x="0" y="0"/>
            <a:chExt cx="1231818" cy="1056599"/>
          </a:xfrm>
        </p:grpSpPr>
        <p:sp>
          <p:nvSpPr>
            <p:cNvPr id="818" name="Shape 818"/>
            <p:cNvSpPr/>
            <p:nvPr/>
          </p:nvSpPr>
          <p:spPr>
            <a:xfrm>
              <a:off x="0" y="685759"/>
              <a:ext cx="123181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800"/>
              </a:lvl1pPr>
            </a:lstStyle>
            <a:p>
              <a:pPr lvl="0"/>
              <a:r>
                <a:t>Music</a:t>
              </a:r>
            </a:p>
          </p:txBody>
        </p:sp>
        <p:pic>
          <p:nvPicPr>
            <p:cNvPr id="819" name="image71.png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68352" y="0"/>
              <a:ext cx="696137" cy="6961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23" name="Group 823"/>
          <p:cNvGrpSpPr/>
          <p:nvPr/>
        </p:nvGrpSpPr>
        <p:grpSpPr>
          <a:xfrm>
            <a:off x="3403339" y="5046629"/>
            <a:ext cx="1231819" cy="1225403"/>
            <a:chOff x="0" y="0"/>
            <a:chExt cx="1231818" cy="1225401"/>
          </a:xfrm>
        </p:grpSpPr>
        <p:sp>
          <p:nvSpPr>
            <p:cNvPr id="821" name="Shape 821"/>
            <p:cNvSpPr/>
            <p:nvPr/>
          </p:nvSpPr>
          <p:spPr>
            <a:xfrm>
              <a:off x="0" y="854561"/>
              <a:ext cx="123181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800"/>
              </a:lvl1pPr>
            </a:lstStyle>
            <a:p>
              <a:pPr lvl="0"/>
              <a:r>
                <a:t>Afisha</a:t>
              </a:r>
            </a:p>
          </p:txBody>
        </p:sp>
        <p:pic>
          <p:nvPicPr>
            <p:cNvPr id="822" name="image60.png"/>
            <p:cNvPicPr/>
            <p:nvPr/>
          </p:nvPicPr>
          <p:blipFill>
            <a:blip r:embed="rId3">
              <a:extLst/>
            </a:blip>
            <a:srcRect l="51560" t="46583" r="41036" b="45818"/>
            <a:stretch>
              <a:fillRect/>
            </a:stretch>
          </p:blipFill>
          <p:spPr>
            <a:xfrm>
              <a:off x="109707" y="0"/>
              <a:ext cx="977697" cy="911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26" name="Group 826"/>
          <p:cNvGrpSpPr/>
          <p:nvPr/>
        </p:nvGrpSpPr>
        <p:grpSpPr>
          <a:xfrm>
            <a:off x="2547739" y="6226123"/>
            <a:ext cx="1231819" cy="1125207"/>
            <a:chOff x="0" y="0"/>
            <a:chExt cx="1231818" cy="1125206"/>
          </a:xfrm>
        </p:grpSpPr>
        <p:sp>
          <p:nvSpPr>
            <p:cNvPr id="824" name="Shape 824"/>
            <p:cNvSpPr/>
            <p:nvPr/>
          </p:nvSpPr>
          <p:spPr>
            <a:xfrm>
              <a:off x="0" y="754366"/>
              <a:ext cx="123181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800"/>
              </a:lvl1pPr>
            </a:lstStyle>
            <a:p>
              <a:pPr lvl="0"/>
              <a:r>
                <a:t>Kinopoisk</a:t>
              </a:r>
            </a:p>
          </p:txBody>
        </p:sp>
        <p:pic>
          <p:nvPicPr>
            <p:cNvPr id="825" name="image60.png"/>
            <p:cNvPicPr/>
            <p:nvPr/>
          </p:nvPicPr>
          <p:blipFill>
            <a:blip r:embed="rId3">
              <a:extLst/>
            </a:blip>
            <a:srcRect l="60711" t="47868" r="32751" b="45888"/>
            <a:stretch>
              <a:fillRect/>
            </a:stretch>
          </p:blipFill>
          <p:spPr>
            <a:xfrm>
              <a:off x="181895" y="0"/>
              <a:ext cx="866538" cy="7520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29" name="Group 829"/>
          <p:cNvGrpSpPr/>
          <p:nvPr/>
        </p:nvGrpSpPr>
        <p:grpSpPr>
          <a:xfrm>
            <a:off x="6163447" y="2129329"/>
            <a:ext cx="1172209" cy="1207582"/>
            <a:chOff x="0" y="0"/>
            <a:chExt cx="1172208" cy="1207580"/>
          </a:xfrm>
        </p:grpSpPr>
        <p:sp>
          <p:nvSpPr>
            <p:cNvPr id="827" name="Shape 827"/>
            <p:cNvSpPr/>
            <p:nvPr/>
          </p:nvSpPr>
          <p:spPr>
            <a:xfrm>
              <a:off x="0" y="836740"/>
              <a:ext cx="117220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800"/>
              </a:lvl1pPr>
            </a:lstStyle>
            <a:p>
              <a:pPr lvl="0"/>
              <a:r>
                <a:t>News</a:t>
              </a:r>
            </a:p>
          </p:txBody>
        </p:sp>
        <p:pic>
          <p:nvPicPr>
            <p:cNvPr id="828" name="image72.png"/>
            <p:cNvPicPr/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211273" y="0"/>
              <a:ext cx="879852" cy="8441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34" name="Group 834"/>
          <p:cNvGrpSpPr/>
          <p:nvPr/>
        </p:nvGrpSpPr>
        <p:grpSpPr>
          <a:xfrm>
            <a:off x="8050510" y="1525617"/>
            <a:ext cx="1979179" cy="1312046"/>
            <a:chOff x="0" y="0"/>
            <a:chExt cx="1979178" cy="1312045"/>
          </a:xfrm>
        </p:grpSpPr>
        <p:sp>
          <p:nvSpPr>
            <p:cNvPr id="830" name="Shape 830"/>
            <p:cNvSpPr/>
            <p:nvPr/>
          </p:nvSpPr>
          <p:spPr>
            <a:xfrm>
              <a:off x="0" y="1035046"/>
              <a:ext cx="1979178" cy="27699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800"/>
              </a:lvl1pPr>
            </a:lstStyle>
            <a:p>
              <a:pPr lvl="0"/>
              <a:r>
                <a:t>Real estate</a:t>
              </a:r>
            </a:p>
          </p:txBody>
        </p:sp>
        <p:grpSp>
          <p:nvGrpSpPr>
            <p:cNvPr id="833" name="Group 833"/>
            <p:cNvGrpSpPr/>
            <p:nvPr/>
          </p:nvGrpSpPr>
          <p:grpSpPr>
            <a:xfrm>
              <a:off x="413574" y="0"/>
              <a:ext cx="1125676" cy="975972"/>
              <a:chOff x="0" y="0"/>
              <a:chExt cx="1125675" cy="975971"/>
            </a:xfrm>
          </p:grpSpPr>
          <p:sp>
            <p:nvSpPr>
              <p:cNvPr id="831" name="Shape 831"/>
              <p:cNvSpPr/>
              <p:nvPr/>
            </p:nvSpPr>
            <p:spPr>
              <a:xfrm>
                <a:off x="0" y="0"/>
                <a:ext cx="1125676" cy="97597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/>
              </a:p>
            </p:txBody>
          </p:sp>
          <p:pic>
            <p:nvPicPr>
              <p:cNvPr id="832" name="image60.png"/>
              <p:cNvPicPr/>
              <p:nvPr/>
            </p:nvPicPr>
            <p:blipFill>
              <a:blip r:embed="rId3">
                <a:extLst/>
              </a:blip>
              <a:srcRect l="79874" t="29172" r="13588" b="64583"/>
              <a:stretch>
                <a:fillRect/>
              </a:stretch>
            </p:blipFill>
            <p:spPr>
              <a:xfrm>
                <a:off x="0" y="0"/>
                <a:ext cx="1125676" cy="9759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37" name="Group 837"/>
          <p:cNvGrpSpPr/>
          <p:nvPr/>
        </p:nvGrpSpPr>
        <p:grpSpPr>
          <a:xfrm>
            <a:off x="7135419" y="1513130"/>
            <a:ext cx="1182456" cy="1207581"/>
            <a:chOff x="0" y="0"/>
            <a:chExt cx="1182454" cy="1207580"/>
          </a:xfrm>
        </p:grpSpPr>
        <p:sp>
          <p:nvSpPr>
            <p:cNvPr id="835" name="Shape 835"/>
            <p:cNvSpPr/>
            <p:nvPr/>
          </p:nvSpPr>
          <p:spPr>
            <a:xfrm>
              <a:off x="0" y="836740"/>
              <a:ext cx="118245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800"/>
              </a:lvl1pPr>
            </a:lstStyle>
            <a:p>
              <a:pPr lvl="0"/>
              <a:r>
                <a:t>Market</a:t>
              </a:r>
            </a:p>
          </p:txBody>
        </p:sp>
        <p:pic>
          <p:nvPicPr>
            <p:cNvPr id="836" name="image73.png"/>
            <p:cNvPicPr/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85507" y="0"/>
              <a:ext cx="892709" cy="8414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42" name="Group 842"/>
          <p:cNvGrpSpPr/>
          <p:nvPr/>
        </p:nvGrpSpPr>
        <p:grpSpPr>
          <a:xfrm>
            <a:off x="5674375" y="10513636"/>
            <a:ext cx="1193194" cy="880700"/>
            <a:chOff x="0" y="0"/>
            <a:chExt cx="1193192" cy="880699"/>
          </a:xfrm>
        </p:grpSpPr>
        <p:sp>
          <p:nvSpPr>
            <p:cNvPr id="838" name="Shape 838"/>
            <p:cNvSpPr/>
            <p:nvPr/>
          </p:nvSpPr>
          <p:spPr>
            <a:xfrm>
              <a:off x="0" y="603700"/>
              <a:ext cx="1193192" cy="27699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800"/>
              </a:lvl1pPr>
            </a:lstStyle>
            <a:p>
              <a:pPr lvl="0"/>
              <a:r>
                <a:t>Browser</a:t>
              </a:r>
            </a:p>
          </p:txBody>
        </p:sp>
        <p:grpSp>
          <p:nvGrpSpPr>
            <p:cNvPr id="841" name="Group 841"/>
            <p:cNvGrpSpPr/>
            <p:nvPr/>
          </p:nvGrpSpPr>
          <p:grpSpPr>
            <a:xfrm>
              <a:off x="238082" y="0"/>
              <a:ext cx="544084" cy="585559"/>
              <a:chOff x="0" y="0"/>
              <a:chExt cx="544083" cy="585558"/>
            </a:xfrm>
          </p:grpSpPr>
          <p:sp>
            <p:nvSpPr>
              <p:cNvPr id="839" name="Shape 839"/>
              <p:cNvSpPr/>
              <p:nvPr/>
            </p:nvSpPr>
            <p:spPr>
              <a:xfrm>
                <a:off x="0" y="0"/>
                <a:ext cx="544084" cy="58555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/>
              </a:p>
            </p:txBody>
          </p:sp>
          <p:pic>
            <p:nvPicPr>
              <p:cNvPr id="840" name="image74.png"/>
              <p:cNvPicPr/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0" y="0"/>
                <a:ext cx="544084" cy="5855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45" name="Group 845"/>
          <p:cNvGrpSpPr/>
          <p:nvPr/>
        </p:nvGrpSpPr>
        <p:grpSpPr>
          <a:xfrm>
            <a:off x="6784319" y="10609158"/>
            <a:ext cx="1193194" cy="1315104"/>
            <a:chOff x="0" y="0"/>
            <a:chExt cx="1193192" cy="1315103"/>
          </a:xfrm>
        </p:grpSpPr>
        <p:sp>
          <p:nvSpPr>
            <p:cNvPr id="843" name="Shape 843"/>
            <p:cNvSpPr/>
            <p:nvPr/>
          </p:nvSpPr>
          <p:spPr>
            <a:xfrm>
              <a:off x="0" y="761105"/>
              <a:ext cx="1193192" cy="55399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800"/>
              </a:lvl1pPr>
            </a:lstStyle>
            <a:p>
              <a:pPr lvl="0"/>
              <a:r>
                <a:t>Punto-Switcher</a:t>
              </a:r>
            </a:p>
          </p:txBody>
        </p:sp>
        <p:pic>
          <p:nvPicPr>
            <p:cNvPr id="844" name="image75.png"/>
            <p:cNvPicPr/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203823" y="0"/>
              <a:ext cx="657318" cy="7430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48" name="Group 848"/>
          <p:cNvGrpSpPr/>
          <p:nvPr/>
        </p:nvGrpSpPr>
        <p:grpSpPr>
          <a:xfrm>
            <a:off x="5337184" y="9061686"/>
            <a:ext cx="1193194" cy="1069842"/>
            <a:chOff x="0" y="0"/>
            <a:chExt cx="1193192" cy="1069841"/>
          </a:xfrm>
        </p:grpSpPr>
        <p:sp>
          <p:nvSpPr>
            <p:cNvPr id="846" name="Shape 846"/>
            <p:cNvSpPr/>
            <p:nvPr/>
          </p:nvSpPr>
          <p:spPr>
            <a:xfrm>
              <a:off x="0" y="792842"/>
              <a:ext cx="1193192" cy="27699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800"/>
              </a:lvl1pPr>
            </a:lstStyle>
            <a:p>
              <a:pPr lvl="0"/>
              <a:r>
                <a:t>Elements</a:t>
              </a:r>
            </a:p>
          </p:txBody>
        </p:sp>
        <p:pic>
          <p:nvPicPr>
            <p:cNvPr id="847" name="image76.jpg"/>
            <p:cNvPicPr/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223956" y="0"/>
              <a:ext cx="704045" cy="792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49" name="Shape 849"/>
          <p:cNvSpPr/>
          <p:nvPr/>
        </p:nvSpPr>
        <p:spPr>
          <a:xfrm>
            <a:off x="7937226" y="3353871"/>
            <a:ext cx="288001" cy="28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solidFill/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0" name="Shape 850"/>
          <p:cNvSpPr/>
          <p:nvPr/>
        </p:nvSpPr>
        <p:spPr>
          <a:xfrm>
            <a:off x="4640274" y="6692477"/>
            <a:ext cx="288001" cy="288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solidFill/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1" name="Shape 851"/>
          <p:cNvSpPr/>
          <p:nvPr/>
        </p:nvSpPr>
        <p:spPr>
          <a:xfrm>
            <a:off x="20230083" y="6692477"/>
            <a:ext cx="288001" cy="288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solidFill/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2" name="Shape 852"/>
          <p:cNvSpPr/>
          <p:nvPr/>
        </p:nvSpPr>
        <p:spPr>
          <a:xfrm>
            <a:off x="15815435" y="3351079"/>
            <a:ext cx="288001" cy="28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solidFill/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3" name="Shape 853"/>
          <p:cNvSpPr/>
          <p:nvPr/>
        </p:nvSpPr>
        <p:spPr>
          <a:xfrm>
            <a:off x="7000268" y="9639292"/>
            <a:ext cx="288001" cy="28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solidFill/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4" name="Shape 854"/>
          <p:cNvSpPr/>
          <p:nvPr/>
        </p:nvSpPr>
        <p:spPr>
          <a:xfrm>
            <a:off x="16961388" y="9636500"/>
            <a:ext cx="288001" cy="28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solidFill/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5" name="Shape 855"/>
          <p:cNvSpPr/>
          <p:nvPr/>
        </p:nvSpPr>
        <p:spPr>
          <a:xfrm>
            <a:off x="4928275" y="6836478"/>
            <a:ext cx="4222889" cy="1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56" name="Shape 856"/>
          <p:cNvSpPr/>
          <p:nvPr/>
        </p:nvSpPr>
        <p:spPr>
          <a:xfrm>
            <a:off x="15586316" y="6836478"/>
            <a:ext cx="4638170" cy="1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57" name="Shape 857"/>
          <p:cNvSpPr/>
          <p:nvPr/>
        </p:nvSpPr>
        <p:spPr>
          <a:xfrm flipV="1">
            <a:off x="14274402" y="3596902"/>
            <a:ext cx="1583210" cy="1489365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58" name="Shape 858"/>
          <p:cNvSpPr/>
          <p:nvPr/>
        </p:nvSpPr>
        <p:spPr>
          <a:xfrm flipV="1">
            <a:off x="7260412" y="8016234"/>
            <a:ext cx="1752024" cy="1648175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59" name="Shape 859"/>
          <p:cNvSpPr/>
          <p:nvPr/>
        </p:nvSpPr>
        <p:spPr>
          <a:xfrm flipH="1" flipV="1">
            <a:off x="15420358" y="8158997"/>
            <a:ext cx="1600266" cy="1505410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60" name="Shape 860"/>
          <p:cNvSpPr/>
          <p:nvPr/>
        </p:nvSpPr>
        <p:spPr>
          <a:xfrm flipH="1" flipV="1">
            <a:off x="8175478" y="3615307"/>
            <a:ext cx="1878448" cy="1636387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61" name="Shape 861"/>
          <p:cNvSpPr/>
          <p:nvPr/>
        </p:nvSpPr>
        <p:spPr>
          <a:xfrm>
            <a:off x="20510129" y="6842314"/>
            <a:ext cx="672792" cy="1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62" name="Shape 862"/>
          <p:cNvSpPr/>
          <p:nvPr/>
        </p:nvSpPr>
        <p:spPr>
          <a:xfrm flipV="1">
            <a:off x="20423742" y="6268895"/>
            <a:ext cx="309721" cy="430369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63" name="Shape 863"/>
          <p:cNvSpPr/>
          <p:nvPr/>
        </p:nvSpPr>
        <p:spPr>
          <a:xfrm flipH="1" flipV="1">
            <a:off x="20425993" y="7021239"/>
            <a:ext cx="309721" cy="430369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64" name="Shape 864"/>
          <p:cNvSpPr/>
          <p:nvPr/>
        </p:nvSpPr>
        <p:spPr>
          <a:xfrm flipH="1">
            <a:off x="3971510" y="6832789"/>
            <a:ext cx="672792" cy="1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65" name="Shape 865"/>
          <p:cNvSpPr/>
          <p:nvPr/>
        </p:nvSpPr>
        <p:spPr>
          <a:xfrm flipH="1" flipV="1">
            <a:off x="4420970" y="6259370"/>
            <a:ext cx="309721" cy="430369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66" name="Shape 866"/>
          <p:cNvSpPr/>
          <p:nvPr/>
        </p:nvSpPr>
        <p:spPr>
          <a:xfrm flipV="1">
            <a:off x="4418719" y="7011714"/>
            <a:ext cx="309721" cy="430369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67" name="Shape 867"/>
          <p:cNvSpPr/>
          <p:nvPr/>
        </p:nvSpPr>
        <p:spPr>
          <a:xfrm flipH="1">
            <a:off x="6572414" y="9889420"/>
            <a:ext cx="481431" cy="469973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68" name="Shape 868"/>
          <p:cNvSpPr/>
          <p:nvPr/>
        </p:nvSpPr>
        <p:spPr>
          <a:xfrm flipH="1" flipV="1">
            <a:off x="6493920" y="9634923"/>
            <a:ext cx="522257" cy="91608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69" name="Shape 869"/>
          <p:cNvSpPr/>
          <p:nvPr/>
        </p:nvSpPr>
        <p:spPr>
          <a:xfrm flipH="1" flipV="1">
            <a:off x="7239477" y="9958499"/>
            <a:ext cx="79004" cy="524312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70" name="Shape 870"/>
          <p:cNvSpPr/>
          <p:nvPr/>
        </p:nvSpPr>
        <p:spPr>
          <a:xfrm flipH="1" flipV="1">
            <a:off x="7952919" y="2841657"/>
            <a:ext cx="79004" cy="524312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71" name="Shape 871"/>
          <p:cNvSpPr/>
          <p:nvPr/>
        </p:nvSpPr>
        <p:spPr>
          <a:xfrm flipV="1">
            <a:off x="8169715" y="2972587"/>
            <a:ext cx="370243" cy="414100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72" name="Shape 872"/>
          <p:cNvSpPr/>
          <p:nvPr/>
        </p:nvSpPr>
        <p:spPr>
          <a:xfrm flipH="1" flipV="1">
            <a:off x="7489048" y="3193575"/>
            <a:ext cx="456710" cy="269370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73" name="Shape 873"/>
          <p:cNvSpPr/>
          <p:nvPr/>
        </p:nvSpPr>
        <p:spPr>
          <a:xfrm flipH="1">
            <a:off x="7434458" y="3583971"/>
            <a:ext cx="522522" cy="188491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74" name="Shape 874"/>
          <p:cNvSpPr/>
          <p:nvPr/>
        </p:nvSpPr>
        <p:spPr>
          <a:xfrm flipV="1">
            <a:off x="16002490" y="2822607"/>
            <a:ext cx="79004" cy="524312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75" name="Shape 875"/>
          <p:cNvSpPr/>
          <p:nvPr/>
        </p:nvSpPr>
        <p:spPr>
          <a:xfrm flipH="1" flipV="1">
            <a:off x="15494457" y="2953537"/>
            <a:ext cx="370243" cy="414100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76" name="Shape 876"/>
          <p:cNvSpPr/>
          <p:nvPr/>
        </p:nvSpPr>
        <p:spPr>
          <a:xfrm flipV="1">
            <a:off x="16074139" y="3160011"/>
            <a:ext cx="456710" cy="269370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77" name="Shape 877"/>
          <p:cNvSpPr/>
          <p:nvPr/>
        </p:nvSpPr>
        <p:spPr>
          <a:xfrm>
            <a:off x="16106462" y="3579434"/>
            <a:ext cx="522522" cy="188492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78" name="Shape 878"/>
          <p:cNvSpPr/>
          <p:nvPr/>
        </p:nvSpPr>
        <p:spPr>
          <a:xfrm>
            <a:off x="17246414" y="9867506"/>
            <a:ext cx="485859" cy="212333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79" name="Shape 879"/>
          <p:cNvSpPr/>
          <p:nvPr/>
        </p:nvSpPr>
        <p:spPr>
          <a:xfrm flipV="1">
            <a:off x="17262154" y="9478936"/>
            <a:ext cx="495981" cy="250123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80" name="Shape 880"/>
          <p:cNvSpPr/>
          <p:nvPr/>
        </p:nvSpPr>
        <p:spPr>
          <a:xfrm>
            <a:off x="17148183" y="9915308"/>
            <a:ext cx="141650" cy="510959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81" name="Shape 881"/>
          <p:cNvSpPr/>
          <p:nvPr/>
        </p:nvSpPr>
        <p:spPr>
          <a:xfrm flipH="1">
            <a:off x="16677274" y="9907591"/>
            <a:ext cx="317609" cy="455723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82" name="Shape 882"/>
          <p:cNvSpPr/>
          <p:nvPr/>
        </p:nvSpPr>
        <p:spPr>
          <a:xfrm flipV="1">
            <a:off x="12196763" y="8019162"/>
            <a:ext cx="1" cy="1617338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83" name="Shape 883"/>
          <p:cNvSpPr/>
          <p:nvPr/>
        </p:nvSpPr>
        <p:spPr>
          <a:xfrm>
            <a:off x="12052762" y="9636500"/>
            <a:ext cx="288001" cy="28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solidFill/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84" name="Shape 884"/>
          <p:cNvSpPr/>
          <p:nvPr/>
        </p:nvSpPr>
        <p:spPr>
          <a:xfrm flipH="1">
            <a:off x="11854656" y="9863838"/>
            <a:ext cx="235183" cy="526922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sp>
        <p:nvSpPr>
          <p:cNvPr id="885" name="Shape 885"/>
          <p:cNvSpPr/>
          <p:nvPr/>
        </p:nvSpPr>
        <p:spPr>
          <a:xfrm>
            <a:off x="12308245" y="9887299"/>
            <a:ext cx="235183" cy="526922"/>
          </a:xfrm>
          <a:prstGeom prst="line">
            <a:avLst/>
          </a:prstGeom>
          <a:ln w="6350">
            <a:solidFill/>
            <a:miter/>
          </a:ln>
        </p:spPr>
        <p:txBody>
          <a:bodyPr lIns="0" tIns="0" rIns="0" bIns="0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/>
          </a:p>
        </p:txBody>
      </p:sp>
      <p:grpSp>
        <p:nvGrpSpPr>
          <p:cNvPr id="888" name="Group 888"/>
          <p:cNvGrpSpPr/>
          <p:nvPr/>
        </p:nvGrpSpPr>
        <p:grpSpPr>
          <a:xfrm>
            <a:off x="12331057" y="10481097"/>
            <a:ext cx="1081644" cy="890674"/>
            <a:chOff x="0" y="0"/>
            <a:chExt cx="1081642" cy="890673"/>
          </a:xfrm>
        </p:grpSpPr>
        <p:sp>
          <p:nvSpPr>
            <p:cNvPr id="886" name="Shape 886"/>
            <p:cNvSpPr/>
            <p:nvPr/>
          </p:nvSpPr>
          <p:spPr>
            <a:xfrm>
              <a:off x="0" y="519832"/>
              <a:ext cx="1081643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800"/>
              </a:lvl1pPr>
            </a:lstStyle>
            <a:p>
              <a:pPr lvl="0"/>
              <a:r>
                <a:t>Metrica</a:t>
              </a:r>
            </a:p>
          </p:txBody>
        </p:sp>
        <p:pic>
          <p:nvPicPr>
            <p:cNvPr id="887" name="image60.png"/>
            <p:cNvPicPr/>
            <p:nvPr/>
          </p:nvPicPr>
          <p:blipFill>
            <a:blip r:embed="rId3">
              <a:extLst/>
            </a:blip>
            <a:srcRect l="29929" t="67896" r="61416" b="27342"/>
            <a:stretch>
              <a:fillRect/>
            </a:stretch>
          </p:blipFill>
          <p:spPr>
            <a:xfrm>
              <a:off x="66142" y="0"/>
              <a:ext cx="927450" cy="4637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89" name="Shape 889"/>
          <p:cNvSpPr/>
          <p:nvPr/>
        </p:nvSpPr>
        <p:spPr>
          <a:xfrm>
            <a:off x="11305463" y="11000932"/>
            <a:ext cx="823998" cy="2769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800"/>
            </a:lvl1pPr>
          </a:lstStyle>
          <a:p>
            <a:pPr lvl="0"/>
            <a:r>
              <a:rPr dirty="0"/>
              <a:t>APIs</a:t>
            </a:r>
          </a:p>
        </p:txBody>
      </p:sp>
      <p:sp>
        <p:nvSpPr>
          <p:cNvPr id="890" name="Shape 890"/>
          <p:cNvSpPr/>
          <p:nvPr/>
        </p:nvSpPr>
        <p:spPr>
          <a:xfrm>
            <a:off x="10760715" y="11592368"/>
            <a:ext cx="3213817" cy="341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</a:lvl1pPr>
          </a:lstStyle>
          <a:p>
            <a:pPr lvl="0">
              <a:defRPr sz="1800"/>
            </a:pPr>
            <a:r>
              <a:rPr dirty="0"/>
              <a:t>For developers</a:t>
            </a:r>
          </a:p>
        </p:txBody>
      </p:sp>
    </p:spTree>
    <p:extLst>
      <p:ext uri="{BB962C8B-B14F-4D97-AF65-F5344CB8AC3E}">
        <p14:creationId xmlns:p14="http://schemas.microsoft.com/office/powerpoint/2010/main" val="2643994286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fill="hold"/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fill="hold"/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fill="hold"/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6000"/>
                            </p:stCondLst>
                            <p:childTnLst>
                              <p:par>
                                <p:cTn id="1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500"/>
                            </p:stCondLst>
                            <p:childTnLst>
                              <p:par>
                                <p:cTn id="1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7000"/>
                            </p:stCondLst>
                            <p:childTnLst>
                              <p:par>
                                <p:cTn id="1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0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3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7" fill="hold"/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0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7500"/>
                            </p:stCondLst>
                            <p:childTnLst>
                              <p:par>
                                <p:cTn id="1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5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9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2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8500"/>
                            </p:stCondLst>
                            <p:childTnLst>
                              <p:par>
                                <p:cTn id="1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6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7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9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3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4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6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1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3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9000"/>
                            </p:stCondLst>
                            <p:childTnLst>
                              <p:par>
                                <p:cTn id="2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8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9"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2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3"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5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9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0"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2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6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7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9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3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4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6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" grpId="0" animBg="1" advAuto="0"/>
      <p:bldP spid="777" grpId="0" animBg="1" advAuto="0"/>
      <p:bldP spid="778" grpId="0" animBg="1" advAuto="0"/>
      <p:bldP spid="779" grpId="0" animBg="1" advAuto="0"/>
      <p:bldP spid="780" grpId="0" animBg="1" advAuto="0"/>
      <p:bldP spid="783" grpId="0" animBg="1" advAuto="0"/>
      <p:bldP spid="786" grpId="0" animBg="1" advAuto="0"/>
      <p:bldP spid="789" grpId="0" animBg="1" advAuto="0"/>
      <p:bldP spid="790" grpId="0" animBg="1" advAuto="0"/>
      <p:bldP spid="791" grpId="0" animBg="1" advAuto="0"/>
      <p:bldP spid="792" grpId="0" animBg="1" advAuto="0"/>
      <p:bldP spid="795" grpId="0" animBg="1" advAuto="0"/>
      <p:bldP spid="798" grpId="0" animBg="1" advAuto="0"/>
      <p:bldP spid="801" grpId="0" animBg="1" advAuto="0"/>
      <p:bldP spid="806" grpId="0" animBg="1" advAuto="0"/>
      <p:bldP spid="811" grpId="0" animBg="1" advAuto="0"/>
      <p:bldP spid="814" grpId="0" animBg="1" advAuto="0"/>
      <p:bldP spid="817" grpId="0" animBg="1" advAuto="0"/>
      <p:bldP spid="820" grpId="0" animBg="1" advAuto="0"/>
      <p:bldP spid="823" grpId="0" animBg="1" advAuto="0"/>
      <p:bldP spid="826" grpId="0" animBg="1" advAuto="0"/>
      <p:bldP spid="829" grpId="0" animBg="1" advAuto="0"/>
      <p:bldP spid="834" grpId="0" animBg="1" advAuto="0"/>
      <p:bldP spid="837" grpId="0" animBg="1" advAuto="0"/>
      <p:bldP spid="842" grpId="0" animBg="1" advAuto="0"/>
      <p:bldP spid="845" grpId="0" animBg="1" advAuto="0"/>
      <p:bldP spid="848" grpId="0" animBg="1" advAuto="0"/>
      <p:bldP spid="849" grpId="0" animBg="1" advAuto="0"/>
      <p:bldP spid="850" grpId="0" animBg="1" advAuto="0"/>
      <p:bldP spid="851" grpId="0" animBg="1" advAuto="0"/>
      <p:bldP spid="852" grpId="0" animBg="1" advAuto="0"/>
      <p:bldP spid="853" grpId="0" animBg="1" advAuto="0"/>
      <p:bldP spid="854" grpId="0" animBg="1" advAuto="0"/>
      <p:bldP spid="855" grpId="0" animBg="1" advAuto="0"/>
      <p:bldP spid="856" grpId="0" animBg="1" advAuto="0"/>
      <p:bldP spid="857" grpId="0" animBg="1" advAuto="0"/>
      <p:bldP spid="858" grpId="0" animBg="1" advAuto="0"/>
      <p:bldP spid="859" grpId="0" animBg="1" advAuto="0"/>
      <p:bldP spid="860" grpId="0" animBg="1" advAuto="0"/>
      <p:bldP spid="861" grpId="0" animBg="1" advAuto="0"/>
      <p:bldP spid="862" grpId="0" animBg="1" advAuto="0"/>
      <p:bldP spid="863" grpId="0" animBg="1" advAuto="0"/>
      <p:bldP spid="864" grpId="0" animBg="1" advAuto="0"/>
      <p:bldP spid="865" grpId="0" animBg="1" advAuto="0"/>
      <p:bldP spid="866" grpId="0" animBg="1" advAuto="0"/>
      <p:bldP spid="867" grpId="0" animBg="1" advAuto="0"/>
      <p:bldP spid="868" grpId="0" animBg="1" advAuto="0"/>
      <p:bldP spid="869" grpId="0" animBg="1" advAuto="0"/>
      <p:bldP spid="870" grpId="0" animBg="1" advAuto="0"/>
      <p:bldP spid="871" grpId="0" animBg="1" advAuto="0"/>
      <p:bldP spid="872" grpId="0" animBg="1" advAuto="0"/>
      <p:bldP spid="873" grpId="0" animBg="1" advAuto="0"/>
      <p:bldP spid="874" grpId="0" animBg="1" advAuto="0"/>
      <p:bldP spid="875" grpId="0" animBg="1" advAuto="0"/>
      <p:bldP spid="876" grpId="0" animBg="1" advAuto="0"/>
      <p:bldP spid="877" grpId="0" animBg="1" advAuto="0"/>
      <p:bldP spid="878" grpId="0" animBg="1" advAuto="0"/>
      <p:bldP spid="879" grpId="0" animBg="1" advAuto="0"/>
      <p:bldP spid="880" grpId="0" animBg="1" advAuto="0"/>
      <p:bldP spid="881" grpId="0" animBg="1" advAuto="0"/>
      <p:bldP spid="882" grpId="0" animBg="1" advAuto="0"/>
      <p:bldP spid="883" grpId="0" animBg="1" advAuto="0"/>
      <p:bldP spid="884" grpId="0" animBg="1" advAuto="0"/>
      <p:bldP spid="885" grpId="0" animBg="1" advAuto="0"/>
      <p:bldP spid="888" grpId="0" animBg="1" advAuto="0"/>
      <p:bldP spid="889" grpId="0" animBg="1" advAuto="0"/>
      <p:bldP spid="890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30081"/>
          <a:stretch/>
        </p:blipFill>
        <p:spPr>
          <a:xfrm>
            <a:off x="11159332" y="0"/>
            <a:ext cx="13223081" cy="13716000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4</a:t>
            </a:fld>
            <a:endParaRPr lang="ru-RU"/>
          </a:p>
        </p:txBody>
      </p:sp>
      <p:pic>
        <p:nvPicPr>
          <p:cNvPr id="5" name="Picture Placeholder 4" descr="hand-top-white-old-large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" r="32058"/>
          <a:stretch/>
        </p:blipFill>
        <p:spPr>
          <a:xfrm>
            <a:off x="-1513994" y="-546411"/>
            <a:ext cx="12690000" cy="14278109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337779" y="919163"/>
            <a:ext cx="4680520" cy="2050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1pPr>
            <a:lvl2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2pPr>
            <a:lvl3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3pPr>
            <a:lvl4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4pPr>
            <a:lvl5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5pPr>
            <a:lvl6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6pPr>
            <a:lvl7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7pPr>
            <a:lvl8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8pPr>
            <a:lvl9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9pPr>
          </a:lstStyle>
          <a:p>
            <a:r>
              <a:rPr lang="en-US" sz="15000" dirty="0" smtClean="0">
                <a:solidFill>
                  <a:srgbClr val="FFFFFF"/>
                </a:solidFill>
              </a:rPr>
              <a:t>2016</a:t>
            </a:r>
            <a:endParaRPr lang="en-US" sz="15000" dirty="0">
              <a:solidFill>
                <a:srgbClr val="FFFFFF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24410" y="1025352"/>
            <a:ext cx="4680520" cy="2050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1pPr>
            <a:lvl2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2pPr>
            <a:lvl3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3pPr>
            <a:lvl4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4pPr>
            <a:lvl5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5pPr>
            <a:lvl6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6pPr>
            <a:lvl7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7pPr>
            <a:lvl8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8pPr>
            <a:lvl9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9pPr>
          </a:lstStyle>
          <a:p>
            <a:r>
              <a:rPr lang="ru-RU" sz="15000" dirty="0" smtClean="0">
                <a:solidFill>
                  <a:srgbClr val="FFFFFF"/>
                </a:solidFill>
              </a:rPr>
              <a:t>2000</a:t>
            </a:r>
            <a:endParaRPr lang="en-US" sz="1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6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5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31539" y="766800"/>
            <a:ext cx="9136867" cy="1522412"/>
          </a:xfrm>
        </p:spPr>
        <p:txBody>
          <a:bodyPr/>
          <a:lstStyle/>
          <a:p>
            <a:r>
              <a:rPr lang="en-US" dirty="0" smtClean="0"/>
              <a:t>2000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683606" y="766800"/>
            <a:ext cx="10659667" cy="1522412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1828709" rtl="0" eaLnBrk="1" latinLnBrk="0" hangingPunct="1">
              <a:lnSpc>
                <a:spcPts val="1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729206" y="4827600"/>
            <a:ext cx="5089855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0" dirty="0" smtClean="0">
                <a:solidFill>
                  <a:schemeClr val="bg2"/>
                </a:solidFill>
              </a:rPr>
              <a:t>435</a:t>
            </a:r>
            <a:endParaRPr lang="en-US" sz="18000" dirty="0" err="1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5027" y="6350400"/>
            <a:ext cx="312777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0" dirty="0" smtClean="0">
                <a:solidFill>
                  <a:schemeClr val="bg2"/>
                </a:solidFill>
              </a:rPr>
              <a:t>700</a:t>
            </a:r>
            <a:endParaRPr lang="en-US" sz="15000" dirty="0" err="1" smtClean="0">
              <a:solidFill>
                <a:schemeClr val="bg2"/>
              </a:solidFill>
            </a:endParaRPr>
          </a:p>
        </p:txBody>
      </p:sp>
      <p:pic>
        <p:nvPicPr>
          <p:cNvPr id="12" name="Picture 11" descr="3478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606" y="5335200"/>
            <a:ext cx="2359368" cy="42372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729206" y="8272384"/>
            <a:ext cx="28123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dirty="0" smtClean="0">
                <a:solidFill>
                  <a:sysClr val="windowText" lastClr="000000"/>
                </a:solidFill>
              </a:rPr>
              <a:t>млрд</a:t>
            </a:r>
            <a:endParaRPr lang="en-US" sz="10000" dirty="0" err="1">
              <a:solidFill>
                <a:sysClr val="windowText" lastClr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5027" y="8380800"/>
            <a:ext cx="17697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 smtClean="0">
                <a:solidFill>
                  <a:sysClr val="windowText" lastClr="000000"/>
                </a:solidFill>
              </a:rPr>
              <a:t>млн</a:t>
            </a:r>
            <a:endParaRPr lang="en-US" sz="8000" dirty="0" err="1" smtClean="0">
              <a:solidFill>
                <a:sysClr val="windowText" lastClr="000000"/>
              </a:solidFill>
            </a:endParaRPr>
          </a:p>
        </p:txBody>
      </p:sp>
      <p:pic>
        <p:nvPicPr>
          <p:cNvPr id="16" name="Picture 15" descr="1319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027" y="6858000"/>
            <a:ext cx="1636794" cy="269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4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andex_logo(2).p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06" y="2755066"/>
            <a:ext cx="7620000" cy="3048000"/>
          </a:xfrm>
          <a:prstGeom prst="rect">
            <a:avLst/>
          </a:prstGeom>
        </p:spPr>
      </p:pic>
      <p:pic>
        <p:nvPicPr>
          <p:cNvPr id="6" name="Picture 5" descr="ind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06" y="6818266"/>
            <a:ext cx="5015700" cy="2507850"/>
          </a:xfrm>
          <a:prstGeom prst="rect">
            <a:avLst/>
          </a:prstGeom>
        </p:spPr>
      </p:pic>
      <p:pic>
        <p:nvPicPr>
          <p:cNvPr id="9" name="Picture 8" descr="logo-mail-r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6" y="5614723"/>
            <a:ext cx="4703923" cy="1203543"/>
          </a:xfrm>
          <a:prstGeom prst="rect">
            <a:avLst/>
          </a:prstGeom>
        </p:spPr>
      </p:pic>
      <p:pic>
        <p:nvPicPr>
          <p:cNvPr id="15" name="Picture 14" descr="logo-rb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7" y="8848666"/>
            <a:ext cx="3559199" cy="99601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6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31539" y="766763"/>
            <a:ext cx="9136867" cy="1522412"/>
          </a:xfrm>
        </p:spPr>
        <p:txBody>
          <a:bodyPr/>
          <a:lstStyle/>
          <a:p>
            <a:r>
              <a:rPr lang="en-US" dirty="0" smtClean="0"/>
              <a:t>2000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683606" y="766800"/>
            <a:ext cx="10659667" cy="1522412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1828709" rtl="0" eaLnBrk="1" latinLnBrk="0" hangingPunct="1">
              <a:lnSpc>
                <a:spcPts val="1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2016</a:t>
            </a:r>
            <a:endParaRPr lang="en-US" dirty="0"/>
          </a:p>
        </p:txBody>
      </p:sp>
      <p:pic>
        <p:nvPicPr>
          <p:cNvPr id="2" name="Picture 1" descr="ecosystem2015_v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" t="9804" r="4737" b="4689"/>
          <a:stretch/>
        </p:blipFill>
        <p:spPr>
          <a:xfrm>
            <a:off x="11759434" y="2797200"/>
            <a:ext cx="11503119" cy="7870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2006" y="10324383"/>
            <a:ext cx="10038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>
                <a:solidFill>
                  <a:sysClr val="windowText" lastClr="000000"/>
                </a:solidFill>
              </a:rPr>
              <a:t>….</a:t>
            </a:r>
            <a:endParaRPr lang="ru-RU" sz="5000" dirty="0" err="1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9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4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4" t="11113" r="-25334" b="-3565"/>
          <a:stretch/>
        </p:blipFill>
        <p:spPr>
          <a:xfrm>
            <a:off x="-1" y="-145143"/>
            <a:ext cx="19069387" cy="1449197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400" dirty="0">
                <a:solidFill>
                  <a:schemeClr val="bg1"/>
                </a:solidFill>
              </a:rPr>
              <a:t>Источник фотографии </a:t>
            </a:r>
            <a:r>
              <a:rPr lang="en-US" sz="1400" dirty="0">
                <a:solidFill>
                  <a:schemeClr val="bg1"/>
                </a:solidFill>
              </a:rPr>
              <a:t>http://</a:t>
            </a:r>
            <a:r>
              <a:rPr lang="en-US" sz="1400" dirty="0" err="1">
                <a:solidFill>
                  <a:schemeClr val="bg1"/>
                </a:solidFill>
              </a:rPr>
              <a:t>www.skyscrapercity.com</a:t>
            </a:r>
            <a:endParaRPr lang="en-US" sz="1400" dirty="0">
              <a:solidFill>
                <a:schemeClr val="bg1"/>
              </a:solidFill>
              <a:sym typeface="Textbook New Light"/>
            </a:endParaRPr>
          </a:p>
          <a:p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7</a:t>
            </a:fld>
            <a:endParaRPr lang="ru-RU"/>
          </a:p>
        </p:txBody>
      </p:sp>
      <p:pic>
        <p:nvPicPr>
          <p:cNvPr id="5" name="Picture Placeholder 13" descr="8152210.jpg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 t="690" r="26836" b="-690"/>
          <a:stretch/>
        </p:blipFill>
        <p:spPr>
          <a:xfrm>
            <a:off x="12113642" y="-97360"/>
            <a:ext cx="12457384" cy="1394013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337779" y="919163"/>
            <a:ext cx="4680520" cy="2050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1pPr>
            <a:lvl2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2pPr>
            <a:lvl3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3pPr>
            <a:lvl4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4pPr>
            <a:lvl5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5pPr>
            <a:lvl6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6pPr>
            <a:lvl7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7pPr>
            <a:lvl8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8pPr>
            <a:lvl9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9pPr>
          </a:lstStyle>
          <a:p>
            <a:r>
              <a:rPr lang="en-US" sz="15000" dirty="0" smtClean="0">
                <a:solidFill>
                  <a:srgbClr val="FFFFFF"/>
                </a:solidFill>
              </a:rPr>
              <a:t>2016</a:t>
            </a:r>
            <a:endParaRPr lang="en-US" sz="15000" dirty="0">
              <a:solidFill>
                <a:srgbClr val="FFFFFF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24410" y="1025352"/>
            <a:ext cx="4680520" cy="2050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1pPr>
            <a:lvl2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2pPr>
            <a:lvl3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3pPr>
            <a:lvl4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4pPr>
            <a:lvl5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5pPr>
            <a:lvl6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6pPr>
            <a:lvl7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7pPr>
            <a:lvl8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8pPr>
            <a:lvl9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9pPr>
          </a:lstStyle>
          <a:p>
            <a:r>
              <a:rPr lang="ru-RU" sz="15000" dirty="0" smtClean="0">
                <a:solidFill>
                  <a:srgbClr val="FFFFFF"/>
                </a:solidFill>
              </a:rPr>
              <a:t>2000</a:t>
            </a:r>
            <a:endParaRPr lang="en-US" sz="1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67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3" t="8747" r="16443" b="-1652"/>
          <a:stretch/>
        </p:blipFill>
        <p:spPr>
          <a:xfrm>
            <a:off x="-173067" y="0"/>
            <a:ext cx="12364273" cy="14162639"/>
          </a:xfrm>
          <a:prstGeom prst="rect">
            <a:avLst/>
          </a:prstGeom>
        </p:spPr>
      </p:pic>
      <p:pic>
        <p:nvPicPr>
          <p:cNvPr id="12" name="Picture Placeholder 11" descr="download_3.pn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7" t="-85" r="22119" b="18808"/>
          <a:stretch/>
        </p:blipFill>
        <p:spPr>
          <a:xfrm>
            <a:off x="11939194" y="-248400"/>
            <a:ext cx="12942012" cy="1397868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8</a:t>
            </a:fld>
            <a:endParaRPr lang="ru-RU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337779" y="919163"/>
            <a:ext cx="4680520" cy="2050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1pPr>
            <a:lvl2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2pPr>
            <a:lvl3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3pPr>
            <a:lvl4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4pPr>
            <a:lvl5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5pPr>
            <a:lvl6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6pPr>
            <a:lvl7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7pPr>
            <a:lvl8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8pPr>
            <a:lvl9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9pPr>
          </a:lstStyle>
          <a:p>
            <a:r>
              <a:rPr lang="en-US" sz="15000" dirty="0" smtClean="0">
                <a:solidFill>
                  <a:srgbClr val="000000"/>
                </a:solidFill>
              </a:rPr>
              <a:t>2016</a:t>
            </a:r>
            <a:endParaRPr lang="en-US" sz="15000" dirty="0">
              <a:solidFill>
                <a:srgbClr val="00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24410" y="1025352"/>
            <a:ext cx="4680520" cy="2050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1pPr>
            <a:lvl2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2pPr>
            <a:lvl3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3pPr>
            <a:lvl4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4pPr>
            <a:lvl5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5pPr>
            <a:lvl6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6pPr>
            <a:lvl7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7pPr>
            <a:lvl8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8pPr>
            <a:lvl9pPr defTabSz="1828629">
              <a:lnSpc>
                <a:spcPct val="90000"/>
              </a:lnSpc>
              <a:defRPr sz="8800">
                <a:latin typeface="Textbook New Light"/>
                <a:ea typeface="Textbook New Light"/>
                <a:cs typeface="Textbook New Light"/>
                <a:sym typeface="Textbook New Light"/>
              </a:defRPr>
            </a:lvl9pPr>
          </a:lstStyle>
          <a:p>
            <a:r>
              <a:rPr lang="ru-RU" sz="15000" dirty="0" smtClean="0">
                <a:solidFill>
                  <a:srgbClr val="FFFFFF"/>
                </a:solidFill>
              </a:rPr>
              <a:t>2000</a:t>
            </a:r>
            <a:endParaRPr lang="en-US" sz="1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4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9</a:t>
            </a:fld>
            <a:endParaRPr lang="ru-RU" dirty="0"/>
          </a:p>
        </p:txBody>
      </p:sp>
      <p:pic>
        <p:nvPicPr>
          <p:cNvPr id="5" name="Picture Placeholder 19" descr="Max_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53" t="250" r="-15978" b="523"/>
          <a:stretch/>
        </p:blipFill>
        <p:spPr>
          <a:xfrm>
            <a:off x="15354002" y="5114028"/>
            <a:ext cx="6088462" cy="4552284"/>
          </a:xfrm>
          <a:prstGeom prst="rect">
            <a:avLst/>
          </a:prstGeom>
        </p:spPr>
      </p:pic>
      <p:pic>
        <p:nvPicPr>
          <p:cNvPr id="6" name="Picture Placeholder 6" descr="Max_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16" t="734" r="-16624" b="416"/>
          <a:stretch/>
        </p:blipFill>
        <p:spPr>
          <a:xfrm>
            <a:off x="8597572" y="5251834"/>
            <a:ext cx="6088462" cy="4518793"/>
          </a:xfrm>
          <a:prstGeom prst="rect">
            <a:avLst/>
          </a:prstGeom>
        </p:spPr>
      </p:pic>
      <p:pic>
        <p:nvPicPr>
          <p:cNvPr id="7" name="Picture Placeholder 5" descr="Max_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24" t="282" r="-15995" b="609"/>
          <a:stretch/>
        </p:blipFill>
        <p:spPr>
          <a:xfrm>
            <a:off x="1888506" y="5201816"/>
            <a:ext cx="6088462" cy="4582178"/>
          </a:xfrm>
          <a:prstGeom prst="rect">
            <a:avLst/>
          </a:prstGeom>
        </p:spPr>
      </p:pic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23473" y="12441241"/>
            <a:ext cx="20294871" cy="5079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Текст 7"/>
          <p:cNvSpPr txBox="1">
            <a:spLocks/>
          </p:cNvSpPr>
          <p:nvPr/>
        </p:nvSpPr>
        <p:spPr>
          <a:xfrm>
            <a:off x="1888506" y="10324120"/>
            <a:ext cx="6088462" cy="217689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792000" algn="l" defTabSz="1908000" rtl="0" eaLnBrk="1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5000"/>
              <a:buFont typeface="Arial" panose="020B0604020202020204" pitchFamily="34" charset="0"/>
              <a:buChar char="▌"/>
              <a:defRPr sz="5000" kern="1200" baseline="0">
                <a:solidFill>
                  <a:schemeClr val="tx1"/>
                </a:solidFill>
                <a:latin typeface="Textbook New" panose="020B0603020503020204" pitchFamily="34" charset="-52"/>
                <a:ea typeface="+mn-ea"/>
                <a:cs typeface="+mn-cs"/>
              </a:defRPr>
            </a:lvl2pPr>
            <a:lvl3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Textbook New Light" panose="020B0503020503020204" pitchFamily="34" charset="-52"/>
              <a:buChar char="›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+mj-lt"/>
              <a:buAutoNum type="arabicPeriod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Бренд</a:t>
            </a:r>
            <a:endParaRPr lang="ru-RU" dirty="0"/>
          </a:p>
        </p:txBody>
      </p:sp>
      <p:sp>
        <p:nvSpPr>
          <p:cNvPr id="10" name="Текст 8"/>
          <p:cNvSpPr txBox="1">
            <a:spLocks/>
          </p:cNvSpPr>
          <p:nvPr/>
        </p:nvSpPr>
        <p:spPr>
          <a:xfrm>
            <a:off x="8617468" y="10332160"/>
            <a:ext cx="6088462" cy="217689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792000" algn="l" defTabSz="1908000" rtl="0" eaLnBrk="1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5000"/>
              <a:buFont typeface="Arial" panose="020B0604020202020204" pitchFamily="34" charset="0"/>
              <a:buChar char="▌"/>
              <a:defRPr sz="5000" kern="1200" baseline="0">
                <a:solidFill>
                  <a:schemeClr val="tx1"/>
                </a:solidFill>
                <a:latin typeface="Textbook New" panose="020B0603020503020204" pitchFamily="34" charset="-52"/>
                <a:ea typeface="+mn-ea"/>
                <a:cs typeface="+mn-cs"/>
              </a:defRPr>
            </a:lvl2pPr>
            <a:lvl3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Textbook New Light" panose="020B0503020503020204" pitchFamily="34" charset="-52"/>
              <a:buChar char="›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+mj-lt"/>
              <a:buAutoNum type="arabicPeriod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mtClean="0"/>
              <a:t>Трейд</a:t>
            </a:r>
            <a:endParaRPr lang="ru-RU" dirty="0" smtClean="0"/>
          </a:p>
        </p:txBody>
      </p:sp>
      <p:sp>
        <p:nvSpPr>
          <p:cNvPr id="11" name="Текст 11"/>
          <p:cNvSpPr txBox="1">
            <a:spLocks/>
          </p:cNvSpPr>
          <p:nvPr/>
        </p:nvSpPr>
        <p:spPr>
          <a:xfrm>
            <a:off x="15354003" y="10318798"/>
            <a:ext cx="6088462" cy="217689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4000"/>
              </a:spcAft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792000" algn="l" defTabSz="1908000" rtl="0" eaLnBrk="1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5000"/>
              <a:buFont typeface="Arial" panose="020B0604020202020204" pitchFamily="34" charset="0"/>
              <a:buChar char="▌"/>
              <a:defRPr sz="5000" kern="1200" baseline="0">
                <a:solidFill>
                  <a:schemeClr val="tx1"/>
                </a:solidFill>
                <a:latin typeface="Textbook New" panose="020B0603020503020204" pitchFamily="34" charset="-52"/>
                <a:ea typeface="+mn-ea"/>
                <a:cs typeface="+mn-cs"/>
              </a:defRPr>
            </a:lvl2pPr>
            <a:lvl3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Textbook New Light" panose="020B0503020503020204" pitchFamily="34" charset="-52"/>
              <a:buChar char="›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00" indent="-792000" algn="l" defTabSz="1828709" rtl="0" eaLnBrk="1" latinLnBrk="0" hangingPunct="1">
              <a:lnSpc>
                <a:spcPts val="6000"/>
              </a:lnSpc>
              <a:spcBef>
                <a:spcPts val="4000"/>
              </a:spcBef>
              <a:spcAft>
                <a:spcPts val="0"/>
              </a:spcAft>
              <a:buFont typeface="+mj-lt"/>
              <a:buAutoNum type="arabicPeriod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Digital</a:t>
            </a:r>
            <a:endParaRPr lang="ru-RU" dirty="0"/>
          </a:p>
        </p:txBody>
      </p:sp>
      <p:sp>
        <p:nvSpPr>
          <p:cNvPr id="12" name="Название 5"/>
          <p:cNvSpPr>
            <a:spLocks noGrp="1"/>
          </p:cNvSpPr>
          <p:nvPr>
            <p:ph type="title"/>
          </p:nvPr>
        </p:nvSpPr>
        <p:spPr>
          <a:xfrm>
            <a:off x="1023940" y="766763"/>
            <a:ext cx="22334537" cy="1522412"/>
          </a:xfrm>
        </p:spPr>
        <p:txBody>
          <a:bodyPr/>
          <a:lstStyle/>
          <a:p>
            <a:r>
              <a:rPr lang="ru-RU" dirty="0" smtClean="0"/>
              <a:t>Разные люди и разные языки</a:t>
            </a:r>
            <a:endParaRPr lang="ru-RU" dirty="0"/>
          </a:p>
        </p:txBody>
      </p:sp>
      <p:pic>
        <p:nvPicPr>
          <p:cNvPr id="13" name="Picture 12" descr="Max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931" y="6713984"/>
            <a:ext cx="1795991" cy="904232"/>
          </a:xfrm>
          <a:prstGeom prst="rect">
            <a:avLst/>
          </a:prstGeom>
        </p:spPr>
      </p:pic>
      <p:pic>
        <p:nvPicPr>
          <p:cNvPr id="14" name="Picture 13" descr="Max_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708" y="8442176"/>
            <a:ext cx="1453006" cy="985300"/>
          </a:xfrm>
          <a:prstGeom prst="rect">
            <a:avLst/>
          </a:prstGeom>
        </p:spPr>
      </p:pic>
      <p:pic>
        <p:nvPicPr>
          <p:cNvPr id="15" name="Picture 14" descr="Max_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226" y="7074024"/>
            <a:ext cx="1659248" cy="1368152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6136978" y="2435668"/>
            <a:ext cx="4023828" cy="4371198"/>
          </a:xfrm>
          <a:prstGeom prst="wedgeEllipseCallout">
            <a:avLst>
              <a:gd name="adj1" fmla="val -44380"/>
              <a:gd name="adj2" fmla="val 45388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Brand </a:t>
            </a:r>
            <a:r>
              <a:rPr lang="en-US" sz="2800" dirty="0" smtClean="0">
                <a:solidFill>
                  <a:schemeClr val="tx1"/>
                </a:solidFill>
              </a:rPr>
              <a:t>Awareness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and use</a:t>
            </a:r>
            <a:r>
              <a:rPr lang="ru-RU" sz="2800" dirty="0" smtClean="0">
                <a:solidFill>
                  <a:schemeClr val="tx1"/>
                </a:solidFill>
              </a:rPr>
              <a:t>,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Brand Safety</a:t>
            </a:r>
            <a:r>
              <a:rPr lang="ru-RU" sz="2800" dirty="0">
                <a:solidFill>
                  <a:schemeClr val="tx1"/>
                </a:solidFill>
              </a:rPr>
              <a:t>,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GRP</a:t>
            </a:r>
            <a:r>
              <a:rPr lang="ru-RU" sz="2800" dirty="0">
                <a:solidFill>
                  <a:schemeClr val="tx1"/>
                </a:solidFill>
              </a:rPr>
              <a:t>, </a:t>
            </a:r>
            <a:r>
              <a:rPr lang="en-US" sz="2800" dirty="0">
                <a:solidFill>
                  <a:schemeClr val="tx1"/>
                </a:solidFill>
              </a:rPr>
              <a:t>TRP</a:t>
            </a:r>
            <a:r>
              <a:rPr lang="ru-RU" sz="2800" dirty="0">
                <a:solidFill>
                  <a:schemeClr val="tx1"/>
                </a:solidFill>
              </a:rPr>
              <a:t>, </a:t>
            </a:r>
            <a:r>
              <a:rPr lang="en-US" sz="2800" dirty="0" smtClean="0">
                <a:solidFill>
                  <a:schemeClr val="tx1"/>
                </a:solidFill>
              </a:rPr>
              <a:t>SOV, Distribution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SOM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12905730" y="2204722"/>
            <a:ext cx="4361476" cy="4977107"/>
          </a:xfrm>
          <a:prstGeom prst="wedgeEllipseCallout">
            <a:avLst>
              <a:gd name="adj1" fmla="val -44380"/>
              <a:gd name="adj2" fmla="val 45388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lang="en-US" sz="2800" dirty="0" smtClean="0">
              <a:solidFill>
                <a:schemeClr val="tx1"/>
              </a:solidFill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Промо,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smtClean="0">
                <a:solidFill>
                  <a:schemeClr val="tx1"/>
                </a:solidFill>
              </a:rPr>
              <a:t>Каталоги, Дистрибуция, </a:t>
            </a:r>
            <a:r>
              <a:rPr lang="ru-RU" sz="2800" dirty="0" err="1" smtClean="0">
                <a:solidFill>
                  <a:schemeClr val="tx1"/>
                </a:solidFill>
              </a:rPr>
              <a:t>Планограмма</a:t>
            </a:r>
            <a:r>
              <a:rPr lang="ru-RU" sz="2800" dirty="0" smtClean="0">
                <a:solidFill>
                  <a:schemeClr val="tx1"/>
                </a:solidFill>
              </a:rPr>
              <a:t>, Доля полки, </a:t>
            </a:r>
            <a:r>
              <a:rPr lang="ru-RU" sz="2800" dirty="0" err="1" smtClean="0">
                <a:solidFill>
                  <a:schemeClr val="tx1"/>
                </a:solidFill>
              </a:rPr>
              <a:t>КатМан</a:t>
            </a:r>
            <a:r>
              <a:rPr lang="ru-RU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smtClean="0">
                <a:solidFill>
                  <a:schemeClr val="tx1"/>
                </a:solidFill>
              </a:rPr>
              <a:t>SKU, ROI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19499793" y="3193978"/>
            <a:ext cx="3600400" cy="3159380"/>
          </a:xfrm>
          <a:prstGeom prst="wedgeEllipseCallout">
            <a:avLst>
              <a:gd name="adj1" fmla="val -44380"/>
              <a:gd name="adj2" fmla="val 45388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Трафик, конверсии, </a:t>
            </a:r>
            <a:r>
              <a:rPr lang="en-US" sz="2800" dirty="0" smtClean="0">
                <a:solidFill>
                  <a:schemeClr val="tx1"/>
                </a:solidFill>
              </a:rPr>
              <a:t>CPC, CTR, CTO, CPA, LTV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7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642516"/>
            <a:ext cx="4069606" cy="3045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69606" y="5642516"/>
            <a:ext cx="7614000" cy="304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683606" y="5642516"/>
            <a:ext cx="4060800" cy="3045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744407" y="5642516"/>
            <a:ext cx="8638006" cy="304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006" y="766800"/>
            <a:ext cx="22334536" cy="1522412"/>
          </a:xfrm>
        </p:spPr>
        <p:txBody>
          <a:bodyPr/>
          <a:lstStyle/>
          <a:p>
            <a:r>
              <a:rPr lang="ru-RU" dirty="0" smtClean="0"/>
              <a:t>Разные бюджеты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24006" y="12441600"/>
            <a:ext cx="20304125" cy="5080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10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4218" y="6503598"/>
            <a:ext cx="4045388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182868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8000" dirty="0" smtClean="0">
                <a:solidFill>
                  <a:srgbClr val="000000"/>
                </a:solidFill>
                <a:latin typeface="Textbook New Light"/>
                <a:ea typeface="Textbook New Light"/>
                <a:cs typeface="Textbook New Light"/>
              </a:rPr>
              <a:t>97</a:t>
            </a:r>
            <a:r>
              <a:rPr kumimoji="0" lang="ru-RU" sz="8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extbook New Light"/>
                <a:ea typeface="Textbook New Light"/>
                <a:cs typeface="Textbook New Light"/>
                <a:sym typeface="Textbook New Light"/>
              </a:rPr>
              <a:t> мл</a:t>
            </a:r>
            <a:r>
              <a:rPr lang="ru-RU" sz="8000" dirty="0" smtClean="0">
                <a:solidFill>
                  <a:srgbClr val="000000"/>
                </a:solidFill>
                <a:latin typeface="Textbook New Light"/>
                <a:ea typeface="Textbook New Light"/>
                <a:cs typeface="Textbook New Light"/>
                <a:sym typeface="Textbook New Light"/>
              </a:rPr>
              <a:t>рд</a:t>
            </a:r>
            <a:endParaRPr kumimoji="0" lang="ru-RU" sz="8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extbook New Light"/>
              <a:ea typeface="Textbook New Light"/>
              <a:cs typeface="Textbook New Light"/>
              <a:sym typeface="Textbook New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5012" y="6504796"/>
            <a:ext cx="4568400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182868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8000" dirty="0" smtClean="0">
                <a:solidFill>
                  <a:srgbClr val="000000"/>
                </a:solidFill>
                <a:latin typeface="Textbook New Light"/>
                <a:ea typeface="Textbook New Light"/>
                <a:cs typeface="Textbook New Light"/>
              </a:rPr>
              <a:t>210</a:t>
            </a:r>
            <a:r>
              <a:rPr kumimoji="0" lang="ru-RU" sz="8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extbook New Light"/>
                <a:ea typeface="Textbook New Light"/>
                <a:cs typeface="Textbook New Light"/>
                <a:sym typeface="Textbook New Light"/>
              </a:rPr>
              <a:t> млрд</a:t>
            </a:r>
            <a:endParaRPr kumimoji="0" lang="ru-RU" sz="8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extbook New Light"/>
              <a:ea typeface="Textbook New Light"/>
              <a:cs typeface="Textbook New Light"/>
              <a:sym typeface="Textbook New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83606" y="6503597"/>
            <a:ext cx="4060800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182868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8000" dirty="0">
                <a:solidFill>
                  <a:srgbClr val="000000"/>
                </a:solidFill>
                <a:latin typeface="Textbook New Light"/>
                <a:ea typeface="Textbook New Light"/>
                <a:cs typeface="Textbook New Light"/>
              </a:rPr>
              <a:t>9</a:t>
            </a:r>
            <a:r>
              <a:rPr lang="ru-RU" sz="8000" dirty="0" smtClean="0">
                <a:solidFill>
                  <a:srgbClr val="000000"/>
                </a:solidFill>
                <a:latin typeface="Textbook New Light"/>
                <a:ea typeface="Textbook New Light"/>
                <a:cs typeface="Textbook New Light"/>
              </a:rPr>
              <a:t>0</a:t>
            </a:r>
            <a:r>
              <a:rPr kumimoji="0" lang="ru-RU" sz="8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extbook New Light"/>
                <a:ea typeface="Textbook New Light"/>
                <a:cs typeface="Textbook New Light"/>
                <a:sym typeface="Textbook New Light"/>
              </a:rPr>
              <a:t> млрд</a:t>
            </a:r>
            <a:endParaRPr kumimoji="0" lang="ru-RU" sz="8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extbook New Light"/>
              <a:ea typeface="Textbook New Light"/>
              <a:cs typeface="Textbook New Light"/>
              <a:sym typeface="Textbook New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05206" y="6503598"/>
            <a:ext cx="1522800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182868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8000" dirty="0" smtClean="0">
                <a:solidFill>
                  <a:srgbClr val="000000"/>
                </a:solidFill>
                <a:latin typeface="Textbook New Light"/>
                <a:ea typeface="Textbook New Light"/>
                <a:cs typeface="Textbook New Light"/>
              </a:rPr>
              <a:t>?</a:t>
            </a:r>
            <a:endParaRPr kumimoji="0" lang="ru-RU" sz="8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extbook New Light"/>
              <a:ea typeface="Textbook New Light"/>
              <a:cs typeface="Textbook New Light"/>
              <a:sym typeface="Textbook New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406" y="9195716"/>
            <a:ext cx="304560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182868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solidFill>
                  <a:srgbClr val="000000"/>
                </a:solidFill>
                <a:latin typeface="Textbook New Light"/>
                <a:ea typeface="Textbook New Light"/>
                <a:cs typeface="Textbook New Light"/>
                <a:sym typeface="Textbook New Light"/>
              </a:rPr>
              <a:t>Интернет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extbook New Light"/>
              <a:ea typeface="Textbook New Light"/>
              <a:cs typeface="Textbook New Light"/>
              <a:sym typeface="Textbook New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3503" y="9195256"/>
            <a:ext cx="5846206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182868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solidFill>
                  <a:srgbClr val="000000"/>
                </a:solidFill>
                <a:latin typeface="Textbook New Light"/>
                <a:ea typeface="Textbook New Light"/>
                <a:cs typeface="Textbook New Light"/>
                <a:sym typeface="Textbook New Light"/>
              </a:rPr>
              <a:t>Традиционная реклама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extbook New Light"/>
              <a:ea typeface="Textbook New Light"/>
              <a:cs typeface="Textbook New Light"/>
              <a:sym typeface="Textbook New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206406" y="9195256"/>
            <a:ext cx="152280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182868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 smtClean="0">
                <a:solidFill>
                  <a:srgbClr val="000000"/>
                </a:solidFill>
                <a:latin typeface="Textbook New Light"/>
                <a:ea typeface="Textbook New Light"/>
                <a:cs typeface="Textbook New Light"/>
                <a:sym typeface="Textbook New Light"/>
              </a:rPr>
              <a:t>BTL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extbook New Light"/>
              <a:ea typeface="Textbook New Light"/>
              <a:cs typeface="Textbook New Light"/>
              <a:sym typeface="Textbook New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790006" y="9161845"/>
            <a:ext cx="304560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182868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solidFill>
                  <a:srgbClr val="000000"/>
                </a:solidFill>
                <a:latin typeface="Textbook New Light"/>
                <a:ea typeface="Textbook New Light"/>
                <a:cs typeface="Textbook New Light"/>
                <a:sym typeface="Textbook New Light"/>
              </a:rPr>
              <a:t>Листинги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extbook New Light"/>
              <a:ea typeface="Textbook New Light"/>
              <a:cs typeface="Textbook New Light"/>
              <a:sym typeface="Textbook New Light"/>
            </a:endParaRPr>
          </a:p>
        </p:txBody>
      </p:sp>
    </p:spTree>
    <p:extLst>
      <p:ext uri="{BB962C8B-B14F-4D97-AF65-F5344CB8AC3E}">
        <p14:creationId xmlns:p14="http://schemas.microsoft.com/office/powerpoint/2010/main" val="355098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Yandex">
      <a:dk1>
        <a:sysClr val="windowText" lastClr="000000"/>
      </a:dk1>
      <a:lt1>
        <a:sysClr val="window" lastClr="FFFFFF"/>
      </a:lt1>
      <a:dk2>
        <a:srgbClr val="FFCC00"/>
      </a:dk2>
      <a:lt2>
        <a:srgbClr val="FF0000"/>
      </a:lt2>
      <a:accent1>
        <a:srgbClr val="3878BE"/>
      </a:accent1>
      <a:accent2>
        <a:srgbClr val="8FD541"/>
      </a:accent2>
      <a:accent3>
        <a:srgbClr val="72C3E0"/>
      </a:accent3>
      <a:accent4>
        <a:srgbClr val="FC6867"/>
      </a:accent4>
      <a:accent5>
        <a:srgbClr val="FB7600"/>
      </a:accent5>
      <a:accent6>
        <a:srgbClr val="9E64A9"/>
      </a:accent6>
      <a:hlink>
        <a:srgbClr val="3878BE"/>
      </a:hlink>
      <a:folHlink>
        <a:srgbClr val="3878BE"/>
      </a:folHlink>
    </a:clrScheme>
    <a:fontScheme name="Yandex">
      <a:majorFont>
        <a:latin typeface="Textbook New"/>
        <a:ea typeface=""/>
        <a:cs typeface=""/>
      </a:majorFont>
      <a:minorFont>
        <a:latin typeface="Textbook New Ligh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5000" dirty="0" err="1" smtClean="0">
            <a:solidFill>
              <a:sysClr val="windowText" lastClr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6113</TotalTime>
  <Words>636</Words>
  <Application>Microsoft Office PowerPoint</Application>
  <PresentationFormat>Произвольный</PresentationFormat>
  <Paragraphs>170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Helvetica</vt:lpstr>
      <vt:lpstr>Impact</vt:lpstr>
      <vt:lpstr>Textbook New</vt:lpstr>
      <vt:lpstr>Textbook New Light</vt:lpstr>
      <vt:lpstr>TextbookNew-Regular</vt:lpstr>
      <vt:lpstr>Office Theme</vt:lpstr>
      <vt:lpstr>Презентация PowerPoint</vt:lpstr>
      <vt:lpstr>Между онлайн и офлайн</vt:lpstr>
      <vt:lpstr>Презентация PowerPoint</vt:lpstr>
      <vt:lpstr>2000</vt:lpstr>
      <vt:lpstr>2000</vt:lpstr>
      <vt:lpstr>Презентация PowerPoint</vt:lpstr>
      <vt:lpstr>Презентация PowerPoint</vt:lpstr>
      <vt:lpstr>Разные люди и разные языки</vt:lpstr>
      <vt:lpstr>Разные бюджеты</vt:lpstr>
      <vt:lpstr>Разные обороты</vt:lpstr>
      <vt:lpstr>Один путь покупателя</vt:lpstr>
      <vt:lpstr>Как связать между собой два мира?</vt:lpstr>
      <vt:lpstr>Как объединить два мира</vt:lpstr>
      <vt:lpstr>Альтернативный взгляд на измерение эффективности офлайн рекламы</vt:lpstr>
      <vt:lpstr>Third-party data</vt:lpstr>
      <vt:lpstr>Презентация PowerPoint</vt:lpstr>
      <vt:lpstr>Что делать с гео-данными</vt:lpstr>
      <vt:lpstr>Базовые омни-канальные продукты</vt:lpstr>
      <vt:lpstr>Презентация PowerPoint</vt:lpstr>
      <vt:lpstr>Персонализированные предложения</vt:lpstr>
      <vt:lpstr>Omni-channel и omni-device</vt:lpstr>
      <vt:lpstr>Маркетолог будущего настоящего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presentation</dc:creator>
  <cp:lastModifiedBy>Maxim Grishakov</cp:lastModifiedBy>
  <cp:revision>147</cp:revision>
  <dcterms:created xsi:type="dcterms:W3CDTF">2014-09-09T08:22:07Z</dcterms:created>
  <dcterms:modified xsi:type="dcterms:W3CDTF">2016-05-30T05:32:27Z</dcterms:modified>
</cp:coreProperties>
</file>