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2" r:id="rId18"/>
    <p:sldId id="287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4543" userDrawn="1">
          <p15:clr>
            <a:srgbClr val="A4A3A4"/>
          </p15:clr>
        </p15:guide>
        <p15:guide id="3" pos="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114" y="162"/>
      </p:cViewPr>
      <p:guideLst>
        <p:guide orient="horz" pos="2659"/>
        <p:guide pos="4543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9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"/>
                  <c:y val="4.33594646063320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E27CCFA-C97E-4F05-85AF-811E9DDD4D73}" type="CATEGORYNAME">
                      <a:rPr lang="ru-RU"/>
                      <a:pPr>
                        <a:defRPr sz="2400"/>
                      </a:pPr>
                      <a:t>[CATEGORY NAME]</a:t>
                    </a:fld>
                    <a:r>
                      <a:rPr lang="ru-RU" baseline="0" dirty="0"/>
                      <a:t>
</a:t>
                    </a:r>
                    <a:fld id="{CB5C6E6A-5046-4414-B5A9-4AF6F8F19996}" type="PERCENTAGE">
                      <a:rPr lang="ru-RU" sz="5400" b="1" baseline="0">
                        <a:solidFill>
                          <a:srgbClr val="00B0F0"/>
                        </a:solidFill>
                      </a:rPr>
                      <a:pPr>
                        <a:defRPr sz="2400"/>
                      </a:pPr>
                      <a:t>[PERCENTAGE]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62377294736765"/>
                      <c:h val="0.3590156029148865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3.0282537357480859E-2"/>
                  <c:y val="2.5781248414047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4F5823-44C4-4E3D-949F-7E5F9EA6C36F}" type="CATEGORYNAME">
                      <a:rPr lang="ru-RU"/>
                      <a:pPr>
                        <a:defRPr sz="2400"/>
                      </a:pPr>
                      <a:t>[CATEGORY NAME]</a:t>
                    </a:fld>
                    <a:r>
                      <a:rPr lang="ru-RU" baseline="0" dirty="0"/>
                      <a:t>
</a:t>
                    </a:r>
                    <a:fld id="{8ABB16D6-DE93-4B7B-A1B2-7643F9806370}" type="PERCENTAGE">
                      <a:rPr lang="ru-RU" sz="5400" b="1" baseline="0">
                        <a:solidFill>
                          <a:srgbClr val="00B0F0"/>
                        </a:solidFill>
                      </a:rPr>
                      <a:pPr>
                        <a:defRPr sz="2400"/>
                      </a:pPr>
                      <a:t>[PERCENTAGE]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74249058187411"/>
                      <c:h val="0.3114492918645858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4.4259138915775029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C9BF911-6E35-4F19-A5AC-426B1E7D23F7}" type="CATEGORYNAME">
                      <a:rPr lang="en-US"/>
                      <a:pPr>
                        <a:defRPr sz="2400"/>
                      </a:pPr>
                      <a:t>[CATEGORY NAME]</a:t>
                    </a:fld>
                    <a:r>
                      <a:rPr lang="ru-RU" baseline="0" dirty="0"/>
                      <a:t>
</a:t>
                    </a:r>
                    <a:fld id="{91416A80-A780-4D0C-A295-201ACBFF7F05}" type="PERCENTAGE">
                      <a:rPr lang="en-US" sz="5400" b="1" baseline="0">
                        <a:solidFill>
                          <a:srgbClr val="00B0F0"/>
                        </a:solidFill>
                      </a:rPr>
                      <a:pPr>
                        <a:defRPr sz="2400"/>
                      </a:pPr>
                      <a:t>[PERCENTAGE]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84662986173662"/>
                      <c:h val="0.2498202971321175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Имиджевые показы без таргетинга</c:v>
                </c:pt>
                <c:pt idx="1">
                  <c:v>Крупный гео-таргетинг</c:v>
                </c:pt>
                <c:pt idx="2">
                  <c:v>CRM-изация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6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8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79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8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7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91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39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161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8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02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8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93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B92E6-918C-4D64-8CD4-094A15979A59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63D74-F95C-475A-8848-72A1871A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1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2663" y="3351642"/>
            <a:ext cx="929148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 smtClean="0">
                <a:solidFill>
                  <a:schemeClr val="bg1"/>
                </a:solidFill>
              </a:rPr>
              <a:t>от</a:t>
            </a:r>
            <a:r>
              <a:rPr lang="en-US" sz="6600" dirty="0" smtClean="0">
                <a:solidFill>
                  <a:schemeClr val="bg1"/>
                </a:solidFill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</a:rPr>
              <a:t>Big</a:t>
            </a:r>
            <a:r>
              <a:rPr lang="en-US" sz="8000" b="1" dirty="0" err="1" smtClean="0">
                <a:solidFill>
                  <a:srgbClr val="00B0F0"/>
                </a:solidFill>
              </a:rPr>
              <a:t>T</a:t>
            </a:r>
            <a:r>
              <a:rPr lang="en-US" sz="8000" b="1" dirty="0" err="1">
                <a:solidFill>
                  <a:srgbClr val="00B0F0"/>
                </a:solidFill>
              </a:rPr>
              <a:t>V</a:t>
            </a:r>
            <a:r>
              <a:rPr lang="en-US" sz="6600" dirty="0" smtClean="0">
                <a:solidFill>
                  <a:schemeClr val="bg1"/>
                </a:solidFill>
              </a:rPr>
              <a:t> </a:t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к Entertainment Reality 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6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3322" y="3195175"/>
            <a:ext cx="82153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#</a:t>
            </a:r>
            <a:r>
              <a:rPr lang="ru-RU" sz="6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КЛАСТЕРВНИМАНИЯ</a:t>
            </a:r>
            <a:endParaRPr lang="ru-RU" sz="6600" b="1" dirty="0" smtClean="0">
              <a:solidFill>
                <a:schemeClr val="bg1"/>
              </a:solidFill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8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398966" y="2136321"/>
            <a:ext cx="55767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Бренды завоевывают свое место и влияние</a:t>
            </a:r>
          </a:p>
        </p:txBody>
      </p:sp>
      <p:pic>
        <p:nvPicPr>
          <p:cNvPr id="9218" name="Picture 2" descr="http://cdn1.tnwcdn.com/wp-content/blogs.dir/1/files/2013/11/brands-in-times-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95"/>
          <a:stretch/>
        </p:blipFill>
        <p:spPr bwMode="auto">
          <a:xfrm>
            <a:off x="0" y="-10990"/>
            <a:ext cx="5978013" cy="686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427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8891" y="3599453"/>
            <a:ext cx="6810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в КЛАСТЕРАХ ВНИМАНИЯ</a:t>
            </a:r>
          </a:p>
        </p:txBody>
      </p:sp>
      <p:pic>
        <p:nvPicPr>
          <p:cNvPr id="4" name="Picture 2" descr="http://cdn1.tnwcdn.com/wp-content/blogs.dir/1/files/2013/11/brands-in-times-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t="143" r="-78" b="-143"/>
          <a:stretch/>
        </p:blipFill>
        <p:spPr bwMode="auto">
          <a:xfrm>
            <a:off x="7649497" y="-21126"/>
            <a:ext cx="4552335" cy="689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341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3354" y="598946"/>
            <a:ext cx="5262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Бренды борются за</a:t>
            </a:r>
          </a:p>
        </p:txBody>
      </p:sp>
      <p:pic>
        <p:nvPicPr>
          <p:cNvPr id="10242" name="Picture 2" descr="http://cdn.theatlantic.com/assets/media/img/2015/02/20/opener/1920.jpg?14400868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4"/>
          <a:stretch/>
        </p:blipFill>
        <p:spPr bwMode="auto">
          <a:xfrm>
            <a:off x="0" y="3807641"/>
            <a:ext cx="12192000" cy="304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354" y="1612178"/>
            <a:ext cx="37257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 smtClean="0">
                <a:solidFill>
                  <a:srgbClr val="00B0F0"/>
                </a:solidFill>
              </a:rPr>
              <a:t>эмоцию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6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36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3354" y="598946"/>
            <a:ext cx="5262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Бренды борются за</a:t>
            </a:r>
          </a:p>
        </p:txBody>
      </p:sp>
      <p:pic>
        <p:nvPicPr>
          <p:cNvPr id="10242" name="Picture 2" descr="http://cdn.theatlantic.com/assets/media/img/2015/02/20/opener/1920.jpg?14400868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50346" r="160" b="132"/>
          <a:stretch/>
        </p:blipFill>
        <p:spPr bwMode="auto">
          <a:xfrm>
            <a:off x="-9832" y="0"/>
            <a:ext cx="12192000" cy="294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354" y="3874075"/>
            <a:ext cx="109097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/>
              <a:t>за место в сознании человека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744830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g0.gtsstatic.com/wallpapers/cf14fd158f1bfe301bdca0218d491b26_large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9613"/>
          <a:stretch/>
        </p:blipFill>
        <p:spPr bwMode="auto">
          <a:xfrm>
            <a:off x="0" y="0"/>
            <a:ext cx="12192000" cy="44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4332" y="4699821"/>
            <a:ext cx="11525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Высококачественная видео  реклама оказывает </a:t>
            </a:r>
          </a:p>
          <a:p>
            <a:r>
              <a:rPr lang="ru-RU" sz="4000" b="1" dirty="0" smtClean="0">
                <a:solidFill>
                  <a:srgbClr val="00B0F0"/>
                </a:solidFill>
              </a:rPr>
              <a:t>МАКСИМАЛЬНОЕ  </a:t>
            </a:r>
            <a:r>
              <a:rPr lang="ru-RU" sz="4000" dirty="0" smtClean="0"/>
              <a:t>эмоциональное влияние </a:t>
            </a:r>
            <a:br>
              <a:rPr lang="ru-RU" sz="4000" dirty="0" smtClean="0"/>
            </a:br>
            <a:r>
              <a:rPr lang="ru-RU" sz="4000" dirty="0" smtClean="0"/>
              <a:t>на сознание  потребителя</a:t>
            </a:r>
          </a:p>
        </p:txBody>
      </p:sp>
    </p:spTree>
    <p:extLst>
      <p:ext uri="{BB962C8B-B14F-4D97-AF65-F5344CB8AC3E}">
        <p14:creationId xmlns:p14="http://schemas.microsoft.com/office/powerpoint/2010/main" val="36191254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8891" y="3599453"/>
            <a:ext cx="6810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в КЛАСТЕРАХ ВНИМАНИЯ</a:t>
            </a:r>
          </a:p>
        </p:txBody>
      </p:sp>
      <p:pic>
        <p:nvPicPr>
          <p:cNvPr id="12290" name="Picture 2" descr="http://lifering.org/wp-content/uploads/2015/10/Choi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 b="43458"/>
          <a:stretch/>
        </p:blipFill>
        <p:spPr bwMode="auto">
          <a:xfrm>
            <a:off x="0" y="3303641"/>
            <a:ext cx="12192000" cy="35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3357" y="194496"/>
            <a:ext cx="114860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Рациональный выбор потребителя происходит на базе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>  </a:t>
            </a:r>
          </a:p>
          <a:p>
            <a:r>
              <a:rPr lang="en-US" sz="3600" b="1" dirty="0" smtClean="0">
                <a:solidFill>
                  <a:srgbClr val="00B0F0"/>
                </a:solidFill>
              </a:rPr>
              <a:t>BIG DATA</a:t>
            </a:r>
            <a:endParaRPr lang="ru-RU" sz="3600" b="1" dirty="0" smtClean="0">
              <a:solidFill>
                <a:srgbClr val="00B0F0"/>
              </a:solidFill>
            </a:endParaRPr>
          </a:p>
          <a:p>
            <a:r>
              <a:rPr lang="ru-RU" sz="3600" b="1" dirty="0" smtClean="0"/>
              <a:t>CRM</a:t>
            </a:r>
          </a:p>
          <a:p>
            <a:r>
              <a:rPr lang="ru-RU" sz="2800" dirty="0" smtClean="0"/>
              <a:t>поисковых сервисов и интернет-</a:t>
            </a:r>
            <a:r>
              <a:rPr lang="ru-RU" sz="2800" dirty="0" err="1" smtClean="0"/>
              <a:t>ритейлов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644319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2687" y="946272"/>
            <a:ext cx="6453048" cy="2492154"/>
          </a:xfrm>
        </p:spPr>
        <p:txBody>
          <a:bodyPr>
            <a:noAutofit/>
          </a:bodyPr>
          <a:lstStyle/>
          <a:p>
            <a:r>
              <a:rPr lang="ru-RU" sz="4800" dirty="0">
                <a:latin typeface="Calibri" panose="020F0502020204030204" pitchFamily="34" charset="0"/>
                <a:ea typeface="+mn-ea"/>
                <a:cs typeface="+mn-cs"/>
              </a:rPr>
              <a:t>Интернет-площадки –</a:t>
            </a:r>
            <a:br>
              <a:rPr lang="ru-RU" sz="4800" dirty="0"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4800" dirty="0">
                <a:latin typeface="Calibri" panose="020F0502020204030204" pitchFamily="34" charset="0"/>
                <a:ea typeface="+mn-ea"/>
                <a:cs typeface="+mn-cs"/>
              </a:rPr>
              <a:t> ключевые рекламодатели в </a:t>
            </a:r>
            <a:r>
              <a:rPr lang="en-US" sz="4800" b="1" dirty="0">
                <a:solidFill>
                  <a:srgbClr val="00B0F0"/>
                </a:solidFill>
              </a:rPr>
              <a:t>TV</a:t>
            </a:r>
            <a:endParaRPr lang="ru-RU" sz="4800" dirty="0"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74" t="779" r="1942" b="2058"/>
          <a:stretch/>
        </p:blipFill>
        <p:spPr>
          <a:xfrm>
            <a:off x="-9427" y="18853"/>
            <a:ext cx="5156462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03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2619" y="743655"/>
            <a:ext cx="10914054" cy="918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 spc="-15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Video reality </a:t>
            </a:r>
            <a:r>
              <a:rPr lang="ru-RU" sz="6000" cap="all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территория эмоциональной рекламы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24874" b="20752"/>
          <a:stretch/>
        </p:blipFill>
        <p:spPr>
          <a:xfrm>
            <a:off x="0" y="2983832"/>
            <a:ext cx="12192000" cy="3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9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4.fotokto.ru/photo/full/382/38203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9" b="28258"/>
          <a:stretch/>
        </p:blipFill>
        <p:spPr bwMode="auto">
          <a:xfrm>
            <a:off x="-1" y="0"/>
            <a:ext cx="12188629" cy="473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489" y="5289444"/>
            <a:ext cx="114440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</a:rPr>
              <a:t>#</a:t>
            </a:r>
            <a:r>
              <a:rPr lang="ru-RU" sz="6000" dirty="0" smtClean="0">
                <a:solidFill>
                  <a:srgbClr val="00B0F0"/>
                </a:solidFill>
              </a:rPr>
              <a:t>Не</a:t>
            </a:r>
            <a:r>
              <a:rPr lang="en-US" sz="6000" dirty="0" smtClean="0">
                <a:solidFill>
                  <a:srgbClr val="00B0F0"/>
                </a:solidFill>
              </a:rPr>
              <a:t>!</a:t>
            </a:r>
            <a:r>
              <a:rPr lang="ru-RU" sz="6000" dirty="0" err="1" smtClean="0">
                <a:solidFill>
                  <a:srgbClr val="00B0F0"/>
                </a:solidFill>
              </a:rPr>
              <a:t>заужай</a:t>
            </a:r>
            <a:r>
              <a:rPr lang="en-US" sz="6000" dirty="0" smtClean="0">
                <a:solidFill>
                  <a:srgbClr val="00B0F0"/>
                </a:solidFill>
              </a:rPr>
              <a:t>!</a:t>
            </a:r>
            <a:r>
              <a:rPr lang="ru-RU" sz="6000" dirty="0" smtClean="0">
                <a:solidFill>
                  <a:srgbClr val="00B0F0"/>
                </a:solidFill>
              </a:rPr>
              <a:t>эмоцию</a:t>
            </a:r>
            <a:r>
              <a:rPr lang="en-US" sz="6000" dirty="0" smtClean="0">
                <a:solidFill>
                  <a:srgbClr val="00B0F0"/>
                </a:solidFill>
              </a:rPr>
              <a:t>!</a:t>
            </a:r>
            <a:r>
              <a:rPr lang="ru-RU" sz="6000" dirty="0" err="1" smtClean="0">
                <a:solidFill>
                  <a:srgbClr val="00B0F0"/>
                </a:solidFill>
              </a:rPr>
              <a:t>таргетингом</a:t>
            </a:r>
            <a:r>
              <a:rPr lang="en-US" sz="6000" dirty="0" smtClean="0">
                <a:solidFill>
                  <a:srgbClr val="00B0F0"/>
                </a:solidFill>
              </a:rPr>
              <a:t>!</a:t>
            </a:r>
            <a:endParaRPr lang="ru-RU" sz="6000" dirty="0">
              <a:solidFill>
                <a:srgbClr val="00B0F0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18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" r="50053"/>
          <a:stretch/>
        </p:blipFill>
        <p:spPr>
          <a:xfrm>
            <a:off x="-1" y="-10990"/>
            <a:ext cx="6086169" cy="68689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06649" y="1180926"/>
            <a:ext cx="50554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00B0F0"/>
                </a:solidFill>
              </a:rPr>
              <a:t>2025 год —  </a:t>
            </a:r>
            <a:endParaRPr lang="ru-RU" sz="7200" b="1" dirty="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6649" y="3000687"/>
            <a:ext cx="5770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у человека много</a:t>
            </a:r>
            <a:r>
              <a:rPr lang="en-US" sz="4000" dirty="0" smtClean="0"/>
              <a:t> </a:t>
            </a:r>
            <a:r>
              <a:rPr lang="ru-RU" sz="4000" dirty="0" smtClean="0"/>
              <a:t>СВОБОДНОГО времени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136" y="146930"/>
            <a:ext cx="53039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4892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563176529"/>
              </p:ext>
            </p:extLst>
          </p:nvPr>
        </p:nvGraphicFramePr>
        <p:xfrm>
          <a:off x="570271" y="719666"/>
          <a:ext cx="1090397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6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85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iran-daily.com/File/File/14459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 b="258"/>
          <a:stretch/>
        </p:blipFill>
        <p:spPr bwMode="auto">
          <a:xfrm>
            <a:off x="0" y="-1"/>
            <a:ext cx="12192000" cy="68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3780" y="2792362"/>
            <a:ext cx="277351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</a:rPr>
              <a:t>#IFP</a:t>
            </a:r>
            <a:endParaRPr lang="ru-RU" sz="115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5916" y="4109883"/>
            <a:ext cx="472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Influence Factor Point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55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44357" y="2119305"/>
            <a:ext cx="3855908" cy="1022554"/>
            <a:chOff x="902621" y="973395"/>
            <a:chExt cx="3855908" cy="10225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7" r="21064" b="15743"/>
            <a:stretch/>
          </p:blipFill>
          <p:spPr>
            <a:xfrm>
              <a:off x="902621" y="973395"/>
              <a:ext cx="719417" cy="102255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22038" y="1219187"/>
              <a:ext cx="3136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УСТРОЙСТВО</a:t>
              </a:r>
              <a:endParaRPr lang="ru-RU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44357" y="3498802"/>
            <a:ext cx="4622572" cy="1028626"/>
            <a:chOff x="1558954" y="3192537"/>
            <a:chExt cx="4622572" cy="10286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6" t="13047" r="8997" b="29892"/>
            <a:stretch/>
          </p:blipFill>
          <p:spPr>
            <a:xfrm>
              <a:off x="1558954" y="3192537"/>
              <a:ext cx="1486081" cy="102862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45035" y="3445240"/>
              <a:ext cx="3136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РАЗМЕР ЭКРАНА</a:t>
              </a:r>
              <a:endParaRPr lang="ru-RU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8956" y="4831601"/>
            <a:ext cx="3891309" cy="1027911"/>
            <a:chOff x="1513771" y="4437358"/>
            <a:chExt cx="3891309" cy="10279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6" r="17884" b="13119"/>
            <a:stretch/>
          </p:blipFill>
          <p:spPr>
            <a:xfrm>
              <a:off x="1513771" y="4437358"/>
              <a:ext cx="754819" cy="102791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68589" y="4690900"/>
              <a:ext cx="3136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КРЕАТИВ</a:t>
              </a:r>
              <a:endParaRPr lang="ru-RU" sz="2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10415" y="2120845"/>
            <a:ext cx="4597346" cy="1034702"/>
            <a:chOff x="7212013" y="1894594"/>
            <a:chExt cx="4597346" cy="10347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4050" r="8996" b="28746"/>
            <a:stretch/>
          </p:blipFill>
          <p:spPr>
            <a:xfrm>
              <a:off x="7212013" y="1894594"/>
              <a:ext cx="1465179" cy="10347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72868" y="2140386"/>
              <a:ext cx="3136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УРОВЕНЬ ЗВУКА</a:t>
              </a:r>
              <a:endParaRPr lang="ru-RU" sz="2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10415" y="3391139"/>
            <a:ext cx="3889358" cy="1027911"/>
            <a:chOff x="7331590" y="3162939"/>
            <a:chExt cx="3889358" cy="10279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0" t="4731" r="21326" b="19426"/>
            <a:stretch/>
          </p:blipFill>
          <p:spPr>
            <a:xfrm>
              <a:off x="7331590" y="3162939"/>
              <a:ext cx="775306" cy="102791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084457" y="3415285"/>
              <a:ext cx="3136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ГЕО-ПОЗИЦИЯ</a:t>
              </a:r>
              <a:endParaRPr lang="ru-RU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10415" y="4906988"/>
            <a:ext cx="4185286" cy="1028626"/>
            <a:chOff x="7133428" y="4440381"/>
            <a:chExt cx="4185286" cy="10286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9" t="6738" r="8243" b="12831"/>
            <a:stretch/>
          </p:blipFill>
          <p:spPr>
            <a:xfrm>
              <a:off x="7133428" y="4440381"/>
              <a:ext cx="1048795" cy="102862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182223" y="4690900"/>
              <a:ext cx="3136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КОНТЕНТ</a:t>
              </a:r>
              <a:endParaRPr lang="ru-RU" sz="20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3525" y="-28795"/>
            <a:ext cx="10077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00B0F0"/>
                </a:solidFill>
              </a:rPr>
              <a:t>#IFP</a:t>
            </a:r>
            <a:r>
              <a:rPr lang="ru-RU" sz="6600" b="1" dirty="0" smtClean="0">
                <a:solidFill>
                  <a:srgbClr val="00B0F0"/>
                </a:solidFill>
              </a:rPr>
              <a:t> </a:t>
            </a:r>
            <a:r>
              <a:rPr lang="ru-RU" sz="4000" dirty="0"/>
              <a:t>— Новая </a:t>
            </a:r>
            <a:r>
              <a:rPr lang="ru-RU" sz="4000" dirty="0" smtClean="0"/>
              <a:t>валюта измерений рекламы</a:t>
            </a:r>
            <a:endParaRPr lang="ru-RU" sz="66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63525" y="1041317"/>
            <a:ext cx="10400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Influence Factor Point </a:t>
            </a:r>
            <a:r>
              <a:rPr lang="ru-RU" sz="3200" dirty="0" smtClean="0"/>
              <a:t>— степень эмоционального контакта</a:t>
            </a:r>
            <a:endParaRPr lang="ru-RU" sz="3200" dirty="0"/>
          </a:p>
        </p:txBody>
      </p:sp>
      <p:pic>
        <p:nvPicPr>
          <p:cNvPr id="25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6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28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бъект 2"/>
          <p:cNvSpPr>
            <a:spLocks noGrp="1"/>
          </p:cNvSpPr>
          <p:nvPr>
            <p:ph idx="1"/>
          </p:nvPr>
        </p:nvSpPr>
        <p:spPr>
          <a:xfrm>
            <a:off x="1043608" y="701999"/>
            <a:ext cx="9181940" cy="56791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#</a:t>
            </a:r>
            <a:r>
              <a:rPr lang="ru-RU" sz="4800" b="1" dirty="0" smtClean="0">
                <a:solidFill>
                  <a:schemeClr val="bg1"/>
                </a:solidFill>
              </a:rPr>
              <a:t>ВО</a:t>
            </a:r>
            <a:r>
              <a:rPr lang="en-US" sz="4800" b="1" dirty="0" smtClean="0">
                <a:solidFill>
                  <a:schemeClr val="bg1"/>
                </a:solidFill>
              </a:rPr>
              <a:t>C</a:t>
            </a:r>
            <a:r>
              <a:rPr lang="ru-RU" sz="4800" b="1" dirty="0" smtClean="0">
                <a:solidFill>
                  <a:schemeClr val="bg1"/>
                </a:solidFill>
              </a:rPr>
              <a:t>ПРОИЗВОДСТВОКОНТЕНТА </a:t>
            </a:r>
            <a:r>
              <a:rPr lang="en-US" sz="3200" i="1" dirty="0" smtClean="0">
                <a:solidFill>
                  <a:srgbClr val="00B0F0"/>
                </a:solidFill>
              </a:rPr>
              <a:t>#</a:t>
            </a:r>
            <a:r>
              <a:rPr lang="en-US" sz="3200" i="1" dirty="0" err="1" smtClean="0">
                <a:solidFill>
                  <a:srgbClr val="00B0F0"/>
                </a:solidFill>
              </a:rPr>
              <a:t>contentreproduction</a:t>
            </a:r>
            <a:endParaRPr lang="ru-RU" sz="3200" i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#</a:t>
            </a:r>
            <a:r>
              <a:rPr lang="ru-RU" sz="4800" b="1" dirty="0" smtClean="0">
                <a:solidFill>
                  <a:schemeClr val="bg1"/>
                </a:solidFill>
              </a:rPr>
              <a:t>КЛАСТЕРВНИМАНИЯ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00B0F0"/>
                </a:solidFill>
              </a:rPr>
              <a:t>#</a:t>
            </a:r>
            <a:r>
              <a:rPr lang="en-US" sz="3200" i="1" dirty="0" err="1">
                <a:solidFill>
                  <a:srgbClr val="00B0F0"/>
                </a:solidFill>
              </a:rPr>
              <a:t>focuscluster</a:t>
            </a:r>
            <a:endParaRPr lang="ru-RU" sz="3200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#</a:t>
            </a:r>
            <a:r>
              <a:rPr lang="ru-RU" sz="4800" b="1" dirty="0" smtClean="0">
                <a:solidFill>
                  <a:schemeClr val="bg1"/>
                </a:solidFill>
              </a:rPr>
              <a:t>ВИДЕОРЕАЛЬНОСТЬ</a:t>
            </a:r>
          </a:p>
          <a:p>
            <a:pPr marL="0" indent="0">
              <a:buNone/>
            </a:pPr>
            <a:r>
              <a:rPr lang="en-US" sz="4800" i="1" dirty="0" smtClean="0">
                <a:solidFill>
                  <a:srgbClr val="00B0F0"/>
                </a:solidFill>
              </a:rPr>
              <a:t>#</a:t>
            </a:r>
            <a:r>
              <a:rPr lang="en-US" sz="4800" i="1" dirty="0" err="1" smtClean="0">
                <a:solidFill>
                  <a:srgbClr val="00B0F0"/>
                </a:solidFill>
              </a:rPr>
              <a:t>videoreality</a:t>
            </a:r>
            <a:endParaRPr lang="en-US" sz="4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#</a:t>
            </a:r>
            <a:r>
              <a:rPr lang="ru-RU" sz="4800" b="1" dirty="0" smtClean="0">
                <a:solidFill>
                  <a:schemeClr val="bg1"/>
                </a:solidFill>
              </a:rPr>
              <a:t>НЕЗАУЖАЙ!ЭМОЦИЮ!ТАРГЕТИНГОМ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800" i="1" dirty="0" smtClean="0">
                <a:solidFill>
                  <a:srgbClr val="00B0F0"/>
                </a:solidFill>
              </a:rPr>
              <a:t>#</a:t>
            </a:r>
            <a:r>
              <a:rPr lang="en-US" sz="4800" i="1" dirty="0" err="1" smtClean="0">
                <a:solidFill>
                  <a:srgbClr val="00B0F0"/>
                </a:solidFill>
              </a:rPr>
              <a:t>emotionisaking</a:t>
            </a:r>
            <a:endParaRPr lang="ru-RU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7100" b="1" dirty="0" smtClean="0">
                <a:solidFill>
                  <a:schemeClr val="bg1"/>
                </a:solidFill>
              </a:rPr>
              <a:t>#</a:t>
            </a:r>
            <a:r>
              <a:rPr lang="en-US" sz="7100" b="1" dirty="0">
                <a:solidFill>
                  <a:schemeClr val="bg1"/>
                </a:solidFill>
              </a:rPr>
              <a:t>IFP</a:t>
            </a:r>
            <a:endParaRPr lang="ru-RU" sz="7100" b="1" dirty="0">
              <a:solidFill>
                <a:schemeClr val="bg1"/>
              </a:solidFill>
            </a:endParaRPr>
          </a:p>
        </p:txBody>
      </p:sp>
      <p:pic>
        <p:nvPicPr>
          <p:cNvPr id="2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8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5715" y="4591665"/>
            <a:ext cx="69461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b="1" dirty="0" smtClean="0">
                <a:solidFill>
                  <a:schemeClr val="bg1"/>
                </a:solidFill>
              </a:rPr>
              <a:t>МЫ ИДЁМ</a:t>
            </a:r>
            <a:endParaRPr lang="ru-RU" sz="11500" b="1" dirty="0">
              <a:solidFill>
                <a:schemeClr val="bg1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00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www.derekprincearmenia.com/wp-content/uploads/2014/03/Creation-Wor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4" r="3501" b="10564"/>
          <a:stretch/>
        </p:blipFill>
        <p:spPr bwMode="auto">
          <a:xfrm>
            <a:off x="9832" y="0"/>
            <a:ext cx="6278524" cy="68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288356" y="2519779"/>
            <a:ext cx="5791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/>
            <a:r>
              <a:rPr lang="en-US" sz="4800" dirty="0" smtClean="0">
                <a:latin typeface="Calibri" panose="020F0502020204030204" pitchFamily="34" charset="0"/>
              </a:rPr>
              <a:t>—</a:t>
            </a:r>
            <a:r>
              <a:rPr lang="ru-RU" sz="4800" dirty="0" smtClean="0">
                <a:latin typeface="Calibri" panose="020F0502020204030204" pitchFamily="34" charset="0"/>
              </a:rPr>
              <a:t> </a:t>
            </a:r>
            <a:r>
              <a:rPr lang="en-US" sz="4800" dirty="0" smtClean="0"/>
              <a:t>Programmatic </a:t>
            </a:r>
            <a:r>
              <a:rPr lang="en-US" sz="4800" b="1" dirty="0" smtClean="0">
                <a:solidFill>
                  <a:srgbClr val="00B0F0"/>
                </a:solidFill>
              </a:rPr>
              <a:t>TV</a:t>
            </a:r>
          </a:p>
          <a:p>
            <a:pPr marL="539750"/>
            <a:r>
              <a:rPr lang="en-US" sz="4800" dirty="0" smtClean="0">
                <a:latin typeface="Calibri" panose="020F0502020204030204" pitchFamily="34" charset="0"/>
              </a:rPr>
              <a:t>— </a:t>
            </a:r>
            <a:r>
              <a:rPr lang="ru-RU" sz="4800" dirty="0" smtClean="0"/>
              <a:t>Аукцион</a:t>
            </a:r>
          </a:p>
          <a:p>
            <a:pPr marL="539750"/>
            <a:r>
              <a:rPr lang="en-US" sz="4800" dirty="0" smtClean="0">
                <a:latin typeface="Calibri" panose="020F0502020204030204" pitchFamily="34" charset="0"/>
              </a:rPr>
              <a:t>— </a:t>
            </a:r>
            <a:r>
              <a:rPr lang="en-US" sz="4800" dirty="0" err="1" smtClean="0"/>
              <a:t>Big</a:t>
            </a:r>
            <a:r>
              <a:rPr lang="en-US" sz="4800" b="1" dirty="0" err="1" smtClean="0">
                <a:solidFill>
                  <a:srgbClr val="00B0F0"/>
                </a:solidFill>
              </a:rPr>
              <a:t>TV</a:t>
            </a:r>
            <a:r>
              <a:rPr lang="en-US" sz="4800" dirty="0" smtClean="0"/>
              <a:t> </a:t>
            </a:r>
            <a:r>
              <a:rPr lang="en-US" sz="4800" dirty="0" smtClean="0"/>
              <a:t>rating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6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69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gorbeuker.com/blog/wp-content/uploads/2015/03/programmatic-ads-1700x10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143" r="41331" b="-143"/>
          <a:stretch/>
        </p:blipFill>
        <p:spPr bwMode="auto">
          <a:xfrm>
            <a:off x="5889523" y="3316"/>
            <a:ext cx="6322142" cy="68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69760" y="0"/>
            <a:ext cx="5791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/>
            <a:r>
              <a:rPr lang="en-US" sz="4800" dirty="0" smtClean="0">
                <a:latin typeface="Calibri" panose="020F0502020204030204" pitchFamily="34" charset="0"/>
              </a:rPr>
              <a:t>—</a:t>
            </a:r>
            <a:r>
              <a:rPr lang="ru-RU" sz="4800" dirty="0" smtClean="0">
                <a:latin typeface="Calibri" panose="020F0502020204030204" pitchFamily="34" charset="0"/>
              </a:rPr>
              <a:t> </a:t>
            </a:r>
            <a:r>
              <a:rPr lang="en-US" sz="4800" dirty="0" smtClean="0"/>
              <a:t>Programmatic </a:t>
            </a:r>
            <a:r>
              <a:rPr lang="en-US" sz="4800" b="1" dirty="0" smtClean="0">
                <a:solidFill>
                  <a:srgbClr val="00B0F0"/>
                </a:solidFill>
              </a:rPr>
              <a:t>TV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142" y="1040212"/>
            <a:ext cx="5437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Автоматизированная система, позволяющая на основании разнообразных данных осуществлять  размещение роликов в наиболее подходящих рекламных блоках в режиме </a:t>
            </a:r>
            <a:r>
              <a:rPr lang="ru-RU" dirty="0" err="1" smtClean="0"/>
              <a:t>online</a:t>
            </a:r>
            <a:endParaRPr lang="ru-RU" dirty="0"/>
          </a:p>
        </p:txBody>
      </p:sp>
      <p:grpSp>
        <p:nvGrpSpPr>
          <p:cNvPr id="5" name="Группа 3"/>
          <p:cNvGrpSpPr/>
          <p:nvPr/>
        </p:nvGrpSpPr>
        <p:grpSpPr>
          <a:xfrm>
            <a:off x="271958" y="5040775"/>
            <a:ext cx="4899810" cy="562780"/>
            <a:chOff x="1790113" y="2908552"/>
            <a:chExt cx="4899810" cy="562780"/>
          </a:xfrm>
        </p:grpSpPr>
        <p:pic>
          <p:nvPicPr>
            <p:cNvPr id="6" name="Изображение 11" descr="noun_21438_cc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06"/>
            <a:stretch/>
          </p:blipFill>
          <p:spPr>
            <a:xfrm>
              <a:off x="1790113" y="2908552"/>
              <a:ext cx="649156" cy="5627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13238" y="3020665"/>
              <a:ext cx="4176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1600" dirty="0" smtClean="0">
                  <a:solidFill>
                    <a:srgbClr val="000000"/>
                  </a:solidFill>
                  <a:cs typeface="Proxima Nova Semibold"/>
                </a:rPr>
                <a:t>Автоматизированная</a:t>
              </a:r>
              <a:r>
                <a:rPr lang="en-US" sz="1600" dirty="0" smtClean="0">
                  <a:solidFill>
                    <a:srgbClr val="000000"/>
                  </a:solidFill>
                  <a:cs typeface="Proxima Nova Semibold"/>
                </a:rPr>
                <a:t> </a:t>
              </a:r>
              <a:r>
                <a:rPr lang="ru-RU" sz="1600" dirty="0" smtClean="0">
                  <a:solidFill>
                    <a:srgbClr val="000000"/>
                  </a:solidFill>
                  <a:cs typeface="Proxima Nova Semibold"/>
                </a:rPr>
                <a:t>закупка</a:t>
              </a:r>
              <a:endParaRPr lang="ru-RU" sz="1600" dirty="0">
                <a:solidFill>
                  <a:srgbClr val="000000"/>
                </a:solidFill>
                <a:cs typeface="Proxima Nova Semibold"/>
              </a:endParaRPr>
            </a:p>
          </p:txBody>
        </p:sp>
      </p:grpSp>
      <p:grpSp>
        <p:nvGrpSpPr>
          <p:cNvPr id="8" name="Группа 6"/>
          <p:cNvGrpSpPr/>
          <p:nvPr/>
        </p:nvGrpSpPr>
        <p:grpSpPr>
          <a:xfrm>
            <a:off x="222879" y="2903789"/>
            <a:ext cx="5298562" cy="634216"/>
            <a:chOff x="4196290" y="2865337"/>
            <a:chExt cx="5298562" cy="634216"/>
          </a:xfrm>
        </p:grpSpPr>
        <p:pic>
          <p:nvPicPr>
            <p:cNvPr id="9" name="Изображение 14" descr="noun_18817_cc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35"/>
            <a:stretch/>
          </p:blipFill>
          <p:spPr>
            <a:xfrm>
              <a:off x="4196290" y="2865337"/>
              <a:ext cx="747323" cy="63421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968494" y="3038338"/>
              <a:ext cx="45263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1600" dirty="0" smtClean="0">
                  <a:solidFill>
                    <a:srgbClr val="000000"/>
                  </a:solidFill>
                  <a:cs typeface="Proxima Nova Semibold"/>
                </a:rPr>
                <a:t>Оптимизация в</a:t>
              </a:r>
              <a:r>
                <a:rPr lang="ru-RU" sz="1600" dirty="0">
                  <a:solidFill>
                    <a:srgbClr val="000000"/>
                  </a:solidFill>
                  <a:cs typeface="Proxima Nova Semibold"/>
                </a:rPr>
                <a:t> </a:t>
              </a:r>
              <a:r>
                <a:rPr lang="ru-RU" sz="1600" dirty="0" smtClean="0">
                  <a:solidFill>
                    <a:srgbClr val="000000"/>
                  </a:solidFill>
                  <a:cs typeface="Proxima Nova Semibold"/>
                </a:rPr>
                <a:t>режиме</a:t>
              </a:r>
              <a:r>
                <a:rPr lang="ru-RU" sz="1600" dirty="0">
                  <a:solidFill>
                    <a:srgbClr val="000000"/>
                  </a:solidFill>
                  <a:cs typeface="Proxima Nova Semibold"/>
                </a:rPr>
                <a:t> </a:t>
              </a:r>
              <a:r>
                <a:rPr lang="ru-RU" sz="1600" dirty="0" smtClean="0">
                  <a:solidFill>
                    <a:srgbClr val="000000"/>
                  </a:solidFill>
                  <a:cs typeface="Proxima Nova Semibold"/>
                </a:rPr>
                <a:t>реального времени</a:t>
              </a:r>
              <a:endParaRPr lang="ru-RU" sz="1600" dirty="0">
                <a:solidFill>
                  <a:srgbClr val="000000"/>
                </a:solidFill>
                <a:cs typeface="Proxima Nova Semibold"/>
              </a:endParaRPr>
            </a:p>
          </p:txBody>
        </p:sp>
      </p:grpSp>
      <p:grpSp>
        <p:nvGrpSpPr>
          <p:cNvPr id="11" name="Группа 9"/>
          <p:cNvGrpSpPr/>
          <p:nvPr/>
        </p:nvGrpSpPr>
        <p:grpSpPr>
          <a:xfrm>
            <a:off x="241363" y="3846324"/>
            <a:ext cx="5255197" cy="612000"/>
            <a:chOff x="6876818" y="2880330"/>
            <a:chExt cx="5255197" cy="612000"/>
          </a:xfrm>
        </p:grpSpPr>
        <p:pic>
          <p:nvPicPr>
            <p:cNvPr id="13" name="Изображение 17" descr="noun_70744_cc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50"/>
            <a:stretch/>
          </p:blipFill>
          <p:spPr>
            <a:xfrm>
              <a:off x="6876818" y="2880330"/>
              <a:ext cx="729000" cy="612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05657" y="3017053"/>
              <a:ext cx="45263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1600" dirty="0" err="1" smtClean="0">
                  <a:solidFill>
                    <a:srgbClr val="000000"/>
                  </a:solidFill>
                  <a:cs typeface="Proxima Nova Semibold"/>
                </a:rPr>
                <a:t>Таргетинг</a:t>
              </a:r>
              <a:r>
                <a:rPr lang="en-US" sz="1600" dirty="0">
                  <a:solidFill>
                    <a:srgbClr val="000000"/>
                  </a:solidFill>
                  <a:cs typeface="Proxima Nova Semibold"/>
                </a:rPr>
                <a:t> </a:t>
              </a:r>
              <a:r>
                <a:rPr lang="ru-RU" sz="1600" dirty="0" smtClean="0">
                  <a:solidFill>
                    <a:srgbClr val="000000"/>
                  </a:solidFill>
                  <a:cs typeface="Proxima Nova Semibold"/>
                </a:rPr>
                <a:t>и</a:t>
              </a:r>
              <a:r>
                <a:rPr lang="en-US" sz="1600" dirty="0">
                  <a:solidFill>
                    <a:srgbClr val="000000"/>
                  </a:solidFill>
                  <a:cs typeface="Proxima Nova Semibold"/>
                </a:rPr>
                <a:t> </a:t>
              </a:r>
              <a:r>
                <a:rPr lang="ru-RU" sz="1600" dirty="0" err="1" smtClean="0">
                  <a:solidFill>
                    <a:srgbClr val="000000"/>
                  </a:solidFill>
                  <a:cs typeface="Proxima Nova Semibold"/>
                </a:rPr>
                <a:t>кастомизация</a:t>
              </a:r>
              <a:endParaRPr lang="ru-RU" sz="1600" dirty="0" smtClean="0">
                <a:solidFill>
                  <a:srgbClr val="000000"/>
                </a:solidFill>
                <a:cs typeface="Proxima Nova Semibold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1958" y="6254537"/>
            <a:ext cx="474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 базе технологической платформы </a:t>
            </a:r>
            <a:r>
              <a:rPr lang="ru-RU" sz="2400" b="1" dirty="0" err="1" smtClean="0">
                <a:solidFill>
                  <a:srgbClr val="00B0F0"/>
                </a:solidFill>
              </a:rPr>
              <a:t>ViMB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65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15195" y="2234643"/>
            <a:ext cx="5791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Calibri" panose="020F0502020204030204" pitchFamily="34" charset="0"/>
              </a:rPr>
              <a:t>—</a:t>
            </a:r>
            <a:r>
              <a:rPr lang="ru-RU" sz="4800" dirty="0" smtClean="0">
                <a:latin typeface="Calibri" panose="020F0502020204030204" pitchFamily="34" charset="0"/>
              </a:rPr>
              <a:t> </a:t>
            </a:r>
            <a:r>
              <a:rPr lang="ru-RU" sz="4800" dirty="0" smtClean="0"/>
              <a:t>АУКЦИОН</a:t>
            </a:r>
            <a:endParaRPr lang="en-US" sz="4800" b="1" dirty="0" smtClean="0">
              <a:solidFill>
                <a:srgbClr val="00B0F0"/>
              </a:solidFill>
            </a:endParaRPr>
          </a:p>
        </p:txBody>
      </p:sp>
      <p:pic>
        <p:nvPicPr>
          <p:cNvPr id="4" name="Picture 2" descr="http://igorbeuker.com/blog/wp-content/uploads/2015/03/programmatic-ads-1700x10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1" t="-143" r="-365" b="143"/>
          <a:stretch/>
        </p:blipFill>
        <p:spPr bwMode="auto">
          <a:xfrm>
            <a:off x="0" y="-9832"/>
            <a:ext cx="4479220" cy="68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15195" y="3428203"/>
            <a:ext cx="6449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Это торг рекламодателей за возможность размещения в конкретном рекламном блоке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766481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69760" y="0"/>
            <a:ext cx="5791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/>
            <a:r>
              <a:rPr lang="en-US" sz="4800" dirty="0" smtClean="0">
                <a:latin typeface="Calibri" panose="020F0502020204030204" pitchFamily="34" charset="0"/>
              </a:rPr>
              <a:t>—</a:t>
            </a:r>
            <a:r>
              <a:rPr lang="ru-RU" sz="4800" dirty="0" smtClean="0">
                <a:latin typeface="Calibri" panose="020F0502020204030204" pitchFamily="34" charset="0"/>
              </a:rPr>
              <a:t> </a:t>
            </a:r>
            <a:r>
              <a:rPr lang="en-US" sz="4800" dirty="0" smtClean="0"/>
              <a:t>Big </a:t>
            </a:r>
            <a:r>
              <a:rPr lang="en-US" sz="4800" b="1" dirty="0" smtClean="0">
                <a:solidFill>
                  <a:srgbClr val="00B0F0"/>
                </a:solidFill>
              </a:rPr>
              <a:t>TV </a:t>
            </a:r>
            <a:r>
              <a:rPr lang="en-US" sz="4800" dirty="0"/>
              <a:t>rating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879" y="769984"/>
            <a:ext cx="5437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Эффективность ТВ-рекламы растет</a:t>
            </a:r>
            <a:endParaRPr lang="ru-RU" sz="2400" dirty="0"/>
          </a:p>
        </p:txBody>
      </p:sp>
      <p:pic>
        <p:nvPicPr>
          <p:cNvPr id="23556" name="Picture 4" descr="https://employers.glassdoor.com/app/uploads/2014/05/diversity-2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847"/>
          <a:stretch/>
        </p:blipFill>
        <p:spPr bwMode="auto">
          <a:xfrm>
            <a:off x="6693280" y="0"/>
            <a:ext cx="5498720" cy="689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3"/>
          <p:cNvSpPr/>
          <p:nvPr/>
        </p:nvSpPr>
        <p:spPr>
          <a:xfrm>
            <a:off x="483600" y="1859249"/>
            <a:ext cx="2160241" cy="2126918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ТВ</a:t>
            </a:r>
            <a:endParaRPr lang="ru-RU" sz="4400" b="1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83802" y="2001633"/>
            <a:ext cx="3094305" cy="1228067"/>
            <a:chOff x="2283802" y="2001633"/>
            <a:chExt cx="3094305" cy="1228067"/>
          </a:xfrm>
        </p:grpSpPr>
        <p:sp>
          <p:nvSpPr>
            <p:cNvPr id="21" name="Овал 21"/>
            <p:cNvSpPr/>
            <p:nvPr/>
          </p:nvSpPr>
          <p:spPr>
            <a:xfrm>
              <a:off x="2283802" y="2546007"/>
              <a:ext cx="684075" cy="683693"/>
            </a:xfrm>
            <a:prstGeom prst="ellipse">
              <a:avLst/>
            </a:prstGeom>
            <a:noFill/>
            <a:ln w="63500"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prstClr val="white"/>
                </a:solidFill>
              </a:endParaRPr>
            </a:p>
          </p:txBody>
        </p:sp>
        <p:sp>
          <p:nvSpPr>
            <p:cNvPr id="4" name="Line Callout 1 (Accent Bar) 3"/>
            <p:cNvSpPr/>
            <p:nvPr/>
          </p:nvSpPr>
          <p:spPr>
            <a:xfrm>
              <a:off x="3509978" y="2001633"/>
              <a:ext cx="1868129" cy="658761"/>
            </a:xfrm>
            <a:prstGeom prst="accentCallout1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 smtClean="0">
                  <a:solidFill>
                    <a:schemeClr val="tx1"/>
                  </a:solidFill>
                </a:rPr>
                <a:t>Нелинейное</a:t>
              </a:r>
              <a:br>
                <a:rPr lang="ru-RU" dirty="0" smtClean="0">
                  <a:solidFill>
                    <a:schemeClr val="tx1"/>
                  </a:solidFill>
                </a:rPr>
              </a:br>
              <a:r>
                <a:rPr lang="ru-RU" dirty="0" smtClean="0">
                  <a:solidFill>
                    <a:schemeClr val="tx1"/>
                  </a:solidFill>
                </a:rPr>
                <a:t>смотрение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Полилиния 19"/>
          <p:cNvSpPr/>
          <p:nvPr/>
        </p:nvSpPr>
        <p:spPr>
          <a:xfrm>
            <a:off x="921731" y="4542608"/>
            <a:ext cx="4304893" cy="1419621"/>
          </a:xfrm>
          <a:custGeom>
            <a:avLst/>
            <a:gdLst>
              <a:gd name="connsiteX0" fmla="*/ 0 w 2667000"/>
              <a:gd name="connsiteY0" fmla="*/ 1581150 h 1581150"/>
              <a:gd name="connsiteX1" fmla="*/ 600075 w 2667000"/>
              <a:gd name="connsiteY1" fmla="*/ 457200 h 1581150"/>
              <a:gd name="connsiteX2" fmla="*/ 2667000 w 2667000"/>
              <a:gd name="connsiteY2" fmla="*/ 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0" h="1581150">
                <a:moveTo>
                  <a:pt x="0" y="1581150"/>
                </a:moveTo>
                <a:cubicBezTo>
                  <a:pt x="77787" y="1150937"/>
                  <a:pt x="155575" y="720725"/>
                  <a:pt x="600075" y="457200"/>
                </a:cubicBezTo>
                <a:cubicBezTo>
                  <a:pt x="1044575" y="193675"/>
                  <a:pt x="1855787" y="96837"/>
                  <a:pt x="2667000" y="0"/>
                </a:cubicBezTo>
              </a:path>
            </a:pathLst>
          </a:cu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tx1"/>
              </a:solidFill>
              <a:cs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15531" y="4221163"/>
            <a:ext cx="4975487" cy="2366952"/>
            <a:chOff x="515531" y="4221163"/>
            <a:chExt cx="4975487" cy="2366952"/>
          </a:xfrm>
        </p:grpSpPr>
        <p:sp>
          <p:nvSpPr>
            <p:cNvPr id="25" name="Прямоугольник 15"/>
            <p:cNvSpPr/>
            <p:nvPr/>
          </p:nvSpPr>
          <p:spPr>
            <a:xfrm>
              <a:off x="1900903" y="6076955"/>
              <a:ext cx="17591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cs typeface="Calibri" pitchFamily="34" charset="0"/>
                </a:rPr>
                <a:t>GRP’s</a:t>
              </a:r>
              <a:endParaRPr lang="ru-RU" sz="2400" dirty="0">
                <a:cs typeface="Calibri" pitchFamily="34" charset="0"/>
              </a:endParaRPr>
            </a:p>
          </p:txBody>
        </p:sp>
        <p:sp>
          <p:nvSpPr>
            <p:cNvPr id="26" name="Прямоугольник 16"/>
            <p:cNvSpPr/>
            <p:nvPr/>
          </p:nvSpPr>
          <p:spPr>
            <a:xfrm rot="16200000">
              <a:off x="-233181" y="5021517"/>
              <a:ext cx="20199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cs typeface="Calibri" pitchFamily="34" charset="0"/>
                </a:rPr>
                <a:t>Reach</a:t>
              </a:r>
              <a:endParaRPr lang="ru-RU" sz="2400" dirty="0">
                <a:cs typeface="Calibri" pitchFamily="34" charset="0"/>
              </a:endParaRPr>
            </a:p>
          </p:txBody>
        </p:sp>
        <p:sp>
          <p:nvSpPr>
            <p:cNvPr id="27" name="Полилиния 17"/>
            <p:cNvSpPr/>
            <p:nvPr/>
          </p:nvSpPr>
          <p:spPr>
            <a:xfrm>
              <a:off x="982663" y="4804697"/>
              <a:ext cx="4219410" cy="1232855"/>
            </a:xfrm>
            <a:custGeom>
              <a:avLst/>
              <a:gdLst>
                <a:gd name="connsiteX0" fmla="*/ 0 w 2667000"/>
                <a:gd name="connsiteY0" fmla="*/ 1581150 h 1581150"/>
                <a:gd name="connsiteX1" fmla="*/ 600075 w 2667000"/>
                <a:gd name="connsiteY1" fmla="*/ 457200 h 1581150"/>
                <a:gd name="connsiteX2" fmla="*/ 2667000 w 2667000"/>
                <a:gd name="connsiteY2" fmla="*/ 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7000" h="1581150">
                  <a:moveTo>
                    <a:pt x="0" y="1581150"/>
                  </a:moveTo>
                  <a:cubicBezTo>
                    <a:pt x="77787" y="1150937"/>
                    <a:pt x="155575" y="720725"/>
                    <a:pt x="600075" y="457200"/>
                  </a:cubicBezTo>
                  <a:cubicBezTo>
                    <a:pt x="1044575" y="193675"/>
                    <a:pt x="1855787" y="96837"/>
                    <a:pt x="2667000" y="0"/>
                  </a:cubicBezTo>
                </a:path>
              </a:pathLst>
            </a:custGeom>
            <a:noFill/>
            <a:ln w="635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tx1"/>
                </a:solidFill>
                <a:cs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5531" y="4221163"/>
              <a:ext cx="4975487" cy="23669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4649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47485" y="3914319"/>
            <a:ext cx="12044516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29058" y="398927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267181" y="1854218"/>
            <a:ext cx="3071532" cy="2054601"/>
            <a:chOff x="1376129" y="1362606"/>
            <a:chExt cx="3071532" cy="2054601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1459684" y="2090712"/>
              <a:ext cx="0" cy="1326495"/>
            </a:xfrm>
            <a:prstGeom prst="line">
              <a:avLst/>
            </a:prstGeom>
            <a:ln w="38100">
              <a:solidFill>
                <a:srgbClr val="7030A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443500" y="2090712"/>
              <a:ext cx="3004161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76129" y="1362606"/>
              <a:ext cx="2925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Запуск гибридных измерений на каждом устройстве с точностью до показа на человека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8918" y="399267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70001" y="1717280"/>
            <a:ext cx="3004161" cy="2202545"/>
            <a:chOff x="1443499" y="1225667"/>
            <a:chExt cx="3004161" cy="2202545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459684" y="1806190"/>
              <a:ext cx="0" cy="1622022"/>
            </a:xfrm>
            <a:prstGeom prst="line">
              <a:avLst/>
            </a:prstGeom>
            <a:ln w="38100">
              <a:solidFill>
                <a:srgbClr val="7030A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43499" y="1806484"/>
              <a:ext cx="3004161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59684" y="1225667"/>
              <a:ext cx="2933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Появился </a:t>
              </a:r>
              <a:r>
                <a:rPr lang="en-US" sz="12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BigTV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-rating</a:t>
              </a:r>
              <a:r>
                <a:rPr lang="ru-RU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Programmatic TV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12623" y="1743804"/>
            <a:ext cx="2910628" cy="2163963"/>
            <a:chOff x="1459684" y="1264249"/>
            <a:chExt cx="2910627" cy="2163963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1459684" y="1803652"/>
              <a:ext cx="0" cy="1624560"/>
            </a:xfrm>
            <a:prstGeom prst="line">
              <a:avLst/>
            </a:prstGeom>
            <a:ln w="38100">
              <a:solidFill>
                <a:srgbClr val="7030A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59684" y="1818247"/>
              <a:ext cx="2791944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81928" y="1264249"/>
              <a:ext cx="2888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Запустился аукцион в ТВ-рекламе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360837" y="399049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8044469" y="1167036"/>
            <a:ext cx="3645883" cy="2752787"/>
            <a:chOff x="8193330" y="1167035"/>
            <a:chExt cx="3645883" cy="275278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8193330" y="1771413"/>
              <a:ext cx="3645883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209261" y="1167035"/>
              <a:ext cx="34995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Единая рекламная  технологическая платформа для всех игроков рынка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8209549" y="1771413"/>
              <a:ext cx="0" cy="2148409"/>
            </a:xfrm>
            <a:prstGeom prst="line">
              <a:avLst/>
            </a:prstGeom>
            <a:ln w="38100">
              <a:solidFill>
                <a:srgbClr val="92D05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805106" y="2549787"/>
            <a:ext cx="2934631" cy="1354701"/>
            <a:chOff x="4438370" y="2557712"/>
            <a:chExt cx="2934630" cy="1354701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478207" y="3098704"/>
              <a:ext cx="2268233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488039" y="3098704"/>
              <a:ext cx="0" cy="813709"/>
            </a:xfrm>
            <a:prstGeom prst="line">
              <a:avLst/>
            </a:prstGeom>
            <a:ln w="38100">
              <a:solidFill>
                <a:schemeClr val="accent2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438370" y="2557712"/>
              <a:ext cx="29346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Все агентства перешли на технологические закупки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28369" y="3924154"/>
            <a:ext cx="3004161" cy="1590590"/>
            <a:chOff x="1428367" y="3924152"/>
            <a:chExt cx="3004161" cy="1590589"/>
          </a:xfrm>
        </p:grpSpPr>
        <p:grpSp>
          <p:nvGrpSpPr>
            <p:cNvPr id="33" name="Group 32"/>
            <p:cNvGrpSpPr/>
            <p:nvPr/>
          </p:nvGrpSpPr>
          <p:grpSpPr>
            <a:xfrm flipV="1">
              <a:off x="1428367" y="3924152"/>
              <a:ext cx="3004161" cy="1590589"/>
              <a:chOff x="1443500" y="2270530"/>
              <a:chExt cx="3004161" cy="1157681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1459684" y="2270530"/>
                <a:ext cx="0" cy="1157681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443500" y="2270530"/>
                <a:ext cx="3004161" cy="0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1492587" y="4967154"/>
              <a:ext cx="2891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Рекламный рынок перешел к устойчивому росту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317733" y="3892695"/>
            <a:ext cx="2797935" cy="1590589"/>
            <a:chOff x="1428367" y="3924152"/>
            <a:chExt cx="2797935" cy="1590589"/>
          </a:xfrm>
        </p:grpSpPr>
        <p:grpSp>
          <p:nvGrpSpPr>
            <p:cNvPr id="45" name="Group 44"/>
            <p:cNvGrpSpPr/>
            <p:nvPr/>
          </p:nvGrpSpPr>
          <p:grpSpPr>
            <a:xfrm flipV="1">
              <a:off x="1428367" y="3924152"/>
              <a:ext cx="2796229" cy="1590589"/>
              <a:chOff x="1443500" y="2270530"/>
              <a:chExt cx="2796229" cy="115768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1459684" y="2270530"/>
                <a:ext cx="0" cy="1157681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1443500" y="2270530"/>
                <a:ext cx="2796229" cy="0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1462442" y="4814628"/>
              <a:ext cx="2763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Рекламные ролики производятся </a:t>
              </a:r>
              <a:r>
                <a:rPr lang="ru-RU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кастомизированно</a:t>
              </a: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Размещается до 1000 версий креатива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640785" y="2820209"/>
            <a:ext cx="2925487" cy="1092987"/>
            <a:chOff x="1426858" y="2324222"/>
            <a:chExt cx="2925487" cy="1092986"/>
          </a:xfrm>
        </p:grpSpPr>
        <p:cxnSp>
          <p:nvCxnSpPr>
            <p:cNvPr id="61" name="Straight Connector 60"/>
            <p:cNvCxnSpPr/>
            <p:nvPr/>
          </p:nvCxnSpPr>
          <p:spPr>
            <a:xfrm flipH="1" flipV="1">
              <a:off x="1449852" y="2847442"/>
              <a:ext cx="9832" cy="569766"/>
            </a:xfrm>
            <a:prstGeom prst="line">
              <a:avLst/>
            </a:prstGeom>
            <a:ln w="38100">
              <a:solidFill>
                <a:schemeClr val="accent2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433668" y="2847794"/>
              <a:ext cx="232520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426858" y="2324222"/>
              <a:ext cx="2925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рекламная коммуникация полностью замкнута на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CRM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47485" y="140246"/>
            <a:ext cx="610446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67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СОБЫТИЯ ВИДЕО-РЫНКА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47485" y="6316649"/>
            <a:ext cx="610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>
                    <a:lumMod val="85000"/>
                  </a:prstClr>
                </a:solidFill>
              </a:rPr>
              <a:t>КЛЮЧЕВЫЕ ИЗМЕНЕНИЯ</a:t>
            </a:r>
          </a:p>
        </p:txBody>
      </p:sp>
    </p:spTree>
    <p:extLst>
      <p:ext uri="{BB962C8B-B14F-4D97-AF65-F5344CB8AC3E}">
        <p14:creationId xmlns:p14="http://schemas.microsoft.com/office/powerpoint/2010/main" val="384734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/>
          <p:cNvPicPr>
            <a:picLocks noChangeAspect="1"/>
          </p:cNvPicPr>
          <p:nvPr/>
        </p:nvPicPr>
        <p:blipFill rotWithShape="1">
          <a:blip r:embed="rId2"/>
          <a:srcRect l="59379" r="-41"/>
          <a:stretch/>
        </p:blipFill>
        <p:spPr>
          <a:xfrm>
            <a:off x="7236542" y="-10990"/>
            <a:ext cx="4955458" cy="6868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891" y="3501133"/>
            <a:ext cx="5444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…для РАЗВЛЕЧЕНИЙ</a:t>
            </a:r>
            <a:endParaRPr lang="ru-RU" sz="4800" dirty="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6"/>
            <a:ext cx="526455" cy="416211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85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229" y="3914327"/>
            <a:ext cx="12174772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74253" y="404553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969066" y="3146050"/>
            <a:ext cx="3131981" cy="762777"/>
            <a:chOff x="1437538" y="2654431"/>
            <a:chExt cx="3131981" cy="762777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1459684" y="2975543"/>
              <a:ext cx="0" cy="441665"/>
            </a:xfrm>
            <a:prstGeom prst="line">
              <a:avLst/>
            </a:prstGeom>
            <a:ln w="38100">
              <a:solidFill>
                <a:srgbClr val="7030A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440869" y="2975543"/>
              <a:ext cx="280567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437538" y="2654431"/>
              <a:ext cx="31319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Старт измерений фактического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IFP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0778" y="4054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52329" y="2553984"/>
            <a:ext cx="914700" cy="1300477"/>
            <a:chOff x="1449945" y="2127734"/>
            <a:chExt cx="914700" cy="1300478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459684" y="2497388"/>
              <a:ext cx="0" cy="930824"/>
            </a:xfrm>
            <a:prstGeom prst="line">
              <a:avLst/>
            </a:prstGeom>
            <a:ln w="38100">
              <a:solidFill>
                <a:srgbClr val="92D05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59684" y="2514026"/>
              <a:ext cx="79680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49945" y="2127734"/>
              <a:ext cx="914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IFP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0845" y="2605057"/>
            <a:ext cx="2943851" cy="1303768"/>
            <a:chOff x="1395773" y="2124444"/>
            <a:chExt cx="2943850" cy="130376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1459684" y="2706467"/>
              <a:ext cx="0" cy="721745"/>
            </a:xfrm>
            <a:prstGeom prst="line">
              <a:avLst/>
            </a:prstGeom>
            <a:ln w="38100">
              <a:solidFill>
                <a:srgbClr val="7030A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38418" y="2706467"/>
              <a:ext cx="2320444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395773" y="2124444"/>
              <a:ext cx="294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Начинается борьба с ботами, накручивающими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IFP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466293" y="404691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8275859" y="1926250"/>
            <a:ext cx="3068072" cy="1993580"/>
            <a:chOff x="8701163" y="1926249"/>
            <a:chExt cx="3068072" cy="199358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8701163" y="2279450"/>
              <a:ext cx="2553949" cy="0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701163" y="1926249"/>
              <a:ext cx="306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Телевизоры стали бесплатными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8701163" y="2261741"/>
              <a:ext cx="0" cy="1658088"/>
            </a:xfrm>
            <a:prstGeom prst="line">
              <a:avLst/>
            </a:prstGeom>
            <a:ln w="38100">
              <a:solidFill>
                <a:srgbClr val="FF33CC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649930" y="1920341"/>
            <a:ext cx="3131981" cy="1992081"/>
            <a:chOff x="4915742" y="1920339"/>
            <a:chExt cx="3131981" cy="1992081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979653" y="2272041"/>
              <a:ext cx="3004161" cy="0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979653" y="2254332"/>
              <a:ext cx="0" cy="1658088"/>
            </a:xfrm>
            <a:prstGeom prst="line">
              <a:avLst/>
            </a:prstGeom>
            <a:ln w="38100">
              <a:solidFill>
                <a:srgbClr val="FF33CC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915742" y="1920339"/>
              <a:ext cx="31319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Упал последний спутник </a:t>
              </a:r>
              <a:r>
                <a:rPr lang="ru-RU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Триколора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932861" y="2288715"/>
            <a:ext cx="3004161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32860" y="2267243"/>
            <a:ext cx="0" cy="1658088"/>
          </a:xfrm>
          <a:prstGeom prst="line">
            <a:avLst/>
          </a:prstGeom>
          <a:ln w="38100">
            <a:solidFill>
              <a:srgbClr val="FF33CC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32860" y="1915779"/>
            <a:ext cx="3131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Сотовая связь 6 поколения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802616" y="3908825"/>
            <a:ext cx="3004161" cy="1590590"/>
            <a:chOff x="1428367" y="3924152"/>
            <a:chExt cx="3004161" cy="1590589"/>
          </a:xfrm>
        </p:grpSpPr>
        <p:grpSp>
          <p:nvGrpSpPr>
            <p:cNvPr id="35" name="Group 34"/>
            <p:cNvGrpSpPr/>
            <p:nvPr/>
          </p:nvGrpSpPr>
          <p:grpSpPr>
            <a:xfrm flipV="1">
              <a:off x="1428367" y="3924152"/>
              <a:ext cx="3004161" cy="1590589"/>
              <a:chOff x="1443500" y="2270530"/>
              <a:chExt cx="3004161" cy="1157681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V="1">
                <a:off x="1459684" y="2270530"/>
                <a:ext cx="0" cy="1157681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443500" y="2270530"/>
                <a:ext cx="3004161" cy="0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1510956" y="4961865"/>
              <a:ext cx="2891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Бренд-менеджер работает только 4 раза в год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94976" y="3922892"/>
            <a:ext cx="2758277" cy="1590590"/>
            <a:chOff x="1428367" y="3924152"/>
            <a:chExt cx="2758277" cy="1590589"/>
          </a:xfrm>
        </p:grpSpPr>
        <p:grpSp>
          <p:nvGrpSpPr>
            <p:cNvPr id="45" name="Group 44"/>
            <p:cNvGrpSpPr/>
            <p:nvPr/>
          </p:nvGrpSpPr>
          <p:grpSpPr>
            <a:xfrm flipV="1">
              <a:off x="1428367" y="3924152"/>
              <a:ext cx="2617659" cy="1590589"/>
              <a:chOff x="1443500" y="2270530"/>
              <a:chExt cx="2617659" cy="115768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1459684" y="2270530"/>
                <a:ext cx="0" cy="1157681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1443500" y="2270530"/>
                <a:ext cx="2617659" cy="0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1510956" y="4961865"/>
              <a:ext cx="2675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Эффективность маркетинга больше не вызывает сомнений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695846" y="3925331"/>
            <a:ext cx="2126439" cy="1590589"/>
            <a:chOff x="1428367" y="3924152"/>
            <a:chExt cx="2126439" cy="1590589"/>
          </a:xfrm>
        </p:grpSpPr>
        <p:grpSp>
          <p:nvGrpSpPr>
            <p:cNvPr id="50" name="Group 49"/>
            <p:cNvGrpSpPr/>
            <p:nvPr/>
          </p:nvGrpSpPr>
          <p:grpSpPr>
            <a:xfrm flipV="1">
              <a:off x="1428367" y="3924152"/>
              <a:ext cx="2126439" cy="1590589"/>
              <a:chOff x="1443500" y="2270530"/>
              <a:chExt cx="2126439" cy="1157681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V="1">
                <a:off x="1459684" y="2270530"/>
                <a:ext cx="0" cy="1157681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1443500" y="2270530"/>
                <a:ext cx="2126439" cy="0"/>
              </a:xfrm>
              <a:prstGeom prst="line">
                <a:avLst/>
              </a:prstGeom>
              <a:ln w="19050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1510956" y="4961865"/>
              <a:ext cx="204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Плановая экономика, построенная на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 Data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605068" y="2413686"/>
            <a:ext cx="2651033" cy="1499511"/>
            <a:chOff x="1433669" y="1917697"/>
            <a:chExt cx="2651033" cy="1499511"/>
          </a:xfrm>
        </p:grpSpPr>
        <p:cxnSp>
          <p:nvCxnSpPr>
            <p:cNvPr id="56" name="Straight Connector 55"/>
            <p:cNvCxnSpPr/>
            <p:nvPr/>
          </p:nvCxnSpPr>
          <p:spPr>
            <a:xfrm flipH="1" flipV="1">
              <a:off x="1442446" y="2418241"/>
              <a:ext cx="17238" cy="998967"/>
            </a:xfrm>
            <a:prstGeom prst="line">
              <a:avLst/>
            </a:prstGeom>
            <a:ln w="38100">
              <a:solidFill>
                <a:schemeClr val="accent2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433669" y="2436238"/>
              <a:ext cx="2510845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433669" y="1917697"/>
              <a:ext cx="2651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Стивен Спилберг стал креативным директором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BBDO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973479" y="85065"/>
            <a:ext cx="610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prstClr val="white">
                    <a:lumMod val="85000"/>
                  </a:prstClr>
                </a:solidFill>
              </a:rPr>
              <a:t>КЛЮЧЕВЫЕ СОБЫТИЯ ВИДЕО-РЫНКА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73479" y="6261469"/>
            <a:ext cx="610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prstClr val="white">
                    <a:lumMod val="85000"/>
                  </a:prstClr>
                </a:solidFill>
              </a:rPr>
              <a:t>КЛЮЧЕВЫЕ ИЗМЕНЕНИЯ</a:t>
            </a:r>
          </a:p>
        </p:txBody>
      </p:sp>
    </p:spTree>
    <p:extLst>
      <p:ext uri="{BB962C8B-B14F-4D97-AF65-F5344CB8AC3E}">
        <p14:creationId xmlns:p14="http://schemas.microsoft.com/office/powerpoint/2010/main" val="217971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g0.reactor.cc/pics/post/full/Marvel-%D1%84%D1%8D%D0%BD%D0%B4%D0%BE%D0%BC%D1%8B-Thor-Iron-Man-91061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9" b="22499"/>
          <a:stretch/>
        </p:blipFill>
        <p:spPr bwMode="auto">
          <a:xfrm>
            <a:off x="0" y="0"/>
            <a:ext cx="12221118" cy="3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4967" y="4221163"/>
            <a:ext cx="1181837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</a:rPr>
              <a:t>2025 год </a:t>
            </a:r>
            <a:r>
              <a:rPr lang="ru-RU" sz="6000" dirty="0" smtClean="0">
                <a:solidFill>
                  <a:srgbClr val="00B0F0"/>
                </a:solidFill>
              </a:rPr>
              <a:t>– </a:t>
            </a:r>
          </a:p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Стивен Спилберг экранизировал новую книгу Арсена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Ревазова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«Легенды и мифы противостояния ТВ и Интернета»</a:t>
            </a:r>
            <a:endParaRPr lang="ru-RU" sz="3200" dirty="0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5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8890" y="2762154"/>
            <a:ext cx="614424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Самый крутой формат </a:t>
            </a:r>
          </a:p>
          <a:p>
            <a:r>
              <a:rPr lang="ru-RU" sz="4800" dirty="0"/>
              <a:t>р</a:t>
            </a:r>
            <a:r>
              <a:rPr lang="ru-RU" sz="4800" dirty="0" smtClean="0"/>
              <a:t>азвлечения </a:t>
            </a:r>
            <a:r>
              <a:rPr lang="ru-RU" sz="4800" dirty="0" smtClean="0">
                <a:latin typeface="Calibri" panose="020F0502020204030204" pitchFamily="34" charset="0"/>
              </a:rPr>
              <a:t>— </a:t>
            </a:r>
            <a:endParaRPr lang="ru-RU" sz="4800" dirty="0" smtClean="0"/>
          </a:p>
        </p:txBody>
      </p:sp>
      <p:pic>
        <p:nvPicPr>
          <p:cNvPr id="2052" name="Picture 4" descr="http://www.paceyemd.com/blog/wp-content/uploads/2014/06/1880077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r="27963"/>
          <a:stretch/>
        </p:blipFill>
        <p:spPr bwMode="auto">
          <a:xfrm>
            <a:off x="7246375" y="0"/>
            <a:ext cx="494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379" y="384308"/>
            <a:ext cx="614424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Самый крутой формат </a:t>
            </a:r>
          </a:p>
          <a:p>
            <a:r>
              <a:rPr lang="ru-RU" sz="4800" dirty="0" smtClean="0"/>
              <a:t>развлечения</a:t>
            </a:r>
          </a:p>
        </p:txBody>
      </p:sp>
      <p:pic>
        <p:nvPicPr>
          <p:cNvPr id="2052" name="Picture 4" descr="http://www.paceyemd.com/blog/wp-content/uploads/2014/06/1880077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r="140" b="16269"/>
          <a:stretch/>
        </p:blipFill>
        <p:spPr bwMode="auto">
          <a:xfrm>
            <a:off x="0" y="0"/>
            <a:ext cx="12192000" cy="683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7379" y="61142"/>
            <a:ext cx="798673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</a:rPr>
              <a:t>#</a:t>
            </a:r>
            <a:r>
              <a:rPr lang="ru-RU" sz="6600" b="1" dirty="0" smtClean="0">
                <a:solidFill>
                  <a:schemeClr val="bg1"/>
                </a:solidFill>
              </a:rPr>
              <a:t>ВИДЕОРЕАЛЬНОСТЬ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5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88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273" y="165989"/>
            <a:ext cx="10569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Рыночная роль медиа-холдингов – </a:t>
            </a:r>
            <a:endParaRPr lang="ru-RU" sz="4400" dirty="0"/>
          </a:p>
        </p:txBody>
      </p:sp>
      <p:sp>
        <p:nvSpPr>
          <p:cNvPr id="5" name="Rectangle 4"/>
          <p:cNvSpPr/>
          <p:nvPr/>
        </p:nvSpPr>
        <p:spPr>
          <a:xfrm>
            <a:off x="272105" y="935430"/>
            <a:ext cx="787305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/>
              <a:t>ВОСПРОИЗВОДСТВО </a:t>
            </a:r>
          </a:p>
          <a:p>
            <a:r>
              <a:rPr lang="ru-RU" sz="6600" b="1" dirty="0" smtClean="0"/>
              <a:t>КОНТЕНТА</a:t>
            </a:r>
            <a:endParaRPr lang="ru-RU" sz="6600" b="1" dirty="0"/>
          </a:p>
        </p:txBody>
      </p:sp>
      <p:pic>
        <p:nvPicPr>
          <p:cNvPr id="9" name="Picture 2" descr="http://b.fastcompany.net/multisite_files/fastcompany/imagecache/1280/poster/2015/11/3052353-poster-p-1-skyscrapers-are-environmentally-disastrous-codpieces-that-are-ruining-our-citi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23"/>
          <a:stretch/>
        </p:blipFill>
        <p:spPr bwMode="auto">
          <a:xfrm>
            <a:off x="0" y="3195483"/>
            <a:ext cx="12192000" cy="36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27" y="195486"/>
            <a:ext cx="526455" cy="4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3073" y="4221163"/>
            <a:ext cx="108458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#</a:t>
            </a:r>
            <a:r>
              <a:rPr lang="ru-RU" sz="6000" b="1" dirty="0" smtClean="0">
                <a:solidFill>
                  <a:srgbClr val="00B0F0"/>
                </a:solidFill>
              </a:rPr>
              <a:t>ВОСПРОИЗВОДСТВОКОНТЕНТА</a:t>
            </a:r>
            <a:endParaRPr lang="ru-RU" sz="6000" b="1" dirty="0">
              <a:solidFill>
                <a:srgbClr val="00B0F0"/>
              </a:solidFill>
            </a:endParaRPr>
          </a:p>
        </p:txBody>
      </p:sp>
      <p:pic>
        <p:nvPicPr>
          <p:cNvPr id="5122" name="Picture 2" descr="http://b.fastcompany.net/multisite_files/fastcompany/imagecache/1280/poster/2015/11/3052353-poster-p-1-skyscrapers-are-environmentally-disastrous-codpieces-that-are-ruining-our-citi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4"/>
          <a:stretch/>
        </p:blipFill>
        <p:spPr bwMode="auto">
          <a:xfrm>
            <a:off x="0" y="0"/>
            <a:ext cx="12192000" cy="302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239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rendinsider.com/wp-content/uploads/2013/10/Apple-VS-Android-HD-For-Desktop-Wallpape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t="143" r="35225" b="-143"/>
          <a:stretch/>
        </p:blipFill>
        <p:spPr bwMode="auto">
          <a:xfrm>
            <a:off x="7226710" y="-1"/>
            <a:ext cx="4965290" cy="68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303" y="712358"/>
            <a:ext cx="6420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Борьба брендов  за потребителя </a:t>
            </a:r>
          </a:p>
        </p:txBody>
      </p:sp>
      <p:sp>
        <p:nvSpPr>
          <p:cNvPr id="6" name="Rectangle 5"/>
          <p:cNvSpPr/>
          <p:nvPr/>
        </p:nvSpPr>
        <p:spPr>
          <a:xfrm>
            <a:off x="275303" y="3239358"/>
            <a:ext cx="63995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>
                <a:solidFill>
                  <a:srgbClr val="00B0F0"/>
                </a:solidFill>
              </a:rPr>
              <a:t>НЕ прекращается</a:t>
            </a:r>
            <a:endParaRPr lang="ru-RU" sz="6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1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rendinsider.com/wp-content/uploads/2013/10/Apple-VS-Android-HD-For-Desktop-Wallpape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142" r="112" b="142"/>
          <a:stretch/>
        </p:blipFill>
        <p:spPr bwMode="auto">
          <a:xfrm>
            <a:off x="7" y="-23841"/>
            <a:ext cx="3795252" cy="68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57367" y="564875"/>
            <a:ext cx="76101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/>
              <a:t>Большой объем различного контента порождает</a:t>
            </a:r>
            <a:endParaRPr lang="ru-RU" sz="6000" dirty="0"/>
          </a:p>
        </p:txBody>
      </p:sp>
      <p:sp>
        <p:nvSpPr>
          <p:cNvPr id="6" name="Rectangle 5"/>
          <p:cNvSpPr/>
          <p:nvPr/>
        </p:nvSpPr>
        <p:spPr>
          <a:xfrm>
            <a:off x="4257367" y="3780132"/>
            <a:ext cx="7313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>
                <a:solidFill>
                  <a:srgbClr val="00B0F0"/>
                </a:solidFill>
              </a:rPr>
              <a:t>кластеры внимания</a:t>
            </a:r>
          </a:p>
        </p:txBody>
      </p:sp>
    </p:spTree>
    <p:extLst>
      <p:ext uri="{BB962C8B-B14F-4D97-AF65-F5344CB8AC3E}">
        <p14:creationId xmlns:p14="http://schemas.microsoft.com/office/powerpoint/2010/main" val="9153011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363</Words>
  <Application>Microsoft Office PowerPoint</Application>
  <PresentationFormat>Widescreen</PresentationFormat>
  <Paragraphs>104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Proxima Nova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Интернет-площадки –  ключевые рекламодатели в 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Grishkina Natalia S.</dc:creator>
  <cp:lastModifiedBy>user</cp:lastModifiedBy>
  <cp:revision>49</cp:revision>
  <dcterms:created xsi:type="dcterms:W3CDTF">2016-05-26T07:47:34Z</dcterms:created>
  <dcterms:modified xsi:type="dcterms:W3CDTF">2016-05-27T11:06:25Z</dcterms:modified>
</cp:coreProperties>
</file>